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3"/>
  </p:notesMasterIdLst>
  <p:handoutMasterIdLst>
    <p:handoutMasterId r:id="rId24"/>
  </p:handoutMasterIdLst>
  <p:sldIdLst>
    <p:sldId id="1134" r:id="rId5"/>
    <p:sldId id="1220" r:id="rId6"/>
    <p:sldId id="1208" r:id="rId7"/>
    <p:sldId id="1221" r:id="rId8"/>
    <p:sldId id="1209" r:id="rId9"/>
    <p:sldId id="1211" r:id="rId10"/>
    <p:sldId id="1223" r:id="rId11"/>
    <p:sldId id="1212" r:id="rId12"/>
    <p:sldId id="1210" r:id="rId13"/>
    <p:sldId id="1213" r:id="rId14"/>
    <p:sldId id="1217" r:id="rId15"/>
    <p:sldId id="1215" r:id="rId16"/>
    <p:sldId id="1216" r:id="rId17"/>
    <p:sldId id="1204" r:id="rId18"/>
    <p:sldId id="1203" r:id="rId19"/>
    <p:sldId id="1198" r:id="rId20"/>
    <p:sldId id="1222" r:id="rId21"/>
    <p:sldId id="990"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5A1616"/>
    <a:srgbClr val="2B1816"/>
    <a:srgbClr val="1E0F91"/>
    <a:srgbClr val="FFFF00"/>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92217" autoAdjust="0"/>
  </p:normalViewPr>
  <p:slideViewPr>
    <p:cSldViewPr snapToGrid="0">
      <p:cViewPr varScale="1">
        <p:scale>
          <a:sx n="71" d="100"/>
          <a:sy n="71" d="100"/>
        </p:scale>
        <p:origin x="-1278" y="-102"/>
      </p:cViewPr>
      <p:guideLst>
        <p:guide orient="horz" pos="2160"/>
        <p:guide orient="horz" pos="912"/>
        <p:guide orient="horz" pos="3888"/>
        <p:guide pos="2880"/>
        <p:guide pos="288"/>
        <p:guide pos="5472"/>
      </p:guideLst>
    </p:cSldViewPr>
  </p:slideViewPr>
  <p:notesTextViewPr>
    <p:cViewPr>
      <p:scale>
        <a:sx n="100" d="100"/>
        <a:sy n="100" d="100"/>
      </p:scale>
      <p:origin x="0" y="0"/>
    </p:cViewPr>
  </p:notesTextViewPr>
  <p:sorterViewPr>
    <p:cViewPr>
      <p:scale>
        <a:sx n="154" d="100"/>
        <a:sy n="154" d="100"/>
      </p:scale>
      <p:origin x="0" y="1024"/>
    </p:cViewPr>
  </p:sorterViewPr>
  <p:notesViewPr>
    <p:cSldViewPr snapToGrid="0">
      <p:cViewPr varScale="1">
        <p:scale>
          <a:sx n="58" d="100"/>
          <a:sy n="58" d="100"/>
        </p:scale>
        <p:origin x="-2508" y="-9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4820"/>
          </a:xfrm>
          <a:prstGeom prst="rect">
            <a:avLst/>
          </a:prstGeom>
        </p:spPr>
        <p:txBody>
          <a:bodyPr vert="horz" lIns="93176" tIns="46588" rIns="93176" bIns="46588" rtlCol="0"/>
          <a:lstStyle>
            <a:lvl1pPr algn="r">
              <a:defRPr sz="1200"/>
            </a:lvl1pPr>
          </a:lstStyle>
          <a:p>
            <a:fld id="{C088A6D1-998E-4C55-8542-7AAA0C9A9AB8}" type="datetimeFigureOut">
              <a:rPr lang="en-US" smtClean="0"/>
              <a:pPr/>
              <a:t>5/30/2014</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6"/>
            <a:ext cx="3037840" cy="464820"/>
          </a:xfrm>
          <a:prstGeom prst="rect">
            <a:avLst/>
          </a:prstGeom>
        </p:spPr>
        <p:txBody>
          <a:bodyPr vert="horz" lIns="93176" tIns="46588" rIns="93176" bIns="46588" rtlCol="0" anchor="b"/>
          <a:lstStyle>
            <a:lvl1pPr algn="r">
              <a:defRPr sz="1200"/>
            </a:lvl1pPr>
          </a:lstStyle>
          <a:p>
            <a:fld id="{67AAB6F5-C0E1-4DEF-9E80-8EDB682E808C}" type="slidenum">
              <a:rPr lang="en-US" smtClean="0"/>
              <a:pPr/>
              <a:t>‹#›</a:t>
            </a:fld>
            <a:endParaRPr lang="en-US" dirty="0"/>
          </a:p>
        </p:txBody>
      </p:sp>
    </p:spTree>
    <p:extLst>
      <p:ext uri="{BB962C8B-B14F-4D97-AF65-F5344CB8AC3E}">
        <p14:creationId xmlns:p14="http://schemas.microsoft.com/office/powerpoint/2010/main" val="391116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6" tIns="46588" rIns="93176" bIns="46588" rtlCol="0"/>
          <a:lstStyle>
            <a:lvl1pPr algn="r">
              <a:defRPr sz="1200"/>
            </a:lvl1pPr>
          </a:lstStyle>
          <a:p>
            <a:fld id="{F81141C1-3C5A-4240-87DB-9D4217E9B3B1}" type="datetimeFigureOut">
              <a:rPr lang="en-US" smtClean="0"/>
              <a:pPr/>
              <a:t>5/30/2014</a:t>
            </a:fld>
            <a:endParaRPr lang="en-US" dirty="0"/>
          </a:p>
        </p:txBody>
      </p:sp>
      <p:sp>
        <p:nvSpPr>
          <p:cNvPr id="4" name="Slide Image Placeholder 3"/>
          <p:cNvSpPr>
            <a:spLocks noGrp="1" noRot="1" noChangeAspect="1"/>
          </p:cNvSpPr>
          <p:nvPr>
            <p:ph type="sldImg" idx="2"/>
          </p:nvPr>
        </p:nvSpPr>
        <p:spPr>
          <a:xfrm>
            <a:off x="1433513" y="620713"/>
            <a:ext cx="4143375" cy="3106737"/>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570078" y="3873500"/>
            <a:ext cx="5870246" cy="472567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6"/>
            <a:ext cx="3037840" cy="464820"/>
          </a:xfrm>
          <a:prstGeom prst="rect">
            <a:avLst/>
          </a:prstGeom>
        </p:spPr>
        <p:txBody>
          <a:bodyPr vert="horz" lIns="93176" tIns="46588" rIns="93176" bIns="46588" rtlCol="0" anchor="b"/>
          <a:lstStyle>
            <a:lvl1pPr algn="r">
              <a:defRPr sz="1200"/>
            </a:lvl1pPr>
          </a:lstStyle>
          <a:p>
            <a:fld id="{4BA92C5E-BF34-4775-B657-4ADF2F3104CA}" type="slidenum">
              <a:rPr lang="en-US" smtClean="0"/>
              <a:pPr/>
              <a:t>‹#›</a:t>
            </a:fld>
            <a:endParaRPr lang="en-US" dirty="0"/>
          </a:p>
        </p:txBody>
      </p:sp>
    </p:spTree>
    <p:extLst>
      <p:ext uri="{BB962C8B-B14F-4D97-AF65-F5344CB8AC3E}">
        <p14:creationId xmlns:p14="http://schemas.microsoft.com/office/powerpoint/2010/main" val="83390182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a:t>
            </a:fld>
            <a:endParaRPr lang="en-US" dirty="0"/>
          </a:p>
        </p:txBody>
      </p:sp>
    </p:spTree>
    <p:extLst>
      <p:ext uri="{BB962C8B-B14F-4D97-AF65-F5344CB8AC3E}">
        <p14:creationId xmlns:p14="http://schemas.microsoft.com/office/powerpoint/2010/main" val="204409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10</a:t>
            </a:fld>
            <a:endParaRPr lang="en-US" dirty="0"/>
          </a:p>
        </p:txBody>
      </p:sp>
    </p:spTree>
    <p:extLst>
      <p:ext uri="{BB962C8B-B14F-4D97-AF65-F5344CB8AC3E}">
        <p14:creationId xmlns:p14="http://schemas.microsoft.com/office/powerpoint/2010/main" val="37043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11</a:t>
            </a:fld>
            <a:endParaRPr lang="en-US" dirty="0"/>
          </a:p>
        </p:txBody>
      </p:sp>
    </p:spTree>
    <p:extLst>
      <p:ext uri="{BB962C8B-B14F-4D97-AF65-F5344CB8AC3E}">
        <p14:creationId xmlns:p14="http://schemas.microsoft.com/office/powerpoint/2010/main" val="14993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12</a:t>
            </a:fld>
            <a:endParaRPr lang="en-US" dirty="0"/>
          </a:p>
        </p:txBody>
      </p:sp>
    </p:spTree>
    <p:extLst>
      <p:ext uri="{BB962C8B-B14F-4D97-AF65-F5344CB8AC3E}">
        <p14:creationId xmlns:p14="http://schemas.microsoft.com/office/powerpoint/2010/main" val="97150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425"/>
            <a:ext cx="560832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13</a:t>
            </a:fld>
            <a:endParaRPr lang="en-US" dirty="0"/>
          </a:p>
        </p:txBody>
      </p:sp>
    </p:spTree>
    <p:extLst>
      <p:ext uri="{BB962C8B-B14F-4D97-AF65-F5344CB8AC3E}">
        <p14:creationId xmlns:p14="http://schemas.microsoft.com/office/powerpoint/2010/main" val="104849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14</a:t>
            </a:fld>
            <a:endParaRPr lang="en-US" dirty="0"/>
          </a:p>
        </p:txBody>
      </p:sp>
    </p:spTree>
    <p:extLst>
      <p:ext uri="{BB962C8B-B14F-4D97-AF65-F5344CB8AC3E}">
        <p14:creationId xmlns:p14="http://schemas.microsoft.com/office/powerpoint/2010/main" val="2769619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15</a:t>
            </a:fld>
            <a:endParaRPr lang="en-US" dirty="0"/>
          </a:p>
        </p:txBody>
      </p:sp>
    </p:spTree>
    <p:extLst>
      <p:ext uri="{BB962C8B-B14F-4D97-AF65-F5344CB8AC3E}">
        <p14:creationId xmlns:p14="http://schemas.microsoft.com/office/powerpoint/2010/main" val="1772778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EM is the “one ring that binds them all” that brings together both third party ACDs, but Elite and AACC “dual stack” customer configurations to combine them in a single enterprise.   Customers can easily</a:t>
            </a:r>
            <a:r>
              <a:rPr lang="en-US" baseline="0" dirty="0" smtClean="0"/>
              <a:t> evolve from either the “AACC Stack” or the “Elite” stack and overlay the 1:1 agent mapping of Experience Manager and get the advantages of the ICR component included in EM. </a:t>
            </a:r>
            <a:endParaRPr lang="en-US" dirty="0" smtClean="0"/>
          </a:p>
          <a:p>
            <a:endParaRPr lang="en-US" baseline="0" dirty="0" smtClean="0"/>
          </a:p>
          <a:p>
            <a:r>
              <a:rPr lang="en-US" baseline="0" dirty="0" smtClean="0"/>
              <a:t>Since Experience Manager has ICR as one of its components, it builds on any existing ICR  implementation adding dynamic routing, and single enterprise-wide queuing to the AACC and Elite base.  The natural progression is AACC or Elite or both, then add ICR, then add ICR Dynamic Routing, and then adding Experience Manager in a smooth, seamless upgrade path.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EM brings 1:1 workflow agent mapping to build on the now ubiquitous skills based routing, this allows unique never-before done mapping of incoming contacts to agents.</a:t>
            </a:r>
            <a:r>
              <a:rPr lang="en-US" baseline="0" dirty="0" smtClean="0"/>
              <a:t>   Using enterprise rules designed using Orchestration Designer and the ACCCM management tools, EM performs the workflow mapping of incoming work to the right agent using attributes of both.   Attributes of the incoming work are kept in the EM “context store” and then compared with the attributes of the agent with a blistering 1.8M comparisons a second using the EM workflow engine.   In addition, EM uses the same technologies used by the financial industry to provide a geo-redundant data-grid where servers can be added to the grid at any location to improve redundancy OR performance, OR both!</a:t>
            </a:r>
            <a:endParaRPr lang="en-US" dirty="0" smtClean="0"/>
          </a:p>
          <a:p>
            <a:endParaRPr lang="en-US" dirty="0" smtClean="0"/>
          </a:p>
          <a:p>
            <a:r>
              <a:rPr lang="en-US" dirty="0" smtClean="0"/>
              <a:t>One great example to highlight the EM 1:1 mapping is the ability to bring subsequent contacts from the same person to be handled by the same agent,</a:t>
            </a:r>
            <a:r>
              <a:rPr lang="en-US" baseline="0" dirty="0" smtClean="0"/>
              <a:t> or allow the customer to leave a message and get contacted back by the same agent if a specified time period expires before the agent is available.</a:t>
            </a:r>
            <a:endParaRPr lang="en-US" dirty="0" smtClean="0"/>
          </a:p>
          <a:p>
            <a:endParaRPr lang="en-US" dirty="0" smtClean="0"/>
          </a:p>
          <a:p>
            <a:r>
              <a:rPr lang="en-US" dirty="0" smtClean="0"/>
              <a:t>One other example that highlights EM’s capabilities is the ability to match gender, age, location of the contacts with the agents (they may wait a little longer for this) so the customer care is increased!   Female agents sell to female customers better?  Then set a rule in EM to make it so!   Need a Houston Agent to handle calls from Houston?   Just set up an EM rule to make it so.</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Summary, Experience Manager</a:t>
            </a:r>
            <a:r>
              <a:rPr lang="en-US" baseline="0" dirty="0" smtClean="0"/>
              <a:t> (EM) </a:t>
            </a:r>
            <a:r>
              <a:rPr lang="en-US" sz="1100" kern="1200" dirty="0" smtClean="0">
                <a:solidFill>
                  <a:schemeClr val="tx1"/>
                </a:solidFill>
                <a:latin typeface="+mn-lt"/>
                <a:ea typeface="+mn-ea"/>
                <a:cs typeface="+mn-cs"/>
              </a:rPr>
              <a:t>leverages the value of Avaya’s existing contact center CC Elite</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AACC</a:t>
            </a:r>
            <a:r>
              <a:rPr lang="en-US" sz="1100" kern="1200" baseline="0" dirty="0" smtClean="0">
                <a:solidFill>
                  <a:schemeClr val="tx1"/>
                </a:solidFill>
                <a:latin typeface="+mn-lt"/>
                <a:ea typeface="+mn-ea"/>
                <a:cs typeface="+mn-cs"/>
              </a:rPr>
              <a:t>, and </a:t>
            </a:r>
            <a:r>
              <a:rPr lang="en-US" sz="1100" kern="1200" dirty="0" smtClean="0">
                <a:solidFill>
                  <a:schemeClr val="tx1"/>
                </a:solidFill>
                <a:latin typeface="+mn-lt"/>
                <a:ea typeface="+mn-ea"/>
                <a:cs typeface="+mn-cs"/>
              </a:rPr>
              <a:t>AIC by</a:t>
            </a:r>
            <a:r>
              <a:rPr lang="en-US" sz="1100" kern="1200" baseline="0" dirty="0" smtClean="0">
                <a:solidFill>
                  <a:schemeClr val="tx1"/>
                </a:solidFill>
                <a:latin typeface="+mn-lt"/>
                <a:ea typeface="+mn-ea"/>
                <a:cs typeface="+mn-cs"/>
              </a:rPr>
              <a:t> providing an overlay network routing via ICR to bind and coordinate the these core contact center products to look and function as one.  In addition, EM revolutionizes the contact center ACD “queuing” environment by introducing a one-one mapping of incoming contact “work” and the best available agent.  </a:t>
            </a:r>
            <a:r>
              <a:rPr lang="en-US" sz="1100" kern="1200" dirty="0" smtClean="0">
                <a:solidFill>
                  <a:schemeClr val="tx1"/>
                </a:solidFill>
                <a:latin typeface="+mn-lt"/>
                <a:ea typeface="+mn-ea"/>
                <a:cs typeface="+mn-cs"/>
              </a:rPr>
              <a:t>A major breakthrough in insuring customer satisfaction, work assignment allows EM to assign an incoming contact request to the agent best able to handle the interaction, but by following specific rules outlined by the contact center administrator.  No longer does a contact request get assigned to an agent based on just queue time and agent skill; the business rules for the contact center apply and force the interactions to follow a pre-defined strategy!   </a:t>
            </a:r>
            <a:r>
              <a:rPr lang="en-US" sz="1100" kern="1200" baseline="0" dirty="0" smtClean="0">
                <a:solidFill>
                  <a:schemeClr val="tx1"/>
                </a:solidFill>
                <a:latin typeface="+mn-lt"/>
                <a:ea typeface="+mn-ea"/>
                <a:cs typeface="+mn-cs"/>
              </a:rPr>
              <a:t>CC administrators can now design contact centers to do cool things like match the same agent to a customer for subsequent contacts even if they wait a bit longer!   Or match up gender, age, location, and content between agents and incoming contacts for an optimal “match” even if contacts wait a bit longer...    In short, contact centers can be managed and run to follow rules that are more than just simple </a:t>
            </a:r>
            <a:r>
              <a:rPr lang="en-US" sz="1100" kern="1200" baseline="0" dirty="0" err="1" smtClean="0">
                <a:solidFill>
                  <a:schemeClr val="tx1"/>
                </a:solidFill>
                <a:latin typeface="+mn-lt"/>
                <a:ea typeface="+mn-ea"/>
                <a:cs typeface="+mn-cs"/>
              </a:rPr>
              <a:t>queueing</a:t>
            </a:r>
            <a:r>
              <a:rPr lang="en-US" sz="110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More Detail:  EM also adds </a:t>
            </a:r>
            <a:r>
              <a:rPr lang="en-US" sz="1100" i="1" kern="1200" dirty="0" smtClean="0">
                <a:solidFill>
                  <a:schemeClr val="tx1"/>
                </a:solidFill>
                <a:latin typeface="+mn-lt"/>
                <a:ea typeface="+mn-ea"/>
                <a:cs typeface="+mn-cs"/>
              </a:rPr>
              <a:t>dynamic routing</a:t>
            </a:r>
            <a:r>
              <a:rPr lang="en-US" sz="1100" kern="1200" dirty="0" smtClean="0">
                <a:solidFill>
                  <a:schemeClr val="tx1"/>
                </a:solidFill>
                <a:latin typeface="+mn-lt"/>
                <a:ea typeface="+mn-ea"/>
                <a:cs typeface="+mn-cs"/>
              </a:rPr>
              <a:t>, and a persistent </a:t>
            </a:r>
            <a:r>
              <a:rPr lang="en-US" sz="1100" i="1" kern="1200" dirty="0" smtClean="0">
                <a:solidFill>
                  <a:schemeClr val="tx1"/>
                </a:solidFill>
                <a:latin typeface="+mn-lt"/>
                <a:ea typeface="+mn-ea"/>
                <a:cs typeface="+mn-cs"/>
              </a:rPr>
              <a:t>context store</a:t>
            </a:r>
            <a:r>
              <a:rPr lang="en-US" sz="1100" i="1" kern="1200" baseline="0" dirty="0" smtClean="0">
                <a:solidFill>
                  <a:schemeClr val="tx1"/>
                </a:solidFill>
                <a:latin typeface="+mn-lt"/>
                <a:ea typeface="+mn-ea"/>
                <a:cs typeface="+mn-cs"/>
              </a:rPr>
              <a:t> </a:t>
            </a:r>
            <a:r>
              <a:rPr lang="en-US" sz="1100" i="0" kern="1200" baseline="0" dirty="0" smtClean="0">
                <a:solidFill>
                  <a:schemeClr val="tx1"/>
                </a:solidFill>
                <a:latin typeface="+mn-lt"/>
                <a:ea typeface="+mn-ea"/>
                <a:cs typeface="+mn-cs"/>
              </a:rPr>
              <a:t>to what is out there in the market today:</a:t>
            </a:r>
            <a:endParaRPr lang="en-US" sz="1100" kern="1200" dirty="0" smtClean="0">
              <a:solidFill>
                <a:schemeClr val="tx1"/>
              </a:solidFill>
              <a:latin typeface="+mn-lt"/>
              <a:ea typeface="+mn-ea"/>
              <a:cs typeface="+mn-cs"/>
            </a:endParaRPr>
          </a:p>
          <a:p>
            <a:endParaRPr lang="en-GB" dirty="0" smtClean="0"/>
          </a:p>
          <a:p>
            <a:pPr lvl="0"/>
            <a:r>
              <a:rPr lang="en-US" sz="1100" b="1" i="1" kern="1200" dirty="0" smtClean="0">
                <a:solidFill>
                  <a:schemeClr val="tx1"/>
                </a:solidFill>
                <a:latin typeface="+mn-lt"/>
                <a:ea typeface="+mn-ea"/>
                <a:cs typeface="+mn-cs"/>
              </a:rPr>
              <a:t>Dynamic Routing</a:t>
            </a:r>
            <a:r>
              <a:rPr lang="en-US" sz="1100" kern="1200" dirty="0" smtClean="0">
                <a:solidFill>
                  <a:schemeClr val="tx1"/>
                </a:solidFill>
                <a:latin typeface="+mn-lt"/>
                <a:ea typeface="+mn-ea"/>
                <a:cs typeface="+mn-cs"/>
              </a:rPr>
              <a:t> - EM customers enjoy a dramatic lower cost of ownership because multiple locations served by multiple CC Elite and AACC instances can be managed and run as a single, worldwide contact center with centralized, universal agent assignment strategies (including single queuing)</a:t>
            </a:r>
          </a:p>
          <a:p>
            <a:pPr lvl="0"/>
            <a:r>
              <a:rPr lang="en-US" sz="1100" b="1" i="1" kern="1200" dirty="0" smtClean="0">
                <a:solidFill>
                  <a:schemeClr val="tx1"/>
                </a:solidFill>
                <a:latin typeface="+mn-lt"/>
                <a:ea typeface="+mn-ea"/>
                <a:cs typeface="+mn-cs"/>
              </a:rPr>
              <a:t>Context Store</a:t>
            </a:r>
            <a:r>
              <a:rPr lang="en-US" sz="1100" kern="1200" dirty="0" smtClean="0">
                <a:solidFill>
                  <a:schemeClr val="tx1"/>
                </a:solidFill>
                <a:latin typeface="+mn-lt"/>
                <a:ea typeface="+mn-ea"/>
                <a:cs typeface="+mn-cs"/>
              </a:rPr>
              <a:t> - Contact center designers enjoy both a lower cost of ownership and a much improved development interval because all information for a customer is stored in the EM cache.   EM is easily configured to gather and store information from contact center databases and back office repositories.</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16</a:t>
            </a:fld>
            <a:endParaRPr lang="en-US" dirty="0"/>
          </a:p>
        </p:txBody>
      </p:sp>
    </p:spTree>
    <p:extLst>
      <p:ext uri="{BB962C8B-B14F-4D97-AF65-F5344CB8AC3E}">
        <p14:creationId xmlns:p14="http://schemas.microsoft.com/office/powerpoint/2010/main" val="194605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36179" indent="-236179"/>
            <a:endParaRPr lang="en-US" altLang="zh-CN" sz="1000" dirty="0">
              <a:latin typeface="Hiragino Sans GB W3"/>
              <a:ea typeface="Hiragino Sans GB W3"/>
              <a:cs typeface="Hiragino Sans GB W3"/>
            </a:endParaRPr>
          </a:p>
        </p:txBody>
      </p:sp>
    </p:spTree>
    <p:extLst>
      <p:ext uri="{BB962C8B-B14F-4D97-AF65-F5344CB8AC3E}">
        <p14:creationId xmlns:p14="http://schemas.microsoft.com/office/powerpoint/2010/main" val="357724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18</a:t>
            </a:fld>
            <a:endParaRPr lang="en-US" dirty="0"/>
          </a:p>
        </p:txBody>
      </p:sp>
    </p:spTree>
    <p:extLst>
      <p:ext uri="{BB962C8B-B14F-4D97-AF65-F5344CB8AC3E}">
        <p14:creationId xmlns:p14="http://schemas.microsoft.com/office/powerpoint/2010/main" val="345845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6574659" y="8894088"/>
            <a:ext cx="167593" cy="108773"/>
          </a:xfrm>
          <a:prstGeom prst="rect">
            <a:avLst/>
          </a:prstGeom>
          <a:noFill/>
          <a:ln w="9525" algn="ctr">
            <a:noFill/>
            <a:miter lim="800000"/>
            <a:headEnd/>
            <a:tailEnd/>
          </a:ln>
        </p:spPr>
        <p:txBody>
          <a:bodyPr lIns="0" tIns="0" rIns="0" bIns="0"/>
          <a:lstStyle/>
          <a:p>
            <a:fld id="{E82677FF-E195-4630-81AA-6F9F38C00213}" type="slidenum">
              <a:rPr lang="en-US" altLang="zh-CN" sz="800">
                <a:solidFill>
                  <a:srgbClr val="988888"/>
                </a:solidFill>
              </a:rPr>
              <a:pPr/>
              <a:t>2</a:t>
            </a:fld>
            <a:endParaRPr lang="en-US" altLang="zh-CN" sz="800">
              <a:solidFill>
                <a:srgbClr val="988888"/>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AU" smtClean="0">
                <a:latin typeface="Arial" charset="0"/>
                <a:ea typeface="ＭＳ Ｐゴシック" pitchFamily="34" charset="-128"/>
              </a:rPr>
              <a:t>Now let’s take a look at how customer service environments are changing. </a:t>
            </a:r>
          </a:p>
          <a:p>
            <a:r>
              <a:rPr lang="en-AU" smtClean="0">
                <a:latin typeface="Arial" charset="0"/>
                <a:ea typeface="ＭＳ Ｐゴシック" pitchFamily="34" charset="-128"/>
              </a:rPr>
              <a:t>Customer Service over the last decade has centered on voice-based call and multichannel contact centers- mostly reacting and responding to customer inquiries. The next phase, an evolution that is already underway, is context-based and enterprise wide customer engagement. </a:t>
            </a:r>
          </a:p>
          <a:p>
            <a:r>
              <a:rPr lang="en-AU" smtClean="0">
                <a:latin typeface="Arial" charset="0"/>
                <a:ea typeface="ＭＳ Ｐゴシック" pitchFamily="34" charset="-128"/>
              </a:rPr>
              <a:t>The value of any interaction is always defined by its context. What do we mean by that? There is an immense amount of knowledge about the customer for a company to tap into - information in databases and processes, customer profiles, knowing how EACH customer wants to interact, past transactions, and current intent- that all can be used to better engage, and satisfy the end customer. </a:t>
            </a:r>
          </a:p>
          <a:p>
            <a:r>
              <a:rPr lang="en-AU" smtClean="0">
                <a:latin typeface="Arial" charset="0"/>
                <a:ea typeface="ＭＳ Ｐゴシック" pitchFamily="34" charset="-128"/>
              </a:rPr>
              <a:t>IF you understand context, you can enable and deliver a differentiated, personalized, proactive interaction with end customs. What‘s the benefit? </a:t>
            </a:r>
          </a:p>
          <a:p>
            <a:r>
              <a:rPr lang="en-AU" smtClean="0">
                <a:latin typeface="Arial" charset="0"/>
                <a:ea typeface="ＭＳ Ｐゴシック" pitchFamily="34" charset="-128"/>
              </a:rPr>
              <a:t>o Improved customer satisfaction (retention/loyalty) </a:t>
            </a:r>
          </a:p>
          <a:p>
            <a:r>
              <a:rPr lang="en-AU" smtClean="0">
                <a:latin typeface="Arial" charset="0"/>
                <a:ea typeface="ＭＳ Ｐゴシック" pitchFamily="34" charset="-128"/>
              </a:rPr>
              <a:t>o Incremental revenue (up-sell/cross-sell) </a:t>
            </a:r>
          </a:p>
          <a:p>
            <a:r>
              <a:rPr lang="en-AU" smtClean="0">
                <a:latin typeface="Arial" charset="0"/>
                <a:ea typeface="ＭＳ Ｐゴシック" pitchFamily="34" charset="-128"/>
              </a:rPr>
              <a:t>o Improved Productivity and Reduced Costs </a:t>
            </a:r>
          </a:p>
          <a:p>
            <a:pPr eaLnBrk="1" hangingPunct="1"/>
            <a:endParaRPr lang="en-AU"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6425"/>
            <a:ext cx="560832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3</a:t>
            </a:fld>
            <a:endParaRPr lang="en-US" dirty="0"/>
          </a:p>
        </p:txBody>
      </p:sp>
    </p:spTree>
    <p:extLst>
      <p:ext uri="{BB962C8B-B14F-4D97-AF65-F5344CB8AC3E}">
        <p14:creationId xmlns:p14="http://schemas.microsoft.com/office/powerpoint/2010/main" val="104849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1435100" y="620713"/>
            <a:ext cx="4140200" cy="3105150"/>
          </a:xfrm>
          <a:noFill/>
          <a:ln>
            <a:solidFill>
              <a:srgbClr val="000000"/>
            </a:solidFill>
            <a:miter lim="800000"/>
            <a:headEnd/>
            <a:tailEnd/>
          </a:ln>
        </p:spPr>
      </p:sp>
      <p:sp>
        <p:nvSpPr>
          <p:cNvPr id="109570" name="Notes Placeholder 2"/>
          <p:cNvSpPr>
            <a:spLocks noGrp="1"/>
          </p:cNvSpPr>
          <p:nvPr>
            <p:ph type="body" idx="1"/>
          </p:nvPr>
        </p:nvSpPr>
        <p:spPr bwMode="auto">
          <a:noFill/>
        </p:spPr>
        <p:txBody>
          <a:bodyPr/>
          <a:lstStyle/>
          <a:p>
            <a:endParaRPr lang="en-US" altLang="zh-CN" dirty="0" smtClean="0"/>
          </a:p>
        </p:txBody>
      </p:sp>
      <p:sp>
        <p:nvSpPr>
          <p:cNvPr id="109571"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4" tIns="46587" rIns="93174" bIns="46587" anchor="b"/>
          <a:lstStyle/>
          <a:p>
            <a:pPr algn="r"/>
            <a:fld id="{5B1145AE-39D0-47E4-996E-136352CF051A}" type="slidenum">
              <a:rPr lang="en-US" altLang="zh-CN" sz="1200">
                <a:latin typeface="Calibri" pitchFamily="34" charset="0"/>
              </a:rPr>
              <a:pPr algn="r"/>
              <a:t>4</a:t>
            </a:fld>
            <a:endParaRPr lang="en-US" altLang="zh-CN"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8325"/>
          </a:xfrm>
        </p:spPr>
      </p:sp>
      <p:sp>
        <p:nvSpPr>
          <p:cNvPr id="3" name="Notes Placeholder 2"/>
          <p:cNvSpPr>
            <a:spLocks noGrp="1"/>
          </p:cNvSpPr>
          <p:nvPr>
            <p:ph type="body" idx="1"/>
          </p:nvPr>
        </p:nvSpPr>
        <p:spPr/>
        <p:txBody>
          <a:bodyPr>
            <a:normAutofit/>
          </a:bodyPr>
          <a:lstStyle/>
          <a:p>
            <a:pPr defTabSz="931657">
              <a:defRPr/>
            </a:pPr>
            <a:r>
              <a:rPr lang="en-US" dirty="0" smtClean="0"/>
              <a:t>Experience portal is a cornerstone</a:t>
            </a:r>
            <a:r>
              <a:rPr lang="en-US" baseline="0" dirty="0" smtClean="0"/>
              <a:t> for </a:t>
            </a:r>
            <a:r>
              <a:rPr lang="en-US" dirty="0" smtClean="0"/>
              <a:t>solutions available today to get to context-aware customer experience – will only get better as need solutions come into play…</a:t>
            </a:r>
          </a:p>
          <a:p>
            <a:pPr defTabSz="931657">
              <a:defRPr/>
            </a:pPr>
            <a:endParaRPr lang="en-US" dirty="0" smtClean="0"/>
          </a:p>
          <a:p>
            <a:pPr defTabSz="931657">
              <a:defRPr/>
            </a:pPr>
            <a:r>
              <a:rPr lang="en-US" dirty="0" smtClean="0"/>
              <a:t>Enable</a:t>
            </a:r>
            <a:r>
              <a:rPr lang="en-US" baseline="0" dirty="0" smtClean="0"/>
              <a:t> our existing customers deliver a great omnichannel customer experience, help them unify disconnected customer experiences across mobile, web, contact center channels, make it easier to gather and act on context across interactions in real-time – and achieve a more ideal context-aware customer experience where the company sees one customer and customer sees one company.  </a:t>
            </a:r>
            <a:endParaRPr lang="en-US" dirty="0" smtClean="0"/>
          </a:p>
          <a:p>
            <a:pPr defTabSz="931657">
              <a:defRPr/>
            </a:pPr>
            <a:endParaRPr lang="en-US" dirty="0" smtClean="0"/>
          </a:p>
          <a:p>
            <a:pPr defTabSz="931657">
              <a:defRPr/>
            </a:pPr>
            <a:r>
              <a:rPr lang="en-US" dirty="0" smtClean="0"/>
              <a:t>Provide</a:t>
            </a:r>
            <a:r>
              <a:rPr lang="en-US" baseline="0" dirty="0" smtClean="0"/>
              <a:t> them that evolutionary path fully leverages what they have today – CC Elite, AACC – inbound outbound any media self-service</a:t>
            </a:r>
          </a:p>
          <a:p>
            <a:pPr defTabSz="931657">
              <a:defRPr/>
            </a:pPr>
            <a:endParaRPr lang="en-US" baseline="0" dirty="0" smtClean="0"/>
          </a:p>
          <a:p>
            <a:pPr defTabSz="931657">
              <a:defRPr/>
            </a:pPr>
            <a:r>
              <a:rPr lang="en-US" baseline="0" dirty="0" smtClean="0"/>
              <a:t>Squeeze out some of the complexity – backend application development, management consistent with the way companies want to build and manage applications and services today – giving them the control they need to address business needs more holistically, more quickly</a:t>
            </a:r>
          </a:p>
          <a:p>
            <a:pPr defTabSz="931657">
              <a:defRPr/>
            </a:pPr>
            <a:endParaRPr lang="en-US" baseline="0" dirty="0" smtClean="0"/>
          </a:p>
          <a:p>
            <a:pPr defTabSz="931657">
              <a:defRPr/>
            </a:pPr>
            <a:r>
              <a:rPr lang="en-US" baseline="0" dirty="0" smtClean="0"/>
              <a:t>Delivering great interactions across mobile, SMS, email, contact center – we’d spoken last year and continue to focus on how technologies that enable great interactions help companies drive real business outcomes and results – CSAT, NPS, FCR, Customer Effort – as well as topline and </a:t>
            </a:r>
            <a:r>
              <a:rPr lang="en-US" baseline="0" dirty="0" err="1" smtClean="0"/>
              <a:t>bottomline</a:t>
            </a:r>
            <a:r>
              <a:rPr lang="en-US" baseline="0" dirty="0" smtClean="0"/>
              <a:t> goals.  </a:t>
            </a:r>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4BA92C5E-BF34-4775-B657-4ADF2F3104CA}"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txBox="1">
            <a:spLocks noGrp="1" noChangeArrowheads="1"/>
          </p:cNvSpPr>
          <p:nvPr/>
        </p:nvSpPr>
        <p:spPr bwMode="auto">
          <a:xfrm>
            <a:off x="3357528" y="8894526"/>
            <a:ext cx="3037840" cy="108135"/>
          </a:xfrm>
          <a:prstGeom prst="rect">
            <a:avLst/>
          </a:prstGeom>
          <a:noFill/>
          <a:ln w="9525">
            <a:noFill/>
            <a:miter lim="800000"/>
            <a:headEnd/>
            <a:tailEnd/>
          </a:ln>
        </p:spPr>
        <p:txBody>
          <a:bodyPr wrap="none" lIns="0" tIns="0" rIns="0" bIns="0"/>
          <a:lstStyle/>
          <a:p>
            <a:pPr algn="r"/>
            <a:r>
              <a:rPr lang="en-US" sz="800" dirty="0">
                <a:solidFill>
                  <a:srgbClr val="988888"/>
                </a:solidFill>
                <a:ea typeface="MS PGothic" pitchFamily="34" charset="-128"/>
              </a:rPr>
              <a:t>© 2009 Avaya Inc. All rights reserved.</a:t>
            </a:r>
          </a:p>
        </p:txBody>
      </p:sp>
      <p:sp>
        <p:nvSpPr>
          <p:cNvPr id="112643" name="Rectangle 7"/>
          <p:cNvSpPr txBox="1">
            <a:spLocks noGrp="1" noChangeArrowheads="1"/>
          </p:cNvSpPr>
          <p:nvPr/>
        </p:nvSpPr>
        <p:spPr bwMode="auto">
          <a:xfrm>
            <a:off x="6575498" y="8894526"/>
            <a:ext cx="167147" cy="108135"/>
          </a:xfrm>
          <a:prstGeom prst="rect">
            <a:avLst/>
          </a:prstGeom>
          <a:noFill/>
          <a:ln w="9525">
            <a:noFill/>
            <a:miter lim="800000"/>
            <a:headEnd/>
            <a:tailEnd/>
          </a:ln>
        </p:spPr>
        <p:txBody>
          <a:bodyPr lIns="0" tIns="0" rIns="0" bIns="0"/>
          <a:lstStyle/>
          <a:p>
            <a:fld id="{7BB72FB2-EC90-452D-A499-4412C2ED567C}" type="slidenum">
              <a:rPr lang="en-US" sz="800" b="1">
                <a:solidFill>
                  <a:srgbClr val="988888"/>
                </a:solidFill>
                <a:ea typeface="MS PGothic" pitchFamily="34" charset="-128"/>
              </a:rPr>
              <a:pPr/>
              <a:t>6</a:t>
            </a:fld>
            <a:endParaRPr lang="en-US" sz="800" b="1" dirty="0">
              <a:solidFill>
                <a:srgbClr val="988888"/>
              </a:solidFill>
              <a:ea typeface="MS PGothic" pitchFamily="34" charset="-128"/>
            </a:endParaRPr>
          </a:p>
        </p:txBody>
      </p:sp>
      <p:sp>
        <p:nvSpPr>
          <p:cNvPr id="112644" name="Rectangle 6"/>
          <p:cNvSpPr txBox="1">
            <a:spLocks noGrp="1" noChangeArrowheads="1"/>
          </p:cNvSpPr>
          <p:nvPr/>
        </p:nvSpPr>
        <p:spPr bwMode="auto">
          <a:xfrm>
            <a:off x="3357528" y="8894526"/>
            <a:ext cx="3037840" cy="108135"/>
          </a:xfrm>
          <a:prstGeom prst="rect">
            <a:avLst/>
          </a:prstGeom>
          <a:noFill/>
          <a:ln w="9525">
            <a:noFill/>
            <a:miter lim="800000"/>
            <a:headEnd/>
            <a:tailEnd/>
          </a:ln>
        </p:spPr>
        <p:txBody>
          <a:bodyPr wrap="none" lIns="0" tIns="0" rIns="0" bIns="0"/>
          <a:lstStyle/>
          <a:p>
            <a:pPr algn="r"/>
            <a:r>
              <a:rPr lang="en-US" sz="800" dirty="0">
                <a:solidFill>
                  <a:srgbClr val="988888"/>
                </a:solidFill>
                <a:ea typeface="MS PGothic" pitchFamily="34" charset="-128"/>
              </a:rPr>
              <a:t>© 2009 Avaya Inc. All rights reserved.</a:t>
            </a:r>
          </a:p>
        </p:txBody>
      </p:sp>
      <p:sp>
        <p:nvSpPr>
          <p:cNvPr id="112645" name="Rectangle 7"/>
          <p:cNvSpPr txBox="1">
            <a:spLocks noGrp="1" noChangeArrowheads="1"/>
          </p:cNvSpPr>
          <p:nvPr/>
        </p:nvSpPr>
        <p:spPr bwMode="auto">
          <a:xfrm>
            <a:off x="6575498" y="8894526"/>
            <a:ext cx="167147" cy="108135"/>
          </a:xfrm>
          <a:prstGeom prst="rect">
            <a:avLst/>
          </a:prstGeom>
          <a:noFill/>
          <a:ln w="9525">
            <a:noFill/>
            <a:miter lim="800000"/>
            <a:headEnd/>
            <a:tailEnd/>
          </a:ln>
        </p:spPr>
        <p:txBody>
          <a:bodyPr lIns="0" tIns="0" rIns="0" bIns="0"/>
          <a:lstStyle/>
          <a:p>
            <a:fld id="{BCD9E29C-6E9E-4B51-AA4A-10C06AB73AEA}" type="slidenum">
              <a:rPr lang="en-US" sz="800" b="1">
                <a:solidFill>
                  <a:srgbClr val="988888"/>
                </a:solidFill>
                <a:ea typeface="MS PGothic" pitchFamily="34" charset="-128"/>
              </a:rPr>
              <a:pPr/>
              <a:t>6</a:t>
            </a:fld>
            <a:endParaRPr lang="en-US" sz="800" b="1" dirty="0">
              <a:solidFill>
                <a:srgbClr val="988888"/>
              </a:solidFill>
              <a:ea typeface="MS PGothic" pitchFamily="34" charset="-128"/>
            </a:endParaRPr>
          </a:p>
        </p:txBody>
      </p:sp>
      <p:sp>
        <p:nvSpPr>
          <p:cNvPr id="112646" name="Rectangle 2"/>
          <p:cNvSpPr>
            <a:spLocks noGrp="1" noRot="1" noChangeAspect="1" noChangeArrowheads="1" noTextEdit="1"/>
          </p:cNvSpPr>
          <p:nvPr>
            <p:ph type="sldImg"/>
          </p:nvPr>
        </p:nvSpPr>
        <p:spPr>
          <a:xfrm>
            <a:off x="1435100" y="619125"/>
            <a:ext cx="4140200" cy="3106738"/>
          </a:xfrm>
          <a:ln/>
        </p:spPr>
      </p:sp>
      <p:sp>
        <p:nvSpPr>
          <p:cNvPr id="112647" name="Rectangle 3"/>
          <p:cNvSpPr>
            <a:spLocks noGrp="1" noChangeArrowheads="1"/>
          </p:cNvSpPr>
          <p:nvPr>
            <p:ph type="body" idx="1"/>
          </p:nvPr>
        </p:nvSpPr>
        <p:spPr>
          <a:noFill/>
          <a:ln/>
        </p:spPr>
        <p:txBody>
          <a:bodyPr/>
          <a:lstStyle/>
          <a:p>
            <a:pPr algn="l">
              <a:lnSpc>
                <a:spcPct val="90000"/>
              </a:lnSpc>
            </a:pPr>
            <a:r>
              <a:rPr lang="en-US" dirty="0" smtClean="0">
                <a:solidFill>
                  <a:srgbClr val="C00000"/>
                </a:solidFill>
              </a:rPr>
              <a:t>We have been more expansive having redefined</a:t>
            </a:r>
            <a:r>
              <a:rPr lang="en-US" baseline="0" dirty="0" smtClean="0">
                <a:solidFill>
                  <a:srgbClr val="C00000"/>
                </a:solidFill>
              </a:rPr>
              <a:t> Voice Portal as Experience Portal quite </a:t>
            </a:r>
            <a:r>
              <a:rPr lang="en-US" dirty="0" smtClean="0">
                <a:solidFill>
                  <a:srgbClr val="C00000"/>
                </a:solidFill>
              </a:rPr>
              <a:t>awhile – started to bring together web, mobile, contact center touch points, not</a:t>
            </a:r>
            <a:r>
              <a:rPr lang="en-US" baseline="0" dirty="0" smtClean="0">
                <a:solidFill>
                  <a:srgbClr val="C00000"/>
                </a:solidFill>
              </a:rPr>
              <a:t> just a voice application platform but as a platform for any media self-service, unify self-service and call routing when we integrated ICR and added advanced outbound capabilities like call detection, multiparty conferencing and more…also an </a:t>
            </a:r>
            <a:r>
              <a:rPr lang="en-US" dirty="0" smtClean="0">
                <a:solidFill>
                  <a:srgbClr val="C00000"/>
                </a:solidFill>
              </a:rPr>
              <a:t>architecture thrust – </a:t>
            </a:r>
          </a:p>
          <a:p>
            <a:pPr algn="l">
              <a:lnSpc>
                <a:spcPct val="90000"/>
              </a:lnSpc>
            </a:pPr>
            <a:endParaRPr lang="en-US" dirty="0" smtClean="0">
              <a:solidFill>
                <a:srgbClr val="C00000"/>
              </a:solidFill>
            </a:endParaRPr>
          </a:p>
          <a:p>
            <a:pPr algn="l">
              <a:lnSpc>
                <a:spcPct val="90000"/>
              </a:lnSpc>
            </a:pPr>
            <a:r>
              <a:rPr lang="en-US" dirty="0" smtClean="0">
                <a:solidFill>
                  <a:srgbClr val="C00000"/>
                </a:solidFill>
              </a:rPr>
              <a:t>A</a:t>
            </a:r>
            <a:r>
              <a:rPr lang="en-US" baseline="0" dirty="0" smtClean="0">
                <a:solidFill>
                  <a:srgbClr val="C00000"/>
                </a:solidFill>
              </a:rPr>
              <a:t> key enabler is being able to deliver solutions that integrate tightly with existing web services and applications – that bring together the various elements – mobile, web, and contact center – to ease visibility into customer interaction history, customer experience, satisfaction – and easily share this information across services, applications, and teams </a:t>
            </a:r>
            <a:endParaRPr lang="en-US" dirty="0" smtClean="0">
              <a:solidFill>
                <a:srgbClr val="C00000"/>
              </a:solidFill>
            </a:endParaRPr>
          </a:p>
          <a:p>
            <a:pPr algn="l">
              <a:lnSpc>
                <a:spcPct val="90000"/>
              </a:lnSpc>
            </a:pPr>
            <a:endParaRPr lang="en-US" dirty="0" smtClean="0">
              <a:solidFill>
                <a:srgbClr val="C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txBox="1">
            <a:spLocks noGrp="1" noChangeArrowheads="1"/>
          </p:cNvSpPr>
          <p:nvPr/>
        </p:nvSpPr>
        <p:spPr bwMode="auto">
          <a:xfrm>
            <a:off x="3357529" y="8894525"/>
            <a:ext cx="3037840" cy="108135"/>
          </a:xfrm>
          <a:prstGeom prst="rect">
            <a:avLst/>
          </a:prstGeom>
          <a:noFill/>
          <a:ln w="9525">
            <a:noFill/>
            <a:miter lim="800000"/>
            <a:headEnd/>
            <a:tailEnd/>
          </a:ln>
        </p:spPr>
        <p:txBody>
          <a:bodyPr wrap="none" lIns="0" tIns="0" rIns="0" bIns="0"/>
          <a:lstStyle/>
          <a:p>
            <a:pPr algn="r"/>
            <a:r>
              <a:rPr lang="en-US" sz="800">
                <a:solidFill>
                  <a:srgbClr val="988888"/>
                </a:solidFill>
                <a:latin typeface="Arial" pitchFamily="34" charset="0"/>
                <a:ea typeface="MS PGothic" pitchFamily="34" charset="-128"/>
              </a:rPr>
              <a:t>© 2009 Avaya Inc. All rights reserved.</a:t>
            </a:r>
          </a:p>
        </p:txBody>
      </p:sp>
      <p:sp>
        <p:nvSpPr>
          <p:cNvPr id="112643" name="Rectangle 7"/>
          <p:cNvSpPr txBox="1">
            <a:spLocks noGrp="1" noChangeArrowheads="1"/>
          </p:cNvSpPr>
          <p:nvPr/>
        </p:nvSpPr>
        <p:spPr bwMode="auto">
          <a:xfrm>
            <a:off x="6575497" y="8894525"/>
            <a:ext cx="167147" cy="108135"/>
          </a:xfrm>
          <a:prstGeom prst="rect">
            <a:avLst/>
          </a:prstGeom>
          <a:noFill/>
          <a:ln w="9525">
            <a:noFill/>
            <a:miter lim="800000"/>
            <a:headEnd/>
            <a:tailEnd/>
          </a:ln>
        </p:spPr>
        <p:txBody>
          <a:bodyPr lIns="0" tIns="0" rIns="0" bIns="0"/>
          <a:lstStyle/>
          <a:p>
            <a:fld id="{7BB72FB2-EC90-452D-A499-4412C2ED567C}" type="slidenum">
              <a:rPr lang="en-US" sz="800" b="1">
                <a:solidFill>
                  <a:srgbClr val="988888"/>
                </a:solidFill>
                <a:latin typeface="Arial" pitchFamily="34" charset="0"/>
                <a:ea typeface="MS PGothic" pitchFamily="34" charset="-128"/>
              </a:rPr>
              <a:pPr/>
              <a:t>7</a:t>
            </a:fld>
            <a:endParaRPr lang="en-US" sz="800" b="1">
              <a:solidFill>
                <a:srgbClr val="988888"/>
              </a:solidFill>
              <a:latin typeface="Arial" pitchFamily="34" charset="0"/>
              <a:ea typeface="MS PGothic" pitchFamily="34" charset="-128"/>
            </a:endParaRPr>
          </a:p>
        </p:txBody>
      </p:sp>
      <p:sp>
        <p:nvSpPr>
          <p:cNvPr id="112644" name="Rectangle 6"/>
          <p:cNvSpPr txBox="1">
            <a:spLocks noGrp="1" noChangeArrowheads="1"/>
          </p:cNvSpPr>
          <p:nvPr/>
        </p:nvSpPr>
        <p:spPr bwMode="auto">
          <a:xfrm>
            <a:off x="3357529" y="8894525"/>
            <a:ext cx="3037840" cy="108135"/>
          </a:xfrm>
          <a:prstGeom prst="rect">
            <a:avLst/>
          </a:prstGeom>
          <a:noFill/>
          <a:ln w="9525">
            <a:noFill/>
            <a:miter lim="800000"/>
            <a:headEnd/>
            <a:tailEnd/>
          </a:ln>
        </p:spPr>
        <p:txBody>
          <a:bodyPr wrap="none" lIns="0" tIns="0" rIns="0" bIns="0"/>
          <a:lstStyle/>
          <a:p>
            <a:pPr algn="r"/>
            <a:r>
              <a:rPr lang="en-US" sz="800">
                <a:solidFill>
                  <a:srgbClr val="988888"/>
                </a:solidFill>
                <a:latin typeface="Arial" pitchFamily="34" charset="0"/>
                <a:ea typeface="MS PGothic" pitchFamily="34" charset="-128"/>
              </a:rPr>
              <a:t>© 2009 Avaya Inc. All rights reserved.</a:t>
            </a:r>
          </a:p>
        </p:txBody>
      </p:sp>
      <p:sp>
        <p:nvSpPr>
          <p:cNvPr id="112645" name="Rectangle 7"/>
          <p:cNvSpPr txBox="1">
            <a:spLocks noGrp="1" noChangeArrowheads="1"/>
          </p:cNvSpPr>
          <p:nvPr/>
        </p:nvSpPr>
        <p:spPr bwMode="auto">
          <a:xfrm>
            <a:off x="6575497" y="8894525"/>
            <a:ext cx="167147" cy="108135"/>
          </a:xfrm>
          <a:prstGeom prst="rect">
            <a:avLst/>
          </a:prstGeom>
          <a:noFill/>
          <a:ln w="9525">
            <a:noFill/>
            <a:miter lim="800000"/>
            <a:headEnd/>
            <a:tailEnd/>
          </a:ln>
        </p:spPr>
        <p:txBody>
          <a:bodyPr lIns="0" tIns="0" rIns="0" bIns="0"/>
          <a:lstStyle/>
          <a:p>
            <a:fld id="{BCD9E29C-6E9E-4B51-AA4A-10C06AB73AEA}" type="slidenum">
              <a:rPr lang="en-US" sz="800" b="1">
                <a:solidFill>
                  <a:srgbClr val="988888"/>
                </a:solidFill>
                <a:latin typeface="Arial" pitchFamily="34" charset="0"/>
                <a:ea typeface="MS PGothic" pitchFamily="34" charset="-128"/>
              </a:rPr>
              <a:pPr/>
              <a:t>7</a:t>
            </a:fld>
            <a:endParaRPr lang="en-US" sz="800" b="1">
              <a:solidFill>
                <a:srgbClr val="988888"/>
              </a:solidFill>
              <a:latin typeface="Arial" pitchFamily="34" charset="0"/>
              <a:ea typeface="MS PGothic" pitchFamily="34" charset="-128"/>
            </a:endParaRPr>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r>
              <a:rPr lang="en-US" dirty="0" smtClean="0"/>
              <a:t>Apps</a:t>
            </a:r>
          </a:p>
          <a:p>
            <a:pPr eaLnBrk="1" hangingPunct="1"/>
            <a:endParaRPr lang="en-US" dirty="0" smtClean="0"/>
          </a:p>
          <a:p>
            <a:r>
              <a:rPr lang="en-US" b="1" dirty="0"/>
              <a:t>Customer Connections Mobile </a:t>
            </a:r>
            <a:r>
              <a:rPr lang="en-US" dirty="0"/>
              <a:t>iPhone/Android apps tied to contact center </a:t>
            </a:r>
          </a:p>
          <a:p>
            <a:r>
              <a:rPr lang="en-US" b="1" dirty="0"/>
              <a:t>One Touch Video</a:t>
            </a:r>
            <a:br>
              <a:rPr lang="en-US" b="1" dirty="0"/>
            </a:br>
            <a:r>
              <a:rPr lang="en-US" dirty="0"/>
              <a:t>Web-based voice and video response, video kiosk, 3G</a:t>
            </a:r>
          </a:p>
          <a:p>
            <a:r>
              <a:rPr lang="en-US" b="1" dirty="0"/>
              <a:t>Proactive Outreach Manager</a:t>
            </a:r>
            <a:br>
              <a:rPr lang="en-US" b="1" dirty="0"/>
            </a:br>
            <a:r>
              <a:rPr lang="en-US" dirty="0"/>
              <a:t>Automated outbound speech, email, SMS campaigns and alerts</a:t>
            </a:r>
          </a:p>
          <a:p>
            <a:r>
              <a:rPr lang="en-US" b="1" dirty="0"/>
              <a:t>Intelligent Customer Routing</a:t>
            </a:r>
            <a:br>
              <a:rPr lang="en-US" b="1" dirty="0"/>
            </a:br>
            <a:r>
              <a:rPr lang="en-US" dirty="0"/>
              <a:t>Dynamic self service and load balancing </a:t>
            </a:r>
          </a:p>
          <a:p>
            <a:r>
              <a:rPr lang="en-US" b="1" dirty="0"/>
              <a:t>Callback Assist</a:t>
            </a:r>
            <a:br>
              <a:rPr lang="en-US" b="1" dirty="0"/>
            </a:br>
            <a:r>
              <a:rPr lang="en-US" dirty="0"/>
              <a:t>Immediate/scheduled call back over web, mobile, speech</a:t>
            </a:r>
          </a:p>
          <a:p>
            <a:r>
              <a:rPr lang="en-US" b="1" dirty="0"/>
              <a:t>Speech Dial </a:t>
            </a:r>
            <a:r>
              <a:rPr lang="en-US" dirty="0"/>
              <a:t> </a:t>
            </a:r>
            <a:br>
              <a:rPr lang="en-US" dirty="0"/>
            </a:br>
            <a:r>
              <a:rPr lang="en-US" dirty="0"/>
              <a:t>Individual or group auto attendant</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xfrm>
            <a:off x="1435100" y="619125"/>
            <a:ext cx="4140200" cy="3106738"/>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a:t>Last time we talked about dual path, simplicity – put red boxes across top to show what we were going to focus on.... “a solution for every customer” – pull in 4 arrows mini to this slide </a:t>
            </a:r>
          </a:p>
          <a:p>
            <a:r>
              <a:rPr lang="en-US" dirty="0"/>
              <a:t>Expanding business model (AOS and Cloud) – shows diff way of selling</a:t>
            </a:r>
          </a:p>
          <a:p>
            <a:r>
              <a:rPr lang="en-US" dirty="0"/>
              <a:t>		</a:t>
            </a:r>
          </a:p>
          <a:p>
            <a:r>
              <a:rPr lang="en-US" b="1" dirty="0"/>
              <a:t>UHG</a:t>
            </a:r>
            <a:endParaRPr lang="en-US" dirty="0"/>
          </a:p>
          <a:p>
            <a:r>
              <a:rPr lang="en-US" dirty="0"/>
              <a:t>Avaya received $1.6M in PO's on 5/31, booked on 6/5, for the first phase of the UHG Next Generation Contact Center which includes AEP, ICR, Context Store &amp; CM Upgrades.  This was a significant achievement for the team as it shows UHG that Avaya can bring a next generation set of solutions that enables them to grow to 50K+ concurrent agents while migrating away from their Cisco ICM environment.  This is a significant change in direction from where Avaya was in this account a year ago and a strategic win.  There is still a lot of work for this team as this win will be deployed in a pre-production environment where UHG will be proving out the solutions rolling them out to a small subset of their agent population.  Success in this will drive $10M in follow-on revenue in FY2014, continued revenue growth in FY2015 and solidify our position as the vendor of choice for their Next Generation Contact Center.</a:t>
            </a:r>
          </a:p>
          <a:p>
            <a:endParaRPr lang="en-US" dirty="0"/>
          </a:p>
          <a:p>
            <a:r>
              <a:rPr lang="en-US" b="1" u="sng" dirty="0"/>
              <a:t>Fidelity National Information Services - FIS: - </a:t>
            </a:r>
            <a:r>
              <a:rPr lang="en-US" b="1" dirty="0"/>
              <a:t>13 million TCV over 84 months</a:t>
            </a:r>
          </a:p>
          <a:p>
            <a:endParaRPr lang="en-US" b="1" dirty="0"/>
          </a:p>
          <a:p>
            <a:r>
              <a:rPr lang="en-US" dirty="0" smtClean="0"/>
              <a:t>FIS™ is the world’s largest global provider dedicated to banking and payments technologies. With a long history deeply rooted in the financial services sector, FIS serves more than 14,000 institutions in over 110 countries. Headquartered in Jacksonville, Fla., FIS employs more than 37,000 people worldwide and holds leadership positions in payment processing and banking solutions, providing software, services and outsourcing of the technology that drives financial institutions. </a:t>
            </a:r>
            <a:br>
              <a:rPr lang="en-US" dirty="0" smtClean="0"/>
            </a:br>
            <a:r>
              <a:rPr lang="en-US" dirty="0" smtClean="0"/>
              <a:t/>
            </a:r>
            <a:br>
              <a:rPr lang="en-US" dirty="0" smtClean="0"/>
            </a:br>
            <a:r>
              <a:rPr lang="en-US" dirty="0" smtClean="0"/>
              <a:t>FIS is ranked 434 on the Fortune 500 and is a member of Standard &amp; Poor’s 500</a:t>
            </a:r>
            <a:r>
              <a:rPr lang="en-US" baseline="30000" dirty="0" smtClean="0"/>
              <a:t>®</a:t>
            </a:r>
            <a:r>
              <a:rPr lang="en-US" dirty="0" smtClean="0"/>
              <a:t> Index. FIS has also been named the No. 1 overall financial technology provider in the annual </a:t>
            </a:r>
            <a:r>
              <a:rPr lang="en-US" dirty="0" err="1" smtClean="0"/>
              <a:t>FinTech</a:t>
            </a:r>
            <a:r>
              <a:rPr lang="en-US" dirty="0" smtClean="0"/>
              <a:t> 100 rankings three times running - 2011, 2012 and 2013. Despite these achievements, we never lose sight of the fact that it’s our clients that make us successful. That’s why FIS’ commitment to operational excellence and client satisfaction is at the forefront of our business strategies and top of mind with every decision we make. </a:t>
            </a:r>
            <a:endParaRPr lang="en-US" b="1" dirty="0"/>
          </a:p>
          <a:p>
            <a:endParaRPr lang="en-US" b="1" dirty="0"/>
          </a:p>
          <a:p>
            <a:r>
              <a:rPr lang="en-US" b="1" dirty="0"/>
              <a:t>Business challenge – had multiple aging and disparate IVR platforms creating a drain on operations costs as well as creating an inconsistent customer experience.  They needed a solution provide them more flexibility and faster time to market</a:t>
            </a:r>
          </a:p>
          <a:p>
            <a:endParaRPr lang="en-US" b="1" dirty="0"/>
          </a:p>
          <a:p>
            <a:r>
              <a:rPr lang="en-US" b="1" dirty="0"/>
              <a:t>COS Private Cloud Solution</a:t>
            </a:r>
            <a:endParaRPr lang="en-US" dirty="0"/>
          </a:p>
          <a:p>
            <a:pPr lvl="1"/>
            <a:r>
              <a:rPr lang="en-US" dirty="0"/>
              <a:t>FIS had multiple IVR solutions supporting more than 10 lines of business internally and they were looking to reduce support and maintenance costs without a Capital outlay.  FIS issued and RFP written specifically for a multi-tenant, Hosted solution to address their business issue by collapsing all the IVR’s into a scalable and flexible model that would allow FIS business units expand and contract as their business requirements changed over time.  There was significant competition from Genesys, Syntellect, </a:t>
            </a:r>
            <a:r>
              <a:rPr lang="en-US" dirty="0" err="1"/>
              <a:t>Intervoice</a:t>
            </a:r>
            <a:r>
              <a:rPr lang="en-US" dirty="0"/>
              <a:t> and others</a:t>
            </a:r>
          </a:p>
          <a:p>
            <a:r>
              <a:rPr lang="en-US" b="1" dirty="0"/>
              <a:t>What was sold:</a:t>
            </a:r>
            <a:r>
              <a:rPr lang="en-US" dirty="0"/>
              <a:t> </a:t>
            </a:r>
          </a:p>
          <a:p>
            <a:pPr lvl="1"/>
            <a:r>
              <a:rPr lang="en-US" dirty="0"/>
              <a:t>Private-Cloud solution hosted in Avaya datacenters</a:t>
            </a:r>
          </a:p>
          <a:p>
            <a:pPr lvl="1"/>
            <a:r>
              <a:rPr lang="en-US" dirty="0"/>
              <a:t>2000 IVR ports with projected expansion to 5000 ports over term of the contract</a:t>
            </a:r>
          </a:p>
          <a:p>
            <a:pPr lvl="1"/>
            <a:r>
              <a:rPr lang="en-US" dirty="0"/>
              <a:t>84 month term</a:t>
            </a:r>
          </a:p>
          <a:p>
            <a:pPr lvl="1"/>
            <a:r>
              <a:rPr lang="en-US" dirty="0"/>
              <a:t>Avaya responded with both a </a:t>
            </a:r>
            <a:r>
              <a:rPr lang="en-US" dirty="0" err="1"/>
              <a:t>Capex</a:t>
            </a:r>
            <a:r>
              <a:rPr lang="en-US" dirty="0"/>
              <a:t> (Capital expenditure) model and an AOS Utility model, both of which did not meet the requirements of the RFP.  Avaya was able to present our RFP response solution where we were able to demonstrate the virtues of the AOS utility model solution (on-net calls, security features, customizable solution and growth flexibility).  Through many iterations (and months) the committed deal value is over $13M over 84 months for a 2000 port IVR solution with expansion of the solution to a projected 5000 IVR port steady state during the term. </a:t>
            </a:r>
          </a:p>
          <a:p>
            <a:pPr lvl="1"/>
            <a:endParaRPr lang="en-US" dirty="0" smtClean="0"/>
          </a:p>
          <a:p>
            <a:pPr lvl="1"/>
            <a:endParaRPr lang="en-US" dirty="0"/>
          </a:p>
          <a:p>
            <a:pPr marL="174686" indent="-174686">
              <a:buFont typeface="Arial"/>
              <a:buChar char="•"/>
            </a:pPr>
            <a:endParaRPr lang="en-US" sz="300" b="1" dirty="0"/>
          </a:p>
          <a:p>
            <a:pPr marL="174686" indent="-174686">
              <a:buFont typeface="Arial"/>
              <a:buChar char="•"/>
            </a:pPr>
            <a:endParaRPr lang="en-US" sz="300" b="1" dirty="0"/>
          </a:p>
        </p:txBody>
      </p:sp>
      <p:sp>
        <p:nvSpPr>
          <p:cNvPr id="121859" name="Slide Number Placeholder 3"/>
          <p:cNvSpPr>
            <a:spLocks noGrp="1"/>
          </p:cNvSpPr>
          <p:nvPr>
            <p:ph type="sldNum" sz="quarter" idx="5"/>
          </p:nvPr>
        </p:nvSpPr>
        <p:spPr bwMode="auto">
          <a:noFill/>
          <a:ln>
            <a:miter lim="800000"/>
            <a:headEnd/>
            <a:tailEnd/>
          </a:ln>
        </p:spPr>
        <p:txBody>
          <a:bodyPr/>
          <a:lstStyle/>
          <a:p>
            <a:fld id="{E63884DD-4B3E-46CE-9437-A40CC5C2952B}" type="slidenum">
              <a:rPr lang="en-US">
                <a:solidFill>
                  <a:srgbClr val="000000"/>
                </a:solidFill>
              </a:rPr>
              <a:pPr/>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8325"/>
          </a:xfrm>
        </p:spPr>
      </p:sp>
      <p:sp>
        <p:nvSpPr>
          <p:cNvPr id="3" name="Notes Placeholder 2"/>
          <p:cNvSpPr>
            <a:spLocks noGrp="1"/>
          </p:cNvSpPr>
          <p:nvPr>
            <p:ph type="body" idx="1"/>
          </p:nvPr>
        </p:nvSpPr>
        <p:spPr/>
        <p:txBody>
          <a:bodyPr>
            <a:normAutofit/>
          </a:bodyPr>
          <a:lstStyle/>
          <a:p>
            <a:pPr defTabSz="904159">
              <a:lnSpc>
                <a:spcPct val="90000"/>
              </a:lnSpc>
              <a:defRPr/>
            </a:pPr>
            <a:r>
              <a:rPr lang="en-US" dirty="0" smtClean="0"/>
              <a:t>CE NAMES MENTIONED UNDER NDA</a:t>
            </a:r>
            <a:r>
              <a:rPr lang="en-US" baseline="0" dirty="0" smtClean="0"/>
              <a:t> - </a:t>
            </a:r>
            <a:r>
              <a:rPr lang="en-US" baseline="0" dirty="0" smtClean="0">
                <a:latin typeface="Arial" charset="0"/>
              </a:rPr>
              <a:t>list of customers working with around CE – make it real</a:t>
            </a:r>
          </a:p>
          <a:p>
            <a:pPr algn="l">
              <a:lnSpc>
                <a:spcPct val="90000"/>
              </a:lnSpc>
            </a:pPr>
            <a:endParaRPr lang="en-US" dirty="0" smtClean="0"/>
          </a:p>
          <a:p>
            <a:pPr algn="l">
              <a:lnSpc>
                <a:spcPct val="90000"/>
              </a:lnSpc>
            </a:pPr>
            <a:r>
              <a:rPr lang="en-US" dirty="0" smtClean="0"/>
              <a:t>Build – Today – richness of the solutions and capabilities of platform today.</a:t>
            </a:r>
            <a:r>
              <a:rPr lang="en-US" baseline="0" dirty="0" smtClean="0"/>
              <a:t>  </a:t>
            </a:r>
            <a:r>
              <a:rPr lang="en-US" dirty="0" smtClean="0"/>
              <a:t>Tomorrow – and these other things make it that much more impressive and more differentiated services.  We continue</a:t>
            </a:r>
            <a:r>
              <a:rPr lang="en-US" baseline="0" dirty="0" smtClean="0"/>
              <a:t> to deliver solutions that enable our customers large and small evolve…and evolve even faster.  </a:t>
            </a:r>
            <a:endParaRPr lang="en-US" dirty="0" smtClean="0"/>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“Collaboration Environment” - A scalable unified middleware platform for execution and management of diverse, dynamically deployable services and applications</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We have been taking – someone like Contax – seen this interest growing – snap-in easily – working with them in the development of the solution – help drive the development of the - </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Snap-ins create some sense of credibility – great way to jump start application capabilities in areas that we know customers are interested in – for example context store – really provide that omnichannel experience – but its contextually relevant – something can start to approach with ICR today – </a:t>
            </a:r>
          </a:p>
          <a:p>
            <a:pPr eaLnBrk="1" hangingPunct="1">
              <a:spcBef>
                <a:spcPct val="0"/>
              </a:spcBef>
            </a:pPr>
            <a:endParaRPr lang="en-US" baseline="0" dirty="0" smtClean="0">
              <a:latin typeface="Arial" charset="0"/>
            </a:endParaRPr>
          </a:p>
          <a:p>
            <a:pPr eaLnBrk="1" hangingPunct="1">
              <a:spcBef>
                <a:spcPct val="0"/>
              </a:spcBef>
            </a:pPr>
            <a:r>
              <a:rPr lang="en-US" baseline="0" dirty="0" smtClean="0">
                <a:latin typeface="Arial" charset="0"/>
              </a:rPr>
              <a:t>Real-time Speech</a:t>
            </a:r>
          </a:p>
          <a:p>
            <a:pPr eaLnBrk="1" hangingPunct="1">
              <a:spcBef>
                <a:spcPct val="0"/>
              </a:spcBef>
            </a:pPr>
            <a:r>
              <a:rPr lang="en-US" baseline="0" dirty="0" smtClean="0">
                <a:latin typeface="Arial" charset="0"/>
              </a:rPr>
              <a:t>Context Store </a:t>
            </a:r>
          </a:p>
          <a:p>
            <a:pPr eaLnBrk="1" hangingPunct="1">
              <a:spcBef>
                <a:spcPct val="0"/>
              </a:spcBef>
            </a:pPr>
            <a:r>
              <a:rPr lang="en-US" baseline="0" dirty="0" smtClean="0">
                <a:latin typeface="Arial" charset="0"/>
              </a:rPr>
              <a:t>Enterprise Work Assignment </a:t>
            </a:r>
          </a:p>
          <a:p>
            <a:pPr eaLnBrk="1" hangingPunct="1">
              <a:spcBef>
                <a:spcPct val="0"/>
              </a:spcBef>
            </a:pPr>
            <a:r>
              <a:rPr lang="en-US" baseline="0" dirty="0" smtClean="0">
                <a:latin typeface="Arial" charset="0"/>
              </a:rPr>
              <a:t>WebRTC </a:t>
            </a:r>
          </a:p>
          <a:p>
            <a:pPr eaLnBrk="1" hangingPunct="1">
              <a:spcBef>
                <a:spcPct val="0"/>
              </a:spcBef>
            </a:pPr>
            <a:endParaRPr lang="en-US" baseline="0" dirty="0" smtClean="0">
              <a:latin typeface="Arial" charset="0"/>
            </a:endParaRPr>
          </a:p>
          <a:p>
            <a:pPr eaLnBrk="1" hangingPunct="1">
              <a:spcBef>
                <a:spcPct val="0"/>
              </a:spcBef>
            </a:pPr>
            <a:r>
              <a:rPr lang="en-US" u="sng" baseline="0" dirty="0" smtClean="0">
                <a:latin typeface="Arial" charset="0"/>
              </a:rPr>
              <a:t>For those attending -those Innovations Lounge – 4 of them will be shown – kick the tires and learn a little bit more….</a:t>
            </a:r>
          </a:p>
          <a:p>
            <a:pPr eaLnBrk="1" hangingPunct="1">
              <a:spcBef>
                <a:spcPct val="0"/>
              </a:spcBef>
            </a:pPr>
            <a:endParaRPr lang="en-US" baseline="0" dirty="0" smtClean="0">
              <a:latin typeface="Arial" charset="0"/>
            </a:endParaRPr>
          </a:p>
          <a:p>
            <a:pPr eaLnBrk="1" hangingPunct="1">
              <a:spcBef>
                <a:spcPct val="0"/>
              </a:spcBef>
            </a:pPr>
            <a:r>
              <a:rPr lang="en-US" dirty="0" smtClean="0">
                <a:latin typeface="Arial" charset="0"/>
              </a:rPr>
              <a:t>Context Store - Business process - web/mobile - link the two worlds by making it easy to pass information. Understanding that cultural/business as much as a technology. </a:t>
            </a:r>
          </a:p>
          <a:p>
            <a:pPr eaLnBrk="1" hangingPunct="1">
              <a:spcBef>
                <a:spcPct val="0"/>
              </a:spcBef>
            </a:pPr>
            <a:endParaRPr lang="en-US" dirty="0" smtClean="0">
              <a:latin typeface="Arial" charset="0"/>
            </a:endParaRPr>
          </a:p>
          <a:p>
            <a:pPr>
              <a:lnSpc>
                <a:spcPct val="80000"/>
              </a:lnSpc>
              <a:spcBef>
                <a:spcPct val="0"/>
              </a:spcBef>
            </a:pPr>
            <a:r>
              <a:rPr lang="en-IE" sz="500" b="1" i="1" dirty="0"/>
              <a:t>Core ideas are </a:t>
            </a:r>
            <a:r>
              <a:rPr lang="en-IE" sz="500" b="1" i="1" dirty="0" err="1"/>
              <a:t>persisent</a:t>
            </a:r>
            <a:r>
              <a:rPr lang="en-IE" sz="500" b="1" i="1" dirty="0"/>
              <a:t> experience and across enterprise resources is core</a:t>
            </a:r>
          </a:p>
          <a:p>
            <a:pPr marL="372015" lvl="1" indent="-372015">
              <a:spcBef>
                <a:spcPts val="1223"/>
              </a:spcBef>
              <a:buClr>
                <a:schemeClr val="accent1"/>
              </a:buClr>
            </a:pPr>
            <a:r>
              <a:rPr lang="en-US" dirty="0" smtClean="0"/>
              <a:t>Time to re-imagine customer experience and reinvent the contact center - </a:t>
            </a:r>
            <a:r>
              <a:rPr lang="en-GB" dirty="0" smtClean="0"/>
              <a:t>contextually aware, persistent experience</a:t>
            </a:r>
            <a:endParaRPr lang="en-US" dirty="0" smtClean="0"/>
          </a:p>
          <a:p>
            <a:pPr>
              <a:spcBef>
                <a:spcPct val="0"/>
              </a:spcBef>
            </a:pPr>
            <a:r>
              <a:rPr lang="en-US" dirty="0" smtClean="0"/>
              <a:t>Real-time 1:1 personalization can</a:t>
            </a:r>
            <a:r>
              <a:rPr lang="en-US" altLang="en-US" dirty="0" smtClean="0"/>
              <a:t>’</a:t>
            </a:r>
            <a:r>
              <a:rPr lang="en-US" dirty="0" smtClean="0"/>
              <a:t>t be fully met with traditional contact center approach – requires re-imagining customer experience approach, model, and architecture. For more than 20 years, Avaya has been a leader partnering with companies globally to tackle their greatest contact center and communications challenges. We are ready again now to help solve these challenges both today and for a better future</a:t>
            </a:r>
          </a:p>
          <a:p>
            <a:pPr eaLnBrk="1" hangingPunct="1">
              <a:spcBef>
                <a:spcPct val="0"/>
              </a:spcBef>
            </a:pPr>
            <a:endParaRPr lang="en-US" dirty="0">
              <a:latin typeface="Arial" charset="0"/>
            </a:endParaRPr>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4BA92C5E-BF34-4775-B657-4ADF2F3104CA}"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PowerOfWe.jpg"/>
          <p:cNvPicPr>
            <a:picLocks noChangeAspect="1"/>
          </p:cNvPicPr>
          <p:nvPr userDrawn="1"/>
        </p:nvPicPr>
        <p:blipFill>
          <a:blip r:embed="rId2" cstate="print"/>
          <a:stretch>
            <a:fillRect/>
          </a:stretch>
        </p:blipFill>
        <p:spPr>
          <a:xfrm>
            <a:off x="1005840" y="1905000"/>
            <a:ext cx="2194560" cy="867108"/>
          </a:xfrm>
          <a:prstGeom prst="rect">
            <a:avLst/>
          </a:prstGeom>
        </p:spPr>
      </p:pic>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grpSp>
        <p:nvGrpSpPr>
          <p:cNvPr id="17"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dirty="0">
                <a:solidFill>
                  <a:schemeClr val="tx1"/>
                </a:solidFill>
                <a:latin typeface="Arial" charset="0"/>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dirty="0">
                <a:solidFill>
                  <a:schemeClr val="tx1"/>
                </a:solidFill>
                <a:latin typeface="Arial" charset="0"/>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dirty="0" smtClean="0"/>
              <a:t>Click icon to add picture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dirty="0" smtClean="0"/>
              <a:t>Click icon to add picture</a:t>
            </a:r>
            <a:endParaRPr lang="en-US" dirty="0"/>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dirty="0" smtClean="0"/>
              <a:t>Click icon to add picture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
        <p:nvSpPr>
          <p:cNvPr id="50" name="TextBox 49"/>
          <p:cNvSpPr txBox="1"/>
          <p:nvPr userDrawn="1"/>
        </p:nvSpPr>
        <p:spPr>
          <a:xfrm>
            <a:off x="457200" y="6537960"/>
            <a:ext cx="3278462" cy="203133"/>
          </a:xfrm>
          <a:prstGeom prst="rect">
            <a:avLst/>
          </a:prstGeom>
          <a:noFill/>
        </p:spPr>
        <p:txBody>
          <a:bodyPr wrap="none" rtlCol="0" anchor="ctr">
            <a:spAutoFit/>
          </a:bodyPr>
          <a:lstStyle/>
          <a:p>
            <a:pPr>
              <a:lnSpc>
                <a:spcPct val="90000"/>
              </a:lnSpc>
              <a:defRPr/>
            </a:pPr>
            <a:r>
              <a:rPr lang="en-US" sz="800" dirty="0" smtClean="0">
                <a:solidFill>
                  <a:srgbClr val="8F8F8F"/>
                </a:solidFill>
              </a:rPr>
              <a:t>© 2012 Avaya Inc. Confidential and Proprietary,  All rights reserved.</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dirty="0">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dirty="0">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dirty="0">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dirty="0">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dirty="0">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dirty="0">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dirty="0">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dirty="0">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dirty="0"/>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dirty="0"/>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dirty="0"/>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dirty="0"/>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dirty="0"/>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0" name="TextBox 49"/>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
        <p:nvSpPr>
          <p:cNvPr id="51" name="TextBox 50"/>
          <p:cNvSpPr txBox="1"/>
          <p:nvPr userDrawn="1"/>
        </p:nvSpPr>
        <p:spPr>
          <a:xfrm>
            <a:off x="457200" y="6537960"/>
            <a:ext cx="3278462" cy="203133"/>
          </a:xfrm>
          <a:prstGeom prst="rect">
            <a:avLst/>
          </a:prstGeom>
          <a:noFill/>
        </p:spPr>
        <p:txBody>
          <a:bodyPr wrap="none" rtlCol="0" anchor="ctr">
            <a:spAutoFit/>
          </a:bodyPr>
          <a:lstStyle/>
          <a:p>
            <a:pPr>
              <a:lnSpc>
                <a:spcPct val="90000"/>
              </a:lnSpc>
              <a:defRPr/>
            </a:pPr>
            <a:r>
              <a:rPr lang="en-US" sz="800" dirty="0" smtClean="0">
                <a:solidFill>
                  <a:srgbClr val="8F8F8F"/>
                </a:solidFill>
              </a:rPr>
              <a:t>© 2012 Avaya Inc. Confidential and Proprietary,  All rights reserved.</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Arial" charset="0"/>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dirty="0">
              <a:solidFill>
                <a:schemeClr val="tx1"/>
              </a:solidFill>
              <a:latin typeface="Arial" charset="0"/>
            </a:endParaRPr>
          </a:p>
        </p:txBody>
      </p:sp>
      <p:grpSp>
        <p:nvGrpSpPr>
          <p:cNvPr id="8"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dirty="0">
                <a:solidFill>
                  <a:sysClr val="windowText" lastClr="000000"/>
                </a:solidFill>
                <a:latin typeface="Arial" charset="0"/>
              </a:endParaRPr>
            </a:p>
          </p:txBody>
        </p:sp>
      </p:grpSp>
      <p:sp>
        <p:nvSpPr>
          <p:cNvPr id="2" name="Title Placeholder 1"/>
          <p:cNvSpPr>
            <a:spLocks noGrp="1"/>
          </p:cNvSpPr>
          <p:nvPr>
            <p:ph type="title"/>
          </p:nvPr>
        </p:nvSpPr>
        <p:spPr>
          <a:xfrm>
            <a:off x="457200" y="434715"/>
            <a:ext cx="8229600" cy="8382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TextBox 28"/>
          <p:cNvSpPr txBox="1"/>
          <p:nvPr/>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
        <p:nvSpPr>
          <p:cNvPr id="30" name="TextBox 29"/>
          <p:cNvSpPr txBox="1"/>
          <p:nvPr/>
        </p:nvSpPr>
        <p:spPr>
          <a:xfrm>
            <a:off x="457200" y="6537960"/>
            <a:ext cx="3278462" cy="203133"/>
          </a:xfrm>
          <a:prstGeom prst="rect">
            <a:avLst/>
          </a:prstGeom>
          <a:noFill/>
        </p:spPr>
        <p:txBody>
          <a:bodyPr wrap="none" rtlCol="0" anchor="ctr">
            <a:spAutoFit/>
          </a:bodyPr>
          <a:lstStyle/>
          <a:p>
            <a:pPr>
              <a:lnSpc>
                <a:spcPct val="90000"/>
              </a:lnSpc>
              <a:defRPr/>
            </a:pPr>
            <a:r>
              <a:rPr lang="en-US" sz="800" dirty="0" smtClean="0">
                <a:solidFill>
                  <a:srgbClr val="8F8F8F"/>
                </a:solidFill>
              </a:rPr>
              <a:t>© 2012 Avaya Inc. Confidential and Proprietary,  All rights reserved.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transition>
    <p:fade/>
  </p:transition>
  <p:hf sldNum="0"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8"/>
          <p:cNvSpPr>
            <a:spLocks noGrp="1" noChangeArrowheads="1"/>
          </p:cNvSpPr>
          <p:nvPr>
            <p:ph type="ctrTitle"/>
          </p:nvPr>
        </p:nvSpPr>
        <p:spPr/>
        <p:txBody>
          <a:bodyPr/>
          <a:lstStyle/>
          <a:p>
            <a:r>
              <a:rPr lang="zh-CN" altLang="en-US" dirty="0" smtClean="0"/>
              <a:t>与时俱进，开放共赢</a:t>
            </a:r>
            <a:r>
              <a:rPr lang="en-US" altLang="zh-CN" dirty="0" smtClean="0"/>
              <a:t/>
            </a:r>
            <a:br>
              <a:rPr lang="en-US" altLang="zh-CN" dirty="0" smtClean="0"/>
            </a:br>
            <a:r>
              <a:rPr lang="en-US" dirty="0" smtClean="0"/>
              <a:t/>
            </a:r>
            <a:br>
              <a:rPr lang="en-US" dirty="0" smtClean="0"/>
            </a:br>
            <a:r>
              <a:rPr lang="en-US" dirty="0" smtClean="0"/>
              <a:t>Avaya </a:t>
            </a:r>
            <a:r>
              <a:rPr lang="en-US" dirty="0"/>
              <a:t>Contact Center </a:t>
            </a:r>
            <a:r>
              <a:rPr lang="en-US" dirty="0" smtClean="0"/>
              <a:t>Roadmap</a:t>
            </a:r>
            <a:endParaRPr lang="en-US" dirty="0"/>
          </a:p>
        </p:txBody>
      </p:sp>
      <p:sp>
        <p:nvSpPr>
          <p:cNvPr id="6" name="Subtitle 5"/>
          <p:cNvSpPr>
            <a:spLocks noGrp="1"/>
          </p:cNvSpPr>
          <p:nvPr>
            <p:ph type="subTitle" idx="1"/>
          </p:nvPr>
        </p:nvSpPr>
        <p:spPr/>
        <p:txBody>
          <a:bodyPr/>
          <a:lstStyle/>
          <a:p>
            <a:pPr lvl="0">
              <a:defRPr/>
            </a:pPr>
            <a:r>
              <a:rPr lang="en-US" dirty="0" smtClean="0"/>
              <a:t>May 2014</a:t>
            </a:r>
            <a:endParaRPr lang="en-US" dirty="0"/>
          </a:p>
        </p:txBody>
      </p:sp>
    </p:spTree>
    <p:extLst>
      <p:ext uri="{BB962C8B-B14F-4D97-AF65-F5344CB8AC3E}">
        <p14:creationId xmlns:p14="http://schemas.microsoft.com/office/powerpoint/2010/main" val="249956307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一套</a:t>
            </a:r>
            <a:r>
              <a:rPr lang="en-US" altLang="zh-CN" dirty="0" smtClean="0"/>
              <a:t>SDK</a:t>
            </a:r>
            <a:r>
              <a:rPr lang="zh-CN" altLang="en-US" dirty="0" smtClean="0"/>
              <a:t>包含如下所有功能</a:t>
            </a:r>
            <a:endParaRPr lang="en-US" dirty="0"/>
          </a:p>
        </p:txBody>
      </p:sp>
      <p:sp>
        <p:nvSpPr>
          <p:cNvPr id="3" name="Slide Number Placeholder 2"/>
          <p:cNvSpPr>
            <a:spLocks noGrp="1"/>
          </p:cNvSpPr>
          <p:nvPr>
            <p:ph type="sldNum" sz="quarter" idx="4294967295"/>
          </p:nvPr>
        </p:nvSpPr>
        <p:spPr>
          <a:xfrm>
            <a:off x="6786563" y="6885416"/>
            <a:ext cx="2133600" cy="288000"/>
          </a:xfrm>
          <a:prstGeom prst="rect">
            <a:avLst/>
          </a:prstGeom>
        </p:spPr>
        <p:txBody>
          <a:bodyPr/>
          <a:lstStyle/>
          <a:p>
            <a:fld id="{B03AEE0B-9B95-054E-866A-FA205578A505}" type="slidenum">
              <a:rPr lang="en-US" i="1">
                <a:solidFill>
                  <a:srgbClr val="404040">
                    <a:tint val="75000"/>
                  </a:srgbClr>
                </a:solidFill>
                <a:latin typeface="Arial"/>
              </a:rPr>
              <a:pPr/>
              <a:t>10</a:t>
            </a:fld>
            <a:endParaRPr lang="en-US" i="1" dirty="0">
              <a:solidFill>
                <a:srgbClr val="404040">
                  <a:tint val="75000"/>
                </a:srgbClr>
              </a:solidFill>
              <a:latin typeface="Arial"/>
            </a:endParaRPr>
          </a:p>
        </p:txBody>
      </p:sp>
      <p:sp>
        <p:nvSpPr>
          <p:cNvPr id="36" name="TextBox 35"/>
          <p:cNvSpPr txBox="1"/>
          <p:nvPr/>
        </p:nvSpPr>
        <p:spPr>
          <a:xfrm>
            <a:off x="2582333" y="3378200"/>
            <a:ext cx="184666" cy="369332"/>
          </a:xfrm>
          <a:prstGeom prst="rect">
            <a:avLst/>
          </a:prstGeom>
          <a:noFill/>
        </p:spPr>
        <p:txBody>
          <a:bodyPr wrap="none" rtlCol="0">
            <a:spAutoFit/>
          </a:bodyPr>
          <a:lstStyle/>
          <a:p>
            <a:endParaRPr lang="en-US" i="1" dirty="0"/>
          </a:p>
        </p:txBody>
      </p:sp>
      <p:grpSp>
        <p:nvGrpSpPr>
          <p:cNvPr id="4" name="Group 46"/>
          <p:cNvGrpSpPr/>
          <p:nvPr/>
        </p:nvGrpSpPr>
        <p:grpSpPr>
          <a:xfrm>
            <a:off x="266008" y="1565404"/>
            <a:ext cx="6450676" cy="4779125"/>
            <a:chOff x="543806" y="1360228"/>
            <a:chExt cx="8142993" cy="4984301"/>
          </a:xfrm>
        </p:grpSpPr>
        <p:sp>
          <p:nvSpPr>
            <p:cNvPr id="49" name="Text Placeholder 4"/>
            <p:cNvSpPr txBox="1">
              <a:spLocks/>
            </p:cNvSpPr>
            <p:nvPr/>
          </p:nvSpPr>
          <p:spPr>
            <a:xfrm>
              <a:off x="543806" y="1360228"/>
              <a:ext cx="8142993" cy="4984301"/>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tIns="182880"/>
            <a:lstStyle/>
            <a:p>
              <a:pPr marL="285750" indent="-285750">
                <a:spcAft>
                  <a:spcPts val="600"/>
                </a:spcAft>
                <a:buClr>
                  <a:srgbClr val="C00000"/>
                </a:buClr>
                <a:buSzPct val="60000"/>
                <a:buFont typeface="Wingdings 3" pitchFamily="18" charset="2"/>
                <a:buChar char="u"/>
              </a:pPr>
              <a:endParaRPr lang="en-US" sz="1400" dirty="0"/>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500" y="1647719"/>
              <a:ext cx="7447792" cy="4312170"/>
            </a:xfrm>
            <a:prstGeom prst="rect">
              <a:avLst/>
            </a:prstGeom>
          </p:spPr>
        </p:pic>
      </p:grpSp>
      <p:sp>
        <p:nvSpPr>
          <p:cNvPr id="5" name="Rectangle 4"/>
          <p:cNvSpPr/>
          <p:nvPr/>
        </p:nvSpPr>
        <p:spPr>
          <a:xfrm>
            <a:off x="6716684" y="1841061"/>
            <a:ext cx="2427316" cy="3884140"/>
          </a:xfrm>
          <a:prstGeom prst="rect">
            <a:avLst/>
          </a:prstGeom>
        </p:spPr>
        <p:txBody>
          <a:bodyPr wrap="square">
            <a:spAutoFit/>
          </a:bodyPr>
          <a:lstStyle/>
          <a:p>
            <a:pPr>
              <a:lnSpc>
                <a:spcPct val="110000"/>
              </a:lnSpc>
            </a:pPr>
            <a:r>
              <a:rPr lang="en-US" altLang="zh-CN" sz="1600" b="1" dirty="0" smtClean="0">
                <a:solidFill>
                  <a:srgbClr val="800000"/>
                </a:solidFill>
                <a:latin typeface="Hiragino Sans GB W3"/>
                <a:ea typeface="Hiragino Sans GB W3"/>
                <a:cs typeface="Hiragino Sans GB W3"/>
              </a:rPr>
              <a:t>Partner</a:t>
            </a:r>
            <a:r>
              <a:rPr lang="zh-CN" altLang="en-US" sz="1600" b="1" dirty="0" smtClean="0">
                <a:solidFill>
                  <a:srgbClr val="800000"/>
                </a:solidFill>
                <a:latin typeface="Hiragino Sans GB W3"/>
                <a:ea typeface="Hiragino Sans GB W3"/>
                <a:cs typeface="Hiragino Sans GB W3"/>
              </a:rPr>
              <a:t>可以</a:t>
            </a:r>
            <a:endParaRPr lang="en-US" altLang="zh-CN" sz="1600" b="1" dirty="0" smtClean="0">
              <a:solidFill>
                <a:srgbClr val="800000"/>
              </a:solidFill>
              <a:latin typeface="Hiragino Sans GB W3"/>
              <a:ea typeface="Hiragino Sans GB W3"/>
              <a:cs typeface="Hiragino Sans GB W3"/>
            </a:endParaRPr>
          </a:p>
          <a:p>
            <a:pPr marL="285750" indent="-285750">
              <a:lnSpc>
                <a:spcPct val="110000"/>
              </a:lnSpc>
              <a:buFont typeface="Arial" panose="020B0604020202020204" pitchFamily="34" charset="0"/>
              <a:buChar char="•"/>
            </a:pPr>
            <a:endParaRPr lang="en-US" altLang="zh-CN" sz="1600" b="1" dirty="0">
              <a:solidFill>
                <a:srgbClr val="800000"/>
              </a:solidFill>
              <a:latin typeface="Hiragino Sans GB W3"/>
              <a:ea typeface="Hiragino Sans GB W3"/>
              <a:cs typeface="Hiragino Sans GB W3"/>
            </a:endParaRPr>
          </a:p>
          <a:p>
            <a:pPr marL="628615" lvl="1" indent="-171450">
              <a:lnSpc>
                <a:spcPct val="110000"/>
              </a:lnSpc>
              <a:buFont typeface="Wingdings" charset="2"/>
              <a:buChar char="q"/>
            </a:pPr>
            <a:r>
              <a:rPr lang="zh-CN" altLang="en-US" sz="1600" b="1" dirty="0">
                <a:solidFill>
                  <a:srgbClr val="800000"/>
                </a:solidFill>
                <a:latin typeface="Hiragino Sans GB W3"/>
                <a:ea typeface="Hiragino Sans GB W3"/>
                <a:cs typeface="Hiragino Sans GB W3"/>
              </a:rPr>
              <a:t>将协作功能集成到业务应用</a:t>
            </a:r>
            <a:r>
              <a:rPr lang="zh-CN" altLang="en-US" sz="1600" b="1" dirty="0" smtClean="0">
                <a:solidFill>
                  <a:srgbClr val="800000"/>
                </a:solidFill>
                <a:latin typeface="Hiragino Sans GB W3"/>
                <a:ea typeface="Hiragino Sans GB W3"/>
                <a:cs typeface="Hiragino Sans GB W3"/>
              </a:rPr>
              <a:t>中（</a:t>
            </a:r>
            <a:r>
              <a:rPr lang="en-US" altLang="zh-CN" sz="1600" b="1" dirty="0" smtClean="0">
                <a:solidFill>
                  <a:srgbClr val="800000"/>
                </a:solidFill>
                <a:latin typeface="Hiragino Sans GB W3"/>
                <a:ea typeface="Hiragino Sans GB W3"/>
                <a:cs typeface="Hiragino Sans GB W3"/>
              </a:rPr>
              <a:t>CEBP)</a:t>
            </a:r>
          </a:p>
          <a:p>
            <a:pPr marL="628615" lvl="1" indent="-171450">
              <a:lnSpc>
                <a:spcPct val="110000"/>
              </a:lnSpc>
              <a:buFont typeface="Wingdings" charset="2"/>
              <a:buChar char="q"/>
            </a:pPr>
            <a:endParaRPr lang="en-US" altLang="zh-CN" sz="1600" b="1" dirty="0">
              <a:solidFill>
                <a:srgbClr val="800000"/>
              </a:solidFill>
              <a:latin typeface="Hiragino Sans GB W3"/>
              <a:ea typeface="Hiragino Sans GB W3"/>
              <a:cs typeface="Hiragino Sans GB W3"/>
            </a:endParaRPr>
          </a:p>
          <a:p>
            <a:pPr marL="628615" lvl="1" indent="-171450">
              <a:lnSpc>
                <a:spcPct val="110000"/>
              </a:lnSpc>
              <a:buFont typeface="Wingdings" charset="2"/>
              <a:buChar char="q"/>
            </a:pPr>
            <a:r>
              <a:rPr lang="zh-CN" altLang="en-US" sz="1600" b="1" dirty="0">
                <a:solidFill>
                  <a:srgbClr val="800000"/>
                </a:solidFill>
                <a:latin typeface="Hiragino Sans GB W3"/>
                <a:ea typeface="Hiragino Sans GB W3"/>
                <a:cs typeface="Hiragino Sans GB W3"/>
              </a:rPr>
              <a:t>开发高度定制化应</a:t>
            </a:r>
            <a:r>
              <a:rPr lang="zh-CN" altLang="en-US" sz="1600" b="1" dirty="0" smtClean="0">
                <a:solidFill>
                  <a:srgbClr val="800000"/>
                </a:solidFill>
                <a:latin typeface="Hiragino Sans GB W3"/>
                <a:ea typeface="Hiragino Sans GB W3"/>
                <a:cs typeface="Hiragino Sans GB W3"/>
              </a:rPr>
              <a:t>用</a:t>
            </a:r>
            <a:endParaRPr lang="en-US" altLang="zh-CN" sz="1600" b="1" dirty="0" smtClean="0">
              <a:solidFill>
                <a:srgbClr val="800000"/>
              </a:solidFill>
              <a:latin typeface="Hiragino Sans GB W3"/>
              <a:ea typeface="Hiragino Sans GB W3"/>
              <a:cs typeface="Hiragino Sans GB W3"/>
            </a:endParaRPr>
          </a:p>
          <a:p>
            <a:pPr marL="628615" lvl="1" indent="-171450">
              <a:lnSpc>
                <a:spcPct val="110000"/>
              </a:lnSpc>
              <a:buFont typeface="Wingdings" charset="2"/>
              <a:buChar char="q"/>
            </a:pPr>
            <a:endParaRPr lang="en-US" altLang="zh-CN" sz="1600" b="1" dirty="0">
              <a:solidFill>
                <a:srgbClr val="800000"/>
              </a:solidFill>
              <a:latin typeface="Hiragino Sans GB W3"/>
              <a:ea typeface="Hiragino Sans GB W3"/>
              <a:cs typeface="Hiragino Sans GB W3"/>
            </a:endParaRPr>
          </a:p>
          <a:p>
            <a:pPr marL="628615" lvl="1" indent="-171450">
              <a:lnSpc>
                <a:spcPct val="110000"/>
              </a:lnSpc>
              <a:buFont typeface="Wingdings" charset="2"/>
              <a:buChar char="q"/>
            </a:pPr>
            <a:r>
              <a:rPr lang="zh-CN" altLang="en-US" sz="1600" b="1" dirty="0">
                <a:solidFill>
                  <a:srgbClr val="800000"/>
                </a:solidFill>
                <a:latin typeface="Hiragino Sans GB W3"/>
                <a:ea typeface="Hiragino Sans GB W3"/>
                <a:cs typeface="Hiragino Sans GB W3"/>
              </a:rPr>
              <a:t>开发公用协作功能模块提供给其他应</a:t>
            </a:r>
            <a:r>
              <a:rPr lang="zh-CN" altLang="en-US" sz="1600" b="1" dirty="0" smtClean="0">
                <a:solidFill>
                  <a:srgbClr val="800000"/>
                </a:solidFill>
                <a:latin typeface="Hiragino Sans GB W3"/>
                <a:ea typeface="Hiragino Sans GB W3"/>
                <a:cs typeface="Hiragino Sans GB W3"/>
              </a:rPr>
              <a:t>用</a:t>
            </a:r>
            <a:endParaRPr lang="en-US" altLang="zh-CN" sz="1600" b="1" dirty="0" smtClean="0">
              <a:solidFill>
                <a:srgbClr val="800000"/>
              </a:solidFill>
              <a:latin typeface="Hiragino Sans GB W3"/>
              <a:ea typeface="Hiragino Sans GB W3"/>
              <a:cs typeface="Hiragino Sans GB W3"/>
            </a:endParaRPr>
          </a:p>
          <a:p>
            <a:pPr marL="628615" lvl="1" indent="-171450">
              <a:lnSpc>
                <a:spcPct val="110000"/>
              </a:lnSpc>
              <a:buFont typeface="Wingdings" charset="2"/>
              <a:buChar char="q"/>
            </a:pPr>
            <a:endParaRPr lang="en-US" altLang="zh-CN" sz="1600" b="1" dirty="0" smtClean="0">
              <a:solidFill>
                <a:srgbClr val="800000"/>
              </a:solidFill>
              <a:latin typeface="Hiragino Sans GB W3"/>
              <a:ea typeface="Hiragino Sans GB W3"/>
              <a:cs typeface="Hiragino Sans GB W3"/>
            </a:endParaRPr>
          </a:p>
          <a:p>
            <a:pPr marL="628615" lvl="1" indent="-171450">
              <a:lnSpc>
                <a:spcPct val="110000"/>
              </a:lnSpc>
              <a:buFont typeface="Wingdings" charset="2"/>
              <a:buChar char="q"/>
            </a:pPr>
            <a:endParaRPr lang="en-US" altLang="zh-CN" sz="1600" b="1" dirty="0">
              <a:solidFill>
                <a:srgbClr val="800000"/>
              </a:solidFill>
              <a:latin typeface="Hiragino Sans GB W3"/>
              <a:ea typeface="Hiragino Sans GB W3"/>
              <a:cs typeface="Hiragino Sans GB W3"/>
            </a:endParaRPr>
          </a:p>
        </p:txBody>
      </p:sp>
    </p:spTree>
    <p:extLst>
      <p:ext uri="{BB962C8B-B14F-4D97-AF65-F5344CB8AC3E}">
        <p14:creationId xmlns:p14="http://schemas.microsoft.com/office/powerpoint/2010/main" val="20796999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115437" y="1374487"/>
            <a:ext cx="6941936" cy="441623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90000"/>
              </a:lnSpc>
            </a:pPr>
            <a:endParaRPr lang="en-US" dirty="0" smtClean="0"/>
          </a:p>
        </p:txBody>
      </p:sp>
      <p:sp>
        <p:nvSpPr>
          <p:cNvPr id="153" name="Rounded Rectangle 152"/>
          <p:cNvSpPr/>
          <p:nvPr/>
        </p:nvSpPr>
        <p:spPr>
          <a:xfrm>
            <a:off x="5208173" y="3726787"/>
            <a:ext cx="3224463" cy="713342"/>
          </a:xfrm>
          <a:prstGeom prst="roundRect">
            <a:avLst>
              <a:gd name="adj" fmla="val 6911"/>
            </a:avLst>
          </a:prstGeom>
          <a:solidFill>
            <a:schemeClr val="bg1">
              <a:lumMod val="85000"/>
            </a:schemeClr>
          </a:solidFill>
          <a:ln w="19050">
            <a:solidFill>
              <a:schemeClr val="bg1">
                <a:lumMod val="50000"/>
              </a:schemeClr>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100" dirty="0"/>
          </a:p>
        </p:txBody>
      </p:sp>
      <p:sp>
        <p:nvSpPr>
          <p:cNvPr id="180" name="Up-Down Arrow 179"/>
          <p:cNvSpPr/>
          <p:nvPr/>
        </p:nvSpPr>
        <p:spPr>
          <a:xfrm>
            <a:off x="3395801" y="3328512"/>
            <a:ext cx="278196" cy="1299284"/>
          </a:xfrm>
          <a:prstGeom prst="upDownArrow">
            <a:avLst/>
          </a:prstGeom>
          <a:solidFill>
            <a:schemeClr val="bg2">
              <a:lumMod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lt1"/>
              </a:solidFill>
            </a:endParaRPr>
          </a:p>
        </p:txBody>
      </p:sp>
      <p:sp>
        <p:nvSpPr>
          <p:cNvPr id="163" name="Title 58"/>
          <p:cNvSpPr>
            <a:spLocks noGrp="1"/>
          </p:cNvSpPr>
          <p:nvPr>
            <p:ph type="title"/>
          </p:nvPr>
        </p:nvSpPr>
        <p:spPr>
          <a:xfrm>
            <a:off x="468597" y="419789"/>
            <a:ext cx="8720878" cy="853943"/>
          </a:xfrm>
        </p:spPr>
        <p:txBody>
          <a:bodyPr/>
          <a:lstStyle/>
          <a:p>
            <a:r>
              <a:rPr lang="en-US" sz="1800" dirty="0" smtClean="0"/>
              <a:t/>
            </a:r>
            <a:br>
              <a:rPr lang="en-US" sz="1800" dirty="0" smtClean="0"/>
            </a:br>
            <a:r>
              <a:rPr lang="en-US" b="1" dirty="0" smtClean="0"/>
              <a:t>CE: SDK+</a:t>
            </a:r>
            <a:r>
              <a:rPr lang="zh-CN" altLang="en-US" b="1" dirty="0" smtClean="0"/>
              <a:t>部署平台</a:t>
            </a:r>
            <a:endParaRPr lang="en-US" sz="1400" dirty="0"/>
          </a:p>
        </p:txBody>
      </p:sp>
      <p:sp>
        <p:nvSpPr>
          <p:cNvPr id="156" name="Freeform 6"/>
          <p:cNvSpPr>
            <a:spLocks noEditPoints="1"/>
          </p:cNvSpPr>
          <p:nvPr/>
        </p:nvSpPr>
        <p:spPr bwMode="auto">
          <a:xfrm>
            <a:off x="3949702" y="5871000"/>
            <a:ext cx="348881" cy="733102"/>
          </a:xfrm>
          <a:custGeom>
            <a:avLst/>
            <a:gdLst>
              <a:gd name="T0" fmla="*/ 212 w 212"/>
              <a:gd name="T1" fmla="*/ 147 h 534"/>
              <a:gd name="T2" fmla="*/ 178 w 212"/>
              <a:gd name="T3" fmla="*/ 117 h 534"/>
              <a:gd name="T4" fmla="*/ 162 w 212"/>
              <a:gd name="T5" fmla="*/ 115 h 534"/>
              <a:gd name="T6" fmla="*/ 116 w 212"/>
              <a:gd name="T7" fmla="*/ 162 h 534"/>
              <a:gd name="T8" fmla="*/ 96 w 212"/>
              <a:gd name="T9" fmla="*/ 162 h 534"/>
              <a:gd name="T10" fmla="*/ 49 w 212"/>
              <a:gd name="T11" fmla="*/ 115 h 534"/>
              <a:gd name="T12" fmla="*/ 34 w 212"/>
              <a:gd name="T13" fmla="*/ 117 h 534"/>
              <a:gd name="T14" fmla="*/ 0 w 212"/>
              <a:gd name="T15" fmla="*/ 147 h 534"/>
              <a:gd name="T16" fmla="*/ 2 w 212"/>
              <a:gd name="T17" fmla="*/ 270 h 534"/>
              <a:gd name="T18" fmla="*/ 30 w 212"/>
              <a:gd name="T19" fmla="*/ 312 h 534"/>
              <a:gd name="T20" fmla="*/ 53 w 212"/>
              <a:gd name="T21" fmla="*/ 515 h 534"/>
              <a:gd name="T22" fmla="*/ 68 w 212"/>
              <a:gd name="T23" fmla="*/ 534 h 534"/>
              <a:gd name="T24" fmla="*/ 144 w 212"/>
              <a:gd name="T25" fmla="*/ 534 h 534"/>
              <a:gd name="T26" fmla="*/ 159 w 212"/>
              <a:gd name="T27" fmla="*/ 515 h 534"/>
              <a:gd name="T28" fmla="*/ 182 w 212"/>
              <a:gd name="T29" fmla="*/ 312 h 534"/>
              <a:gd name="T30" fmla="*/ 210 w 212"/>
              <a:gd name="T31" fmla="*/ 270 h 534"/>
              <a:gd name="T32" fmla="*/ 212 w 212"/>
              <a:gd name="T33" fmla="*/ 147 h 534"/>
              <a:gd name="T34" fmla="*/ 106 w 212"/>
              <a:gd name="T35" fmla="*/ 0 h 534"/>
              <a:gd name="T36" fmla="*/ 47 w 212"/>
              <a:gd name="T37" fmla="*/ 59 h 534"/>
              <a:gd name="T38" fmla="*/ 106 w 212"/>
              <a:gd name="T39" fmla="*/ 118 h 534"/>
              <a:gd name="T40" fmla="*/ 165 w 212"/>
              <a:gd name="T41" fmla="*/ 59 h 534"/>
              <a:gd name="T42" fmla="*/ 106 w 212"/>
              <a:gd name="T43"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534">
                <a:moveTo>
                  <a:pt x="212" y="147"/>
                </a:moveTo>
                <a:cubicBezTo>
                  <a:pt x="212" y="133"/>
                  <a:pt x="195" y="126"/>
                  <a:pt x="178" y="117"/>
                </a:cubicBezTo>
                <a:cubicBezTo>
                  <a:pt x="170" y="114"/>
                  <a:pt x="165" y="113"/>
                  <a:pt x="162" y="115"/>
                </a:cubicBezTo>
                <a:cubicBezTo>
                  <a:pt x="160" y="118"/>
                  <a:pt x="116" y="162"/>
                  <a:pt x="116" y="162"/>
                </a:cubicBezTo>
                <a:cubicBezTo>
                  <a:pt x="110" y="168"/>
                  <a:pt x="102" y="168"/>
                  <a:pt x="96" y="162"/>
                </a:cubicBezTo>
                <a:cubicBezTo>
                  <a:pt x="96" y="162"/>
                  <a:pt x="52" y="118"/>
                  <a:pt x="49" y="115"/>
                </a:cubicBezTo>
                <a:cubicBezTo>
                  <a:pt x="47" y="113"/>
                  <a:pt x="41" y="114"/>
                  <a:pt x="34" y="117"/>
                </a:cubicBezTo>
                <a:cubicBezTo>
                  <a:pt x="17" y="126"/>
                  <a:pt x="0" y="133"/>
                  <a:pt x="0" y="147"/>
                </a:cubicBezTo>
                <a:cubicBezTo>
                  <a:pt x="2" y="270"/>
                  <a:pt x="2" y="270"/>
                  <a:pt x="2" y="270"/>
                </a:cubicBezTo>
                <a:cubicBezTo>
                  <a:pt x="2" y="287"/>
                  <a:pt x="0" y="307"/>
                  <a:pt x="30" y="312"/>
                </a:cubicBezTo>
                <a:cubicBezTo>
                  <a:pt x="53" y="515"/>
                  <a:pt x="53" y="515"/>
                  <a:pt x="53" y="515"/>
                </a:cubicBezTo>
                <a:cubicBezTo>
                  <a:pt x="53" y="529"/>
                  <a:pt x="60" y="534"/>
                  <a:pt x="68" y="534"/>
                </a:cubicBezTo>
                <a:cubicBezTo>
                  <a:pt x="144" y="534"/>
                  <a:pt x="144" y="534"/>
                  <a:pt x="144" y="534"/>
                </a:cubicBezTo>
                <a:cubicBezTo>
                  <a:pt x="152" y="534"/>
                  <a:pt x="159" y="529"/>
                  <a:pt x="159" y="515"/>
                </a:cubicBezTo>
                <a:cubicBezTo>
                  <a:pt x="182" y="312"/>
                  <a:pt x="182" y="312"/>
                  <a:pt x="182" y="312"/>
                </a:cubicBezTo>
                <a:cubicBezTo>
                  <a:pt x="212" y="307"/>
                  <a:pt x="210" y="287"/>
                  <a:pt x="210" y="270"/>
                </a:cubicBezTo>
                <a:lnTo>
                  <a:pt x="212" y="147"/>
                </a:lnTo>
                <a:close/>
                <a:moveTo>
                  <a:pt x="106" y="0"/>
                </a:moveTo>
                <a:cubicBezTo>
                  <a:pt x="74" y="0"/>
                  <a:pt x="47" y="27"/>
                  <a:pt x="47" y="59"/>
                </a:cubicBezTo>
                <a:cubicBezTo>
                  <a:pt x="47" y="91"/>
                  <a:pt x="74" y="118"/>
                  <a:pt x="106" y="118"/>
                </a:cubicBezTo>
                <a:cubicBezTo>
                  <a:pt x="138" y="118"/>
                  <a:pt x="165" y="91"/>
                  <a:pt x="165" y="59"/>
                </a:cubicBezTo>
                <a:cubicBezTo>
                  <a:pt x="165" y="27"/>
                  <a:pt x="138" y="0"/>
                  <a:pt x="106" y="0"/>
                </a:cubicBezTo>
                <a:close/>
              </a:path>
            </a:pathLst>
          </a:custGeom>
          <a:solidFill>
            <a:srgbClr val="323232"/>
          </a:solidFill>
          <a:ln>
            <a:noFill/>
          </a:ln>
          <a:effectLst>
            <a:reflection blurRad="6350" stA="52000" endA="300" endPos="15000" dir="5400000" sy="-100000" algn="bl" rotWithShape="0"/>
          </a:effectLst>
        </p:spPr>
        <p:txBody>
          <a:bodyPr vert="horz" wrap="square" lIns="91440" tIns="45720" rIns="91440" bIns="45720" numCol="1" anchor="t" anchorCtr="0" compatLnSpc="1">
            <a:prstTxWarp prst="textNoShape">
              <a:avLst/>
            </a:prstTxWarp>
          </a:bodyPr>
          <a:lstStyle/>
          <a:p>
            <a:endParaRPr lang="en-US" dirty="0"/>
          </a:p>
        </p:txBody>
      </p:sp>
      <p:sp>
        <p:nvSpPr>
          <p:cNvPr id="157" name="Rectangle 160"/>
          <p:cNvSpPr>
            <a:spLocks noChangeArrowheads="1"/>
          </p:cNvSpPr>
          <p:nvPr/>
        </p:nvSpPr>
        <p:spPr bwMode="auto">
          <a:xfrm>
            <a:off x="3524781" y="6618329"/>
            <a:ext cx="1206511" cy="208138"/>
          </a:xfrm>
          <a:prstGeom prst="rect">
            <a:avLst/>
          </a:prstGeom>
          <a:noFill/>
          <a:ln w="9525">
            <a:noFill/>
            <a:miter lim="800000"/>
            <a:headEnd/>
            <a:tailEnd/>
          </a:ln>
        </p:spPr>
        <p:txBody>
          <a:bodyPr lIns="0" tIns="0" rIns="0" bIns="0" anchor="b"/>
          <a:lstStyle/>
          <a:p>
            <a:pPr algn="ctr"/>
            <a:r>
              <a:rPr lang="en-US" sz="1200" dirty="0" smtClean="0">
                <a:solidFill>
                  <a:schemeClr val="bg2">
                    <a:lumMod val="75000"/>
                  </a:schemeClr>
                </a:solidFill>
              </a:rPr>
              <a:t>Employee</a:t>
            </a:r>
            <a:endParaRPr lang="en-US" sz="1200" dirty="0">
              <a:solidFill>
                <a:schemeClr val="bg2">
                  <a:lumMod val="75000"/>
                </a:schemeClr>
              </a:solidFill>
            </a:endParaRPr>
          </a:p>
        </p:txBody>
      </p:sp>
      <p:sp>
        <p:nvSpPr>
          <p:cNvPr id="161" name="Rectangle 160"/>
          <p:cNvSpPr>
            <a:spLocks noChangeArrowheads="1"/>
          </p:cNvSpPr>
          <p:nvPr/>
        </p:nvSpPr>
        <p:spPr bwMode="auto">
          <a:xfrm>
            <a:off x="6188157" y="6731969"/>
            <a:ext cx="1206511" cy="208138"/>
          </a:xfrm>
          <a:prstGeom prst="rect">
            <a:avLst/>
          </a:prstGeom>
          <a:noFill/>
          <a:ln w="9525">
            <a:noFill/>
            <a:miter lim="800000"/>
            <a:headEnd/>
            <a:tailEnd/>
          </a:ln>
        </p:spPr>
        <p:txBody>
          <a:bodyPr lIns="0" tIns="0" rIns="0" bIns="0" anchor="b"/>
          <a:lstStyle/>
          <a:p>
            <a:pPr algn="ctr"/>
            <a:r>
              <a:rPr lang="en-US" sz="1200" dirty="0" smtClean="0">
                <a:solidFill>
                  <a:schemeClr val="bg2">
                    <a:lumMod val="75000"/>
                  </a:schemeClr>
                </a:solidFill>
              </a:rPr>
              <a:t>Customer</a:t>
            </a:r>
          </a:p>
          <a:p>
            <a:pPr algn="ctr"/>
            <a:r>
              <a:rPr lang="en-US" sz="1200" dirty="0" smtClean="0">
                <a:solidFill>
                  <a:schemeClr val="bg2">
                    <a:lumMod val="75000"/>
                  </a:schemeClr>
                </a:solidFill>
              </a:rPr>
              <a:t>Service</a:t>
            </a:r>
            <a:endParaRPr lang="en-US" sz="1200" dirty="0">
              <a:solidFill>
                <a:schemeClr val="bg2">
                  <a:lumMod val="75000"/>
                </a:schemeClr>
              </a:solidFill>
            </a:endParaRPr>
          </a:p>
        </p:txBody>
      </p:sp>
      <p:cxnSp>
        <p:nvCxnSpPr>
          <p:cNvPr id="162" name="Straight Connector 161"/>
          <p:cNvCxnSpPr>
            <a:endCxn id="160" idx="1"/>
          </p:cNvCxnSpPr>
          <p:nvPr/>
        </p:nvCxnSpPr>
        <p:spPr>
          <a:xfrm>
            <a:off x="582146" y="3279195"/>
            <a:ext cx="334276" cy="1446754"/>
          </a:xfrm>
          <a:prstGeom prst="line">
            <a:avLst/>
          </a:prstGeom>
          <a:ln w="19050">
            <a:solidFill>
              <a:schemeClr val="accent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4" name="Freeform 19"/>
          <p:cNvSpPr>
            <a:spLocks/>
          </p:cNvSpPr>
          <p:nvPr/>
        </p:nvSpPr>
        <p:spPr bwMode="auto">
          <a:xfrm>
            <a:off x="2067312" y="3253935"/>
            <a:ext cx="0" cy="715511"/>
          </a:xfrm>
          <a:prstGeom prst="round2SameRect">
            <a:avLst/>
          </a:prstGeom>
          <a:gradFill flip="none" rotWithShape="1">
            <a:gsLst>
              <a:gs pos="0">
                <a:srgbClr val="98050E">
                  <a:shade val="30000"/>
                  <a:satMod val="115000"/>
                </a:srgbClr>
              </a:gs>
              <a:gs pos="50000">
                <a:srgbClr val="98050E">
                  <a:shade val="67500"/>
                  <a:satMod val="115000"/>
                </a:srgbClr>
              </a:gs>
              <a:gs pos="100000">
                <a:srgbClr val="98050E">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71"/>
          <p:cNvGrpSpPr/>
          <p:nvPr/>
        </p:nvGrpSpPr>
        <p:grpSpPr>
          <a:xfrm>
            <a:off x="389646" y="2350432"/>
            <a:ext cx="1354934" cy="1385267"/>
            <a:chOff x="4904243" y="2646820"/>
            <a:chExt cx="4133954" cy="1292173"/>
          </a:xfrm>
        </p:grpSpPr>
        <p:cxnSp>
          <p:nvCxnSpPr>
            <p:cNvPr id="177" name="Straight Connector 176"/>
            <p:cNvCxnSpPr/>
            <p:nvPr/>
          </p:nvCxnSpPr>
          <p:spPr>
            <a:xfrm flipV="1">
              <a:off x="5606343" y="2646820"/>
              <a:ext cx="1347862" cy="948297"/>
            </a:xfrm>
            <a:prstGeom prst="line">
              <a:avLst/>
            </a:prstGeom>
            <a:ln w="19050">
              <a:solidFill>
                <a:schemeClr val="accent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5606343" y="3429812"/>
              <a:ext cx="3431854" cy="156958"/>
            </a:xfrm>
            <a:prstGeom prst="line">
              <a:avLst/>
            </a:prstGeom>
            <a:ln w="19050">
              <a:solidFill>
                <a:schemeClr val="accent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endCxn id="221" idx="1"/>
            </p:cNvCxnSpPr>
            <p:nvPr/>
          </p:nvCxnSpPr>
          <p:spPr>
            <a:xfrm>
              <a:off x="4904243" y="3264087"/>
              <a:ext cx="1207833" cy="674906"/>
            </a:xfrm>
            <a:prstGeom prst="line">
              <a:avLst/>
            </a:prstGeom>
            <a:ln w="19050">
              <a:solidFill>
                <a:schemeClr val="accent1"/>
              </a:solidFill>
              <a:prstDash val="sysDot"/>
              <a:miter lim="800000"/>
            </a:ln>
          </p:spPr>
          <p:style>
            <a:lnRef idx="1">
              <a:schemeClr val="accent1"/>
            </a:lnRef>
            <a:fillRef idx="0">
              <a:schemeClr val="accent1"/>
            </a:fillRef>
            <a:effectRef idx="0">
              <a:schemeClr val="accent1"/>
            </a:effectRef>
            <a:fontRef idx="minor">
              <a:schemeClr val="tx1"/>
            </a:fontRef>
          </p:style>
        </p:cxnSp>
      </p:grpSp>
      <p:sp>
        <p:nvSpPr>
          <p:cNvPr id="210" name="Right Arrow Callout 209"/>
          <p:cNvSpPr/>
          <p:nvPr/>
        </p:nvSpPr>
        <p:spPr>
          <a:xfrm>
            <a:off x="1339422" y="2016339"/>
            <a:ext cx="804090" cy="593464"/>
          </a:xfrm>
          <a:prstGeom prst="rightArrowCallout">
            <a:avLst>
              <a:gd name="adj1" fmla="val 46681"/>
              <a:gd name="adj2" fmla="val 39929"/>
              <a:gd name="adj3" fmla="val 25000"/>
              <a:gd name="adj4" fmla="val 76370"/>
            </a:avLst>
          </a:prstGeom>
          <a:solidFill>
            <a:schemeClr val="accent2">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accent2"/>
              </a:solidFill>
            </a:endParaRPr>
          </a:p>
        </p:txBody>
      </p:sp>
      <p:sp>
        <p:nvSpPr>
          <p:cNvPr id="211" name="Rectangle 210"/>
          <p:cNvSpPr/>
          <p:nvPr/>
        </p:nvSpPr>
        <p:spPr>
          <a:xfrm>
            <a:off x="913309" y="2016339"/>
            <a:ext cx="965360" cy="593464"/>
          </a:xfrm>
          <a:prstGeom prst="rect">
            <a:avLst/>
          </a:prstGeom>
          <a:gradFill flip="none" rotWithShape="1">
            <a:gsLst>
              <a:gs pos="0">
                <a:schemeClr val="bg2">
                  <a:shade val="67500"/>
                  <a:satMod val="115000"/>
                </a:schemeClr>
              </a:gs>
              <a:gs pos="100000">
                <a:schemeClr val="bg2">
                  <a:shade val="100000"/>
                  <a:satMod val="115000"/>
                </a:schemeClr>
              </a:gs>
            </a:gsLst>
            <a:lin ang="16200000" scaled="1"/>
            <a:tileRect/>
          </a:gradFill>
        </p:spPr>
        <p:txBody>
          <a:bodyPr wrap="square" lIns="0" tIns="0" rIns="91440" bIns="0" anchor="ctr">
            <a:noAutofit/>
          </a:bodyPr>
          <a:lstStyle/>
          <a:p>
            <a:pPr algn="r"/>
            <a:r>
              <a:rPr lang="en-US" sz="1200" dirty="0" smtClean="0"/>
              <a:t>    IVR</a:t>
            </a:r>
            <a:endParaRPr lang="en-US" sz="1200" dirty="0"/>
          </a:p>
        </p:txBody>
      </p:sp>
      <p:sp>
        <p:nvSpPr>
          <p:cNvPr id="220" name="Right Arrow Callout 219"/>
          <p:cNvSpPr/>
          <p:nvPr/>
        </p:nvSpPr>
        <p:spPr>
          <a:xfrm>
            <a:off x="1339424" y="3642342"/>
            <a:ext cx="804091" cy="593464"/>
          </a:xfrm>
          <a:prstGeom prst="rightArrowCallout">
            <a:avLst>
              <a:gd name="adj1" fmla="val 46681"/>
              <a:gd name="adj2" fmla="val 39929"/>
              <a:gd name="adj3" fmla="val 25000"/>
              <a:gd name="adj4" fmla="val 76370"/>
            </a:avLst>
          </a:prstGeom>
          <a:solidFill>
            <a:schemeClr val="accent2">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accent2"/>
              </a:solidFill>
            </a:endParaRPr>
          </a:p>
        </p:txBody>
      </p:sp>
      <p:sp>
        <p:nvSpPr>
          <p:cNvPr id="221" name="Rectangle 220"/>
          <p:cNvSpPr/>
          <p:nvPr/>
        </p:nvSpPr>
        <p:spPr>
          <a:xfrm>
            <a:off x="913312" y="3642342"/>
            <a:ext cx="965361" cy="593464"/>
          </a:xfrm>
          <a:prstGeom prst="rect">
            <a:avLst/>
          </a:prstGeom>
          <a:gradFill flip="none" rotWithShape="1">
            <a:gsLst>
              <a:gs pos="0">
                <a:schemeClr val="bg2">
                  <a:shade val="67500"/>
                  <a:satMod val="115000"/>
                </a:schemeClr>
              </a:gs>
              <a:gs pos="100000">
                <a:schemeClr val="bg2">
                  <a:shade val="100000"/>
                  <a:satMod val="115000"/>
                </a:schemeClr>
              </a:gs>
            </a:gsLst>
            <a:lin ang="16200000" scaled="1"/>
            <a:tileRect/>
          </a:gradFill>
        </p:spPr>
        <p:txBody>
          <a:bodyPr wrap="square" lIns="0" tIns="0" rIns="91440" bIns="0" anchor="ctr">
            <a:noAutofit/>
          </a:bodyPr>
          <a:lstStyle/>
          <a:p>
            <a:pPr algn="r"/>
            <a:r>
              <a:rPr lang="en-US" sz="1200" dirty="0" smtClean="0"/>
              <a:t>     Mobile</a:t>
            </a:r>
            <a:endParaRPr lang="en-US" sz="1200" dirty="0"/>
          </a:p>
        </p:txBody>
      </p:sp>
      <p:sp>
        <p:nvSpPr>
          <p:cNvPr id="255" name="Right Arrow Callout 254"/>
          <p:cNvSpPr/>
          <p:nvPr/>
        </p:nvSpPr>
        <p:spPr>
          <a:xfrm>
            <a:off x="1339422" y="2818102"/>
            <a:ext cx="804090" cy="593464"/>
          </a:xfrm>
          <a:prstGeom prst="rightArrowCallout">
            <a:avLst>
              <a:gd name="adj1" fmla="val 46681"/>
              <a:gd name="adj2" fmla="val 39929"/>
              <a:gd name="adj3" fmla="val 25000"/>
              <a:gd name="adj4" fmla="val 76370"/>
            </a:avLst>
          </a:prstGeom>
          <a:solidFill>
            <a:schemeClr val="accent2">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accent2"/>
              </a:solidFill>
            </a:endParaRPr>
          </a:p>
        </p:txBody>
      </p:sp>
      <p:sp>
        <p:nvSpPr>
          <p:cNvPr id="257" name="Rectangle 256"/>
          <p:cNvSpPr/>
          <p:nvPr/>
        </p:nvSpPr>
        <p:spPr>
          <a:xfrm>
            <a:off x="913309" y="2818102"/>
            <a:ext cx="965360" cy="597864"/>
          </a:xfrm>
          <a:prstGeom prst="rect">
            <a:avLst/>
          </a:prstGeom>
          <a:gradFill flip="none" rotWithShape="1">
            <a:gsLst>
              <a:gs pos="0">
                <a:schemeClr val="bg2">
                  <a:shade val="67500"/>
                  <a:satMod val="115000"/>
                </a:schemeClr>
              </a:gs>
              <a:gs pos="100000">
                <a:schemeClr val="bg2">
                  <a:shade val="100000"/>
                  <a:satMod val="115000"/>
                </a:schemeClr>
              </a:gs>
            </a:gsLst>
            <a:lin ang="16200000" scaled="1"/>
            <a:tileRect/>
          </a:gradFill>
        </p:spPr>
        <p:txBody>
          <a:bodyPr wrap="square" lIns="0" tIns="0" rIns="91440" bIns="0" anchor="ctr">
            <a:noAutofit/>
          </a:bodyPr>
          <a:lstStyle/>
          <a:p>
            <a:pPr algn="r"/>
            <a:r>
              <a:rPr lang="en-US" sz="1200" dirty="0"/>
              <a:t>Web</a:t>
            </a:r>
            <a:endParaRPr lang="en-US" sz="1600" dirty="0"/>
          </a:p>
        </p:txBody>
      </p:sp>
      <p:sp>
        <p:nvSpPr>
          <p:cNvPr id="159" name="Right Arrow Callout 158"/>
          <p:cNvSpPr/>
          <p:nvPr/>
        </p:nvSpPr>
        <p:spPr>
          <a:xfrm>
            <a:off x="1342536" y="4429217"/>
            <a:ext cx="804091" cy="593464"/>
          </a:xfrm>
          <a:prstGeom prst="rightArrowCallout">
            <a:avLst>
              <a:gd name="adj1" fmla="val 46681"/>
              <a:gd name="adj2" fmla="val 39929"/>
              <a:gd name="adj3" fmla="val 25000"/>
              <a:gd name="adj4" fmla="val 76370"/>
            </a:avLst>
          </a:prstGeom>
          <a:solidFill>
            <a:schemeClr val="accent2">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accent2"/>
              </a:solidFill>
            </a:endParaRPr>
          </a:p>
        </p:txBody>
      </p:sp>
      <p:sp>
        <p:nvSpPr>
          <p:cNvPr id="160" name="Rectangle 159"/>
          <p:cNvSpPr/>
          <p:nvPr/>
        </p:nvSpPr>
        <p:spPr>
          <a:xfrm>
            <a:off x="916424" y="4429217"/>
            <a:ext cx="965361" cy="593464"/>
          </a:xfrm>
          <a:prstGeom prst="rect">
            <a:avLst/>
          </a:prstGeom>
          <a:gradFill flip="none" rotWithShape="1">
            <a:gsLst>
              <a:gs pos="0">
                <a:schemeClr val="bg2">
                  <a:shade val="67500"/>
                  <a:satMod val="115000"/>
                </a:schemeClr>
              </a:gs>
              <a:gs pos="100000">
                <a:schemeClr val="bg2">
                  <a:shade val="100000"/>
                  <a:satMod val="115000"/>
                </a:schemeClr>
              </a:gs>
            </a:gsLst>
            <a:lin ang="16200000" scaled="1"/>
            <a:tileRect/>
          </a:gradFill>
        </p:spPr>
        <p:txBody>
          <a:bodyPr wrap="square" lIns="0" tIns="0" rIns="91440" bIns="0" anchor="ctr">
            <a:noAutofit/>
          </a:bodyPr>
          <a:lstStyle/>
          <a:p>
            <a:pPr algn="r"/>
            <a:r>
              <a:rPr lang="en-US" sz="1200" dirty="0"/>
              <a:t>   Social</a:t>
            </a:r>
          </a:p>
        </p:txBody>
      </p:sp>
      <p:sp>
        <p:nvSpPr>
          <p:cNvPr id="135" name="Freeform 9"/>
          <p:cNvSpPr>
            <a:spLocks/>
          </p:cNvSpPr>
          <p:nvPr/>
        </p:nvSpPr>
        <p:spPr bwMode="auto">
          <a:xfrm>
            <a:off x="1058315" y="2163827"/>
            <a:ext cx="60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0"/>
          <p:cNvSpPr>
            <a:spLocks/>
          </p:cNvSpPr>
          <p:nvPr/>
        </p:nvSpPr>
        <p:spPr bwMode="auto">
          <a:xfrm>
            <a:off x="1059528" y="2162482"/>
            <a:ext cx="909" cy="80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36"/>
          <p:cNvSpPr>
            <a:spLocks/>
          </p:cNvSpPr>
          <p:nvPr/>
        </p:nvSpPr>
        <p:spPr bwMode="auto">
          <a:xfrm flipH="1">
            <a:off x="979655" y="2184166"/>
            <a:ext cx="202937" cy="244886"/>
          </a:xfrm>
          <a:custGeom>
            <a:avLst/>
            <a:gdLst>
              <a:gd name="T0" fmla="*/ 29 w 91"/>
              <a:gd name="T1" fmla="*/ 116 h 124"/>
              <a:gd name="T2" fmla="*/ 65 w 91"/>
              <a:gd name="T3" fmla="*/ 73 h 124"/>
              <a:gd name="T4" fmla="*/ 88 w 91"/>
              <a:gd name="T5" fmla="*/ 23 h 124"/>
              <a:gd name="T6" fmla="*/ 78 w 91"/>
              <a:gd name="T7" fmla="*/ 4 h 124"/>
              <a:gd name="T8" fmla="*/ 56 w 91"/>
              <a:gd name="T9" fmla="*/ 13 h 124"/>
              <a:gd name="T10" fmla="*/ 51 w 91"/>
              <a:gd name="T11" fmla="*/ 23 h 124"/>
              <a:gd name="T12" fmla="*/ 55 w 91"/>
              <a:gd name="T13" fmla="*/ 42 h 124"/>
              <a:gd name="T14" fmla="*/ 57 w 91"/>
              <a:gd name="T15" fmla="*/ 47 h 124"/>
              <a:gd name="T16" fmla="*/ 51 w 91"/>
              <a:gd name="T17" fmla="*/ 65 h 124"/>
              <a:gd name="T18" fmla="*/ 38 w 91"/>
              <a:gd name="T19" fmla="*/ 77 h 124"/>
              <a:gd name="T20" fmla="*/ 31 w 91"/>
              <a:gd name="T21" fmla="*/ 78 h 124"/>
              <a:gd name="T22" fmla="*/ 14 w 91"/>
              <a:gd name="T23" fmla="*/ 83 h 124"/>
              <a:gd name="T24" fmla="*/ 6 w 91"/>
              <a:gd name="T25" fmla="*/ 91 h 124"/>
              <a:gd name="T26" fmla="*/ 8 w 91"/>
              <a:gd name="T27" fmla="*/ 115 h 124"/>
              <a:gd name="T28" fmla="*/ 29 w 91"/>
              <a:gd name="T29"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4">
                <a:moveTo>
                  <a:pt x="29" y="116"/>
                </a:moveTo>
                <a:cubicBezTo>
                  <a:pt x="42" y="105"/>
                  <a:pt x="54" y="90"/>
                  <a:pt x="65" y="73"/>
                </a:cubicBezTo>
                <a:cubicBezTo>
                  <a:pt x="75" y="56"/>
                  <a:pt x="83" y="39"/>
                  <a:pt x="88" y="23"/>
                </a:cubicBezTo>
                <a:cubicBezTo>
                  <a:pt x="91" y="15"/>
                  <a:pt x="86" y="7"/>
                  <a:pt x="78" y="4"/>
                </a:cubicBezTo>
                <a:cubicBezTo>
                  <a:pt x="69" y="0"/>
                  <a:pt x="59" y="4"/>
                  <a:pt x="56" y="13"/>
                </a:cubicBezTo>
                <a:cubicBezTo>
                  <a:pt x="51" y="23"/>
                  <a:pt x="51" y="23"/>
                  <a:pt x="51" y="23"/>
                </a:cubicBezTo>
                <a:cubicBezTo>
                  <a:pt x="49" y="30"/>
                  <a:pt x="50" y="37"/>
                  <a:pt x="55" y="42"/>
                </a:cubicBezTo>
                <a:cubicBezTo>
                  <a:pt x="57" y="43"/>
                  <a:pt x="57" y="45"/>
                  <a:pt x="57" y="47"/>
                </a:cubicBezTo>
                <a:cubicBezTo>
                  <a:pt x="56" y="54"/>
                  <a:pt x="54" y="60"/>
                  <a:pt x="51" y="65"/>
                </a:cubicBezTo>
                <a:cubicBezTo>
                  <a:pt x="48" y="70"/>
                  <a:pt x="43" y="74"/>
                  <a:pt x="38" y="77"/>
                </a:cubicBezTo>
                <a:cubicBezTo>
                  <a:pt x="35" y="79"/>
                  <a:pt x="34" y="79"/>
                  <a:pt x="31" y="78"/>
                </a:cubicBezTo>
                <a:cubicBezTo>
                  <a:pt x="25" y="76"/>
                  <a:pt x="18" y="78"/>
                  <a:pt x="14" y="83"/>
                </a:cubicBezTo>
                <a:cubicBezTo>
                  <a:pt x="6" y="91"/>
                  <a:pt x="6" y="91"/>
                  <a:pt x="6" y="91"/>
                </a:cubicBezTo>
                <a:cubicBezTo>
                  <a:pt x="0" y="98"/>
                  <a:pt x="1" y="109"/>
                  <a:pt x="8" y="115"/>
                </a:cubicBezTo>
                <a:cubicBezTo>
                  <a:pt x="13" y="119"/>
                  <a:pt x="21" y="124"/>
                  <a:pt x="29" y="1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6"/>
          <p:cNvSpPr>
            <a:spLocks/>
          </p:cNvSpPr>
          <p:nvPr/>
        </p:nvSpPr>
        <p:spPr bwMode="auto">
          <a:xfrm rot="3326018">
            <a:off x="1139043" y="2317954"/>
            <a:ext cx="119192" cy="49339"/>
          </a:xfrm>
          <a:custGeom>
            <a:avLst/>
            <a:gdLst>
              <a:gd name="T0" fmla="*/ 175 w 176"/>
              <a:gd name="T1" fmla="*/ 36 h 65"/>
              <a:gd name="T2" fmla="*/ 88 w 176"/>
              <a:gd name="T3" fmla="*/ 0 h 65"/>
              <a:gd name="T4" fmla="*/ 1 w 176"/>
              <a:gd name="T5" fmla="*/ 36 h 65"/>
              <a:gd name="T6" fmla="*/ 0 w 176"/>
              <a:gd name="T7" fmla="*/ 37 h 65"/>
              <a:gd name="T8" fmla="*/ 29 w 176"/>
              <a:gd name="T9" fmla="*/ 65 h 65"/>
              <a:gd name="T10" fmla="*/ 29 w 176"/>
              <a:gd name="T11" fmla="*/ 64 h 65"/>
              <a:gd name="T12" fmla="*/ 88 w 176"/>
              <a:gd name="T13" fmla="*/ 40 h 65"/>
              <a:gd name="T14" fmla="*/ 147 w 176"/>
              <a:gd name="T15" fmla="*/ 64 h 65"/>
              <a:gd name="T16" fmla="*/ 147 w 176"/>
              <a:gd name="T17" fmla="*/ 65 h 65"/>
              <a:gd name="T18" fmla="*/ 176 w 176"/>
              <a:gd name="T19" fmla="*/ 37 h 65"/>
              <a:gd name="T20" fmla="*/ 175 w 176"/>
              <a:gd name="T21"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65">
                <a:moveTo>
                  <a:pt x="175" y="36"/>
                </a:moveTo>
                <a:cubicBezTo>
                  <a:pt x="153" y="14"/>
                  <a:pt x="122" y="0"/>
                  <a:pt x="88" y="0"/>
                </a:cubicBezTo>
                <a:cubicBezTo>
                  <a:pt x="54" y="0"/>
                  <a:pt x="23" y="14"/>
                  <a:pt x="1" y="36"/>
                </a:cubicBezTo>
                <a:cubicBezTo>
                  <a:pt x="1" y="37"/>
                  <a:pt x="1" y="37"/>
                  <a:pt x="0" y="37"/>
                </a:cubicBezTo>
                <a:cubicBezTo>
                  <a:pt x="29" y="65"/>
                  <a:pt x="29" y="65"/>
                  <a:pt x="29" y="65"/>
                </a:cubicBezTo>
                <a:cubicBezTo>
                  <a:pt x="29" y="65"/>
                  <a:pt x="29" y="65"/>
                  <a:pt x="29" y="64"/>
                </a:cubicBezTo>
                <a:cubicBezTo>
                  <a:pt x="44" y="49"/>
                  <a:pt x="65" y="40"/>
                  <a:pt x="88" y="40"/>
                </a:cubicBezTo>
                <a:cubicBezTo>
                  <a:pt x="111" y="40"/>
                  <a:pt x="132" y="49"/>
                  <a:pt x="147" y="64"/>
                </a:cubicBezTo>
                <a:cubicBezTo>
                  <a:pt x="147" y="65"/>
                  <a:pt x="147" y="65"/>
                  <a:pt x="147" y="65"/>
                </a:cubicBezTo>
                <a:cubicBezTo>
                  <a:pt x="176" y="37"/>
                  <a:pt x="176" y="37"/>
                  <a:pt x="176" y="37"/>
                </a:cubicBezTo>
                <a:cubicBezTo>
                  <a:pt x="175" y="37"/>
                  <a:pt x="175" y="37"/>
                  <a:pt x="175" y="36"/>
                </a:cubicBezTo>
                <a:close/>
              </a:path>
            </a:pathLst>
          </a:cu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pitchFamily="34" charset="0"/>
            </a:endParaRPr>
          </a:p>
        </p:txBody>
      </p:sp>
      <p:sp>
        <p:nvSpPr>
          <p:cNvPr id="139" name="Freeform 7"/>
          <p:cNvSpPr>
            <a:spLocks/>
          </p:cNvSpPr>
          <p:nvPr/>
        </p:nvSpPr>
        <p:spPr bwMode="auto">
          <a:xfrm rot="3326018">
            <a:off x="1143578" y="2283156"/>
            <a:ext cx="194833" cy="67075"/>
          </a:xfrm>
          <a:custGeom>
            <a:avLst/>
            <a:gdLst>
              <a:gd name="T0" fmla="*/ 287 w 288"/>
              <a:gd name="T1" fmla="*/ 59 h 88"/>
              <a:gd name="T2" fmla="*/ 144 w 288"/>
              <a:gd name="T3" fmla="*/ 0 h 88"/>
              <a:gd name="T4" fmla="*/ 1 w 288"/>
              <a:gd name="T5" fmla="*/ 59 h 88"/>
              <a:gd name="T6" fmla="*/ 0 w 288"/>
              <a:gd name="T7" fmla="*/ 60 h 88"/>
              <a:gd name="T8" fmla="*/ 28 w 288"/>
              <a:gd name="T9" fmla="*/ 88 h 88"/>
              <a:gd name="T10" fmla="*/ 29 w 288"/>
              <a:gd name="T11" fmla="*/ 87 h 88"/>
              <a:gd name="T12" fmla="*/ 144 w 288"/>
              <a:gd name="T13" fmla="*/ 40 h 88"/>
              <a:gd name="T14" fmla="*/ 259 w 288"/>
              <a:gd name="T15" fmla="*/ 87 h 88"/>
              <a:gd name="T16" fmla="*/ 260 w 288"/>
              <a:gd name="T17" fmla="*/ 88 h 88"/>
              <a:gd name="T18" fmla="*/ 288 w 288"/>
              <a:gd name="T19" fmla="*/ 60 h 88"/>
              <a:gd name="T20" fmla="*/ 287 w 288"/>
              <a:gd name="T21"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88">
                <a:moveTo>
                  <a:pt x="287" y="59"/>
                </a:moveTo>
                <a:cubicBezTo>
                  <a:pt x="250" y="23"/>
                  <a:pt x="200" y="0"/>
                  <a:pt x="144" y="0"/>
                </a:cubicBezTo>
                <a:cubicBezTo>
                  <a:pt x="88" y="0"/>
                  <a:pt x="38" y="23"/>
                  <a:pt x="1" y="59"/>
                </a:cubicBezTo>
                <a:cubicBezTo>
                  <a:pt x="1" y="59"/>
                  <a:pt x="0" y="60"/>
                  <a:pt x="0" y="60"/>
                </a:cubicBezTo>
                <a:cubicBezTo>
                  <a:pt x="28" y="88"/>
                  <a:pt x="28" y="88"/>
                  <a:pt x="28" y="88"/>
                </a:cubicBezTo>
                <a:cubicBezTo>
                  <a:pt x="29" y="88"/>
                  <a:pt x="29" y="87"/>
                  <a:pt x="29" y="87"/>
                </a:cubicBezTo>
                <a:cubicBezTo>
                  <a:pt x="59" y="58"/>
                  <a:pt x="99" y="40"/>
                  <a:pt x="144" y="40"/>
                </a:cubicBezTo>
                <a:cubicBezTo>
                  <a:pt x="189" y="40"/>
                  <a:pt x="229" y="58"/>
                  <a:pt x="259" y="87"/>
                </a:cubicBezTo>
                <a:cubicBezTo>
                  <a:pt x="259" y="87"/>
                  <a:pt x="259" y="88"/>
                  <a:pt x="260" y="88"/>
                </a:cubicBezTo>
                <a:cubicBezTo>
                  <a:pt x="288" y="60"/>
                  <a:pt x="288" y="60"/>
                  <a:pt x="288" y="60"/>
                </a:cubicBezTo>
                <a:cubicBezTo>
                  <a:pt x="288" y="60"/>
                  <a:pt x="287" y="59"/>
                  <a:pt x="287" y="59"/>
                </a:cubicBezTo>
                <a:close/>
              </a:path>
            </a:pathLst>
          </a:cu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pitchFamily="34" charset="0"/>
            </a:endParaRPr>
          </a:p>
        </p:txBody>
      </p:sp>
      <p:sp>
        <p:nvSpPr>
          <p:cNvPr id="140" name="Freeform 8"/>
          <p:cNvSpPr>
            <a:spLocks/>
          </p:cNvSpPr>
          <p:nvPr/>
        </p:nvSpPr>
        <p:spPr bwMode="auto">
          <a:xfrm rot="3326018">
            <a:off x="1148378" y="2247874"/>
            <a:ext cx="270475" cy="85456"/>
          </a:xfrm>
          <a:custGeom>
            <a:avLst/>
            <a:gdLst>
              <a:gd name="T0" fmla="*/ 399 w 400"/>
              <a:gd name="T1" fmla="*/ 83 h 112"/>
              <a:gd name="T2" fmla="*/ 200 w 400"/>
              <a:gd name="T3" fmla="*/ 0 h 112"/>
              <a:gd name="T4" fmla="*/ 1 w 400"/>
              <a:gd name="T5" fmla="*/ 83 h 112"/>
              <a:gd name="T6" fmla="*/ 0 w 400"/>
              <a:gd name="T7" fmla="*/ 84 h 112"/>
              <a:gd name="T8" fmla="*/ 28 w 400"/>
              <a:gd name="T9" fmla="*/ 112 h 112"/>
              <a:gd name="T10" fmla="*/ 29 w 400"/>
              <a:gd name="T11" fmla="*/ 111 h 112"/>
              <a:gd name="T12" fmla="*/ 200 w 400"/>
              <a:gd name="T13" fmla="*/ 40 h 112"/>
              <a:gd name="T14" fmla="*/ 371 w 400"/>
              <a:gd name="T15" fmla="*/ 111 h 112"/>
              <a:gd name="T16" fmla="*/ 372 w 400"/>
              <a:gd name="T17" fmla="*/ 112 h 112"/>
              <a:gd name="T18" fmla="*/ 400 w 400"/>
              <a:gd name="T19" fmla="*/ 84 h 112"/>
              <a:gd name="T20" fmla="*/ 399 w 400"/>
              <a:gd name="T21" fmla="*/ 8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12">
                <a:moveTo>
                  <a:pt x="399" y="83"/>
                </a:moveTo>
                <a:cubicBezTo>
                  <a:pt x="348" y="32"/>
                  <a:pt x="278" y="0"/>
                  <a:pt x="200" y="0"/>
                </a:cubicBezTo>
                <a:cubicBezTo>
                  <a:pt x="122" y="0"/>
                  <a:pt x="52" y="32"/>
                  <a:pt x="1" y="83"/>
                </a:cubicBezTo>
                <a:cubicBezTo>
                  <a:pt x="0" y="83"/>
                  <a:pt x="0" y="83"/>
                  <a:pt x="0" y="84"/>
                </a:cubicBezTo>
                <a:cubicBezTo>
                  <a:pt x="28" y="112"/>
                  <a:pt x="28" y="112"/>
                  <a:pt x="28" y="112"/>
                </a:cubicBezTo>
                <a:cubicBezTo>
                  <a:pt x="28" y="111"/>
                  <a:pt x="29" y="111"/>
                  <a:pt x="29" y="111"/>
                </a:cubicBezTo>
                <a:cubicBezTo>
                  <a:pt x="73" y="67"/>
                  <a:pt x="133" y="40"/>
                  <a:pt x="200" y="40"/>
                </a:cubicBezTo>
                <a:cubicBezTo>
                  <a:pt x="267" y="40"/>
                  <a:pt x="327" y="67"/>
                  <a:pt x="371" y="111"/>
                </a:cubicBezTo>
                <a:cubicBezTo>
                  <a:pt x="371" y="111"/>
                  <a:pt x="372" y="111"/>
                  <a:pt x="372" y="112"/>
                </a:cubicBezTo>
                <a:cubicBezTo>
                  <a:pt x="400" y="84"/>
                  <a:pt x="400" y="84"/>
                  <a:pt x="400" y="84"/>
                </a:cubicBezTo>
                <a:cubicBezTo>
                  <a:pt x="400" y="83"/>
                  <a:pt x="400" y="83"/>
                  <a:pt x="399" y="83"/>
                </a:cubicBezTo>
                <a:close/>
              </a:path>
            </a:pathLst>
          </a:cu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pitchFamily="34" charset="0"/>
            </a:endParaRPr>
          </a:p>
        </p:txBody>
      </p:sp>
      <p:sp>
        <p:nvSpPr>
          <p:cNvPr id="143" name="Freeform 142"/>
          <p:cNvSpPr>
            <a:spLocks noEditPoints="1"/>
          </p:cNvSpPr>
          <p:nvPr/>
        </p:nvSpPr>
        <p:spPr bwMode="auto">
          <a:xfrm>
            <a:off x="1038413" y="3732398"/>
            <a:ext cx="228600" cy="394252"/>
          </a:xfrm>
          <a:custGeom>
            <a:avLst/>
            <a:gdLst>
              <a:gd name="T0" fmla="*/ 124 w 141"/>
              <a:gd name="T1" fmla="*/ 0 h 235"/>
              <a:gd name="T2" fmla="*/ 17 w 141"/>
              <a:gd name="T3" fmla="*/ 0 h 235"/>
              <a:gd name="T4" fmla="*/ 0 w 141"/>
              <a:gd name="T5" fmla="*/ 17 h 235"/>
              <a:gd name="T6" fmla="*/ 0 w 141"/>
              <a:gd name="T7" fmla="*/ 219 h 235"/>
              <a:gd name="T8" fmla="*/ 17 w 141"/>
              <a:gd name="T9" fmla="*/ 235 h 235"/>
              <a:gd name="T10" fmla="*/ 124 w 141"/>
              <a:gd name="T11" fmla="*/ 235 h 235"/>
              <a:gd name="T12" fmla="*/ 141 w 141"/>
              <a:gd name="T13" fmla="*/ 219 h 235"/>
              <a:gd name="T14" fmla="*/ 141 w 141"/>
              <a:gd name="T15" fmla="*/ 17 h 235"/>
              <a:gd name="T16" fmla="*/ 124 w 141"/>
              <a:gd name="T17" fmla="*/ 0 h 235"/>
              <a:gd name="T18" fmla="*/ 71 w 141"/>
              <a:gd name="T19" fmla="*/ 227 h 235"/>
              <a:gd name="T20" fmla="*/ 58 w 141"/>
              <a:gd name="T21" fmla="*/ 215 h 235"/>
              <a:gd name="T22" fmla="*/ 71 w 141"/>
              <a:gd name="T23" fmla="*/ 203 h 235"/>
              <a:gd name="T24" fmla="*/ 83 w 141"/>
              <a:gd name="T25" fmla="*/ 215 h 235"/>
              <a:gd name="T26" fmla="*/ 71 w 141"/>
              <a:gd name="T27" fmla="*/ 227 h 235"/>
              <a:gd name="T28" fmla="*/ 135 w 141"/>
              <a:gd name="T29" fmla="*/ 183 h 235"/>
              <a:gd name="T30" fmla="*/ 122 w 141"/>
              <a:gd name="T31" fmla="*/ 196 h 235"/>
              <a:gd name="T32" fmla="*/ 19 w 141"/>
              <a:gd name="T33" fmla="*/ 196 h 235"/>
              <a:gd name="T34" fmla="*/ 6 w 141"/>
              <a:gd name="T35" fmla="*/ 183 h 235"/>
              <a:gd name="T36" fmla="*/ 6 w 141"/>
              <a:gd name="T37" fmla="*/ 18 h 235"/>
              <a:gd name="T38" fmla="*/ 19 w 141"/>
              <a:gd name="T39" fmla="*/ 6 h 235"/>
              <a:gd name="T40" fmla="*/ 122 w 141"/>
              <a:gd name="T41" fmla="*/ 6 h 235"/>
              <a:gd name="T42" fmla="*/ 135 w 141"/>
              <a:gd name="T43" fmla="*/ 18 h 235"/>
              <a:gd name="T44" fmla="*/ 135 w 141"/>
              <a:gd name="T45" fmla="*/ 1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235">
                <a:moveTo>
                  <a:pt x="124" y="0"/>
                </a:moveTo>
                <a:cubicBezTo>
                  <a:pt x="17" y="0"/>
                  <a:pt x="17" y="0"/>
                  <a:pt x="17" y="0"/>
                </a:cubicBezTo>
                <a:cubicBezTo>
                  <a:pt x="8" y="0"/>
                  <a:pt x="0" y="7"/>
                  <a:pt x="0" y="17"/>
                </a:cubicBezTo>
                <a:cubicBezTo>
                  <a:pt x="0" y="219"/>
                  <a:pt x="0" y="219"/>
                  <a:pt x="0" y="219"/>
                </a:cubicBezTo>
                <a:cubicBezTo>
                  <a:pt x="0" y="228"/>
                  <a:pt x="8" y="235"/>
                  <a:pt x="17" y="235"/>
                </a:cubicBezTo>
                <a:cubicBezTo>
                  <a:pt x="124" y="235"/>
                  <a:pt x="124" y="235"/>
                  <a:pt x="124" y="235"/>
                </a:cubicBezTo>
                <a:cubicBezTo>
                  <a:pt x="133" y="235"/>
                  <a:pt x="141" y="228"/>
                  <a:pt x="141" y="219"/>
                </a:cubicBezTo>
                <a:cubicBezTo>
                  <a:pt x="141" y="17"/>
                  <a:pt x="141" y="17"/>
                  <a:pt x="141" y="17"/>
                </a:cubicBezTo>
                <a:cubicBezTo>
                  <a:pt x="141" y="7"/>
                  <a:pt x="133" y="0"/>
                  <a:pt x="124" y="0"/>
                </a:cubicBezTo>
                <a:close/>
                <a:moveTo>
                  <a:pt x="71" y="227"/>
                </a:moveTo>
                <a:cubicBezTo>
                  <a:pt x="64" y="227"/>
                  <a:pt x="58" y="222"/>
                  <a:pt x="58" y="215"/>
                </a:cubicBezTo>
                <a:cubicBezTo>
                  <a:pt x="58" y="208"/>
                  <a:pt x="64" y="203"/>
                  <a:pt x="71" y="203"/>
                </a:cubicBezTo>
                <a:cubicBezTo>
                  <a:pt x="77" y="203"/>
                  <a:pt x="83" y="208"/>
                  <a:pt x="83" y="215"/>
                </a:cubicBezTo>
                <a:cubicBezTo>
                  <a:pt x="83" y="222"/>
                  <a:pt x="77" y="227"/>
                  <a:pt x="71" y="227"/>
                </a:cubicBezTo>
                <a:close/>
                <a:moveTo>
                  <a:pt x="135" y="183"/>
                </a:moveTo>
                <a:cubicBezTo>
                  <a:pt x="135" y="190"/>
                  <a:pt x="129" y="196"/>
                  <a:pt x="122" y="196"/>
                </a:cubicBezTo>
                <a:cubicBezTo>
                  <a:pt x="19" y="196"/>
                  <a:pt x="19" y="196"/>
                  <a:pt x="19" y="196"/>
                </a:cubicBezTo>
                <a:cubicBezTo>
                  <a:pt x="12" y="196"/>
                  <a:pt x="6" y="190"/>
                  <a:pt x="6" y="183"/>
                </a:cubicBezTo>
                <a:cubicBezTo>
                  <a:pt x="6" y="18"/>
                  <a:pt x="6" y="18"/>
                  <a:pt x="6" y="18"/>
                </a:cubicBezTo>
                <a:cubicBezTo>
                  <a:pt x="6" y="11"/>
                  <a:pt x="12" y="6"/>
                  <a:pt x="19" y="6"/>
                </a:cubicBezTo>
                <a:cubicBezTo>
                  <a:pt x="122" y="6"/>
                  <a:pt x="122" y="6"/>
                  <a:pt x="122" y="6"/>
                </a:cubicBezTo>
                <a:cubicBezTo>
                  <a:pt x="129" y="6"/>
                  <a:pt x="135" y="11"/>
                  <a:pt x="135" y="18"/>
                </a:cubicBezTo>
                <a:lnTo>
                  <a:pt x="135"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45"/>
          <p:cNvSpPr>
            <a:spLocks noEditPoints="1"/>
          </p:cNvSpPr>
          <p:nvPr/>
        </p:nvSpPr>
        <p:spPr bwMode="auto">
          <a:xfrm>
            <a:off x="1039169" y="4144943"/>
            <a:ext cx="25919" cy="28048"/>
          </a:xfrm>
          <a:custGeom>
            <a:avLst/>
            <a:gdLst>
              <a:gd name="T0" fmla="*/ 0 w 31"/>
              <a:gd name="T1" fmla="*/ 0 h 31"/>
              <a:gd name="T2" fmla="*/ 0 w 31"/>
              <a:gd name="T3" fmla="*/ 31 h 31"/>
              <a:gd name="T4" fmla="*/ 31 w 31"/>
              <a:gd name="T5" fmla="*/ 31 h 31"/>
              <a:gd name="T6" fmla="*/ 31 w 31"/>
              <a:gd name="T7" fmla="*/ 0 h 31"/>
              <a:gd name="T8" fmla="*/ 0 w 31"/>
              <a:gd name="T9" fmla="*/ 0 h 31"/>
              <a:gd name="T10" fmla="*/ 24 w 31"/>
              <a:gd name="T11" fmla="*/ 24 h 31"/>
              <a:gd name="T12" fmla="*/ 7 w 31"/>
              <a:gd name="T13" fmla="*/ 24 h 31"/>
              <a:gd name="T14" fmla="*/ 7 w 31"/>
              <a:gd name="T15" fmla="*/ 7 h 31"/>
              <a:gd name="T16" fmla="*/ 24 w 31"/>
              <a:gd name="T17" fmla="*/ 7 h 31"/>
              <a:gd name="T18" fmla="*/ 24 w 31"/>
              <a:gd name="T19"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0" y="0"/>
                </a:moveTo>
                <a:lnTo>
                  <a:pt x="0" y="31"/>
                </a:lnTo>
                <a:lnTo>
                  <a:pt x="31" y="31"/>
                </a:lnTo>
                <a:lnTo>
                  <a:pt x="31" y="0"/>
                </a:lnTo>
                <a:lnTo>
                  <a:pt x="0" y="0"/>
                </a:lnTo>
                <a:close/>
                <a:moveTo>
                  <a:pt x="24" y="24"/>
                </a:moveTo>
                <a:lnTo>
                  <a:pt x="7" y="24"/>
                </a:lnTo>
                <a:lnTo>
                  <a:pt x="7" y="7"/>
                </a:lnTo>
                <a:lnTo>
                  <a:pt x="24" y="7"/>
                </a:lnTo>
                <a:lnTo>
                  <a:pt x="2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41"/>
          <p:cNvSpPr>
            <a:spLocks noEditPoints="1"/>
          </p:cNvSpPr>
          <p:nvPr/>
        </p:nvSpPr>
        <p:spPr bwMode="auto">
          <a:xfrm>
            <a:off x="991151" y="2984391"/>
            <a:ext cx="328558" cy="294805"/>
          </a:xfrm>
          <a:custGeom>
            <a:avLst/>
            <a:gdLst>
              <a:gd name="T0" fmla="*/ 161 w 322"/>
              <a:gd name="T1" fmla="*/ 322 h 322"/>
              <a:gd name="T2" fmla="*/ 60 w 322"/>
              <a:gd name="T3" fmla="*/ 67 h 322"/>
              <a:gd name="T4" fmla="*/ 92 w 322"/>
              <a:gd name="T5" fmla="*/ 58 h 322"/>
              <a:gd name="T6" fmla="*/ 47 w 322"/>
              <a:gd name="T7" fmla="*/ 80 h 322"/>
              <a:gd name="T8" fmla="*/ 34 w 322"/>
              <a:gd name="T9" fmla="*/ 106 h 322"/>
              <a:gd name="T10" fmla="*/ 74 w 322"/>
              <a:gd name="T11" fmla="*/ 111 h 322"/>
              <a:gd name="T12" fmla="*/ 23 w 322"/>
              <a:gd name="T13" fmla="*/ 153 h 322"/>
              <a:gd name="T14" fmla="*/ 24 w 322"/>
              <a:gd name="T15" fmla="*/ 181 h 322"/>
              <a:gd name="T16" fmla="*/ 69 w 322"/>
              <a:gd name="T17" fmla="*/ 180 h 322"/>
              <a:gd name="T18" fmla="*/ 36 w 322"/>
              <a:gd name="T19" fmla="*/ 224 h 322"/>
              <a:gd name="T20" fmla="*/ 60 w 322"/>
              <a:gd name="T21" fmla="*/ 259 h 322"/>
              <a:gd name="T22" fmla="*/ 85 w 322"/>
              <a:gd name="T23" fmla="*/ 251 h 322"/>
              <a:gd name="T24" fmla="*/ 80 w 322"/>
              <a:gd name="T25" fmla="*/ 277 h 322"/>
              <a:gd name="T26" fmla="*/ 136 w 322"/>
              <a:gd name="T27" fmla="*/ 299 h 322"/>
              <a:gd name="T28" fmla="*/ 151 w 322"/>
              <a:gd name="T29" fmla="*/ 246 h 322"/>
              <a:gd name="T30" fmla="*/ 99 w 322"/>
              <a:gd name="T31" fmla="*/ 224 h 322"/>
              <a:gd name="T32" fmla="*/ 90 w 322"/>
              <a:gd name="T33" fmla="*/ 172 h 322"/>
              <a:gd name="T34" fmla="*/ 151 w 322"/>
              <a:gd name="T35" fmla="*/ 153 h 322"/>
              <a:gd name="T36" fmla="*/ 97 w 322"/>
              <a:gd name="T37" fmla="*/ 107 h 322"/>
              <a:gd name="T38" fmla="*/ 151 w 322"/>
              <a:gd name="T39" fmla="*/ 153 h 322"/>
              <a:gd name="T40" fmla="*/ 111 w 322"/>
              <a:gd name="T41" fmla="*/ 69 h 322"/>
              <a:gd name="T42" fmla="*/ 151 w 322"/>
              <a:gd name="T43" fmla="*/ 22 h 322"/>
              <a:gd name="T44" fmla="*/ 298 w 322"/>
              <a:gd name="T45" fmla="*/ 144 h 322"/>
              <a:gd name="T46" fmla="*/ 253 w 322"/>
              <a:gd name="T47" fmla="*/ 146 h 322"/>
              <a:gd name="T48" fmla="*/ 286 w 322"/>
              <a:gd name="T49" fmla="*/ 101 h 322"/>
              <a:gd name="T50" fmla="*/ 262 w 322"/>
              <a:gd name="T51" fmla="*/ 67 h 322"/>
              <a:gd name="T52" fmla="*/ 237 w 322"/>
              <a:gd name="T53" fmla="*/ 75 h 322"/>
              <a:gd name="T54" fmla="*/ 242 w 322"/>
              <a:gd name="T55" fmla="*/ 49 h 322"/>
              <a:gd name="T56" fmla="*/ 186 w 322"/>
              <a:gd name="T57" fmla="*/ 26 h 322"/>
              <a:gd name="T58" fmla="*/ 171 w 322"/>
              <a:gd name="T59" fmla="*/ 80 h 322"/>
              <a:gd name="T60" fmla="*/ 223 w 322"/>
              <a:gd name="T61" fmla="*/ 101 h 322"/>
              <a:gd name="T62" fmla="*/ 232 w 322"/>
              <a:gd name="T63" fmla="*/ 153 h 322"/>
              <a:gd name="T64" fmla="*/ 171 w 322"/>
              <a:gd name="T65" fmla="*/ 172 h 322"/>
              <a:gd name="T66" fmla="*/ 225 w 322"/>
              <a:gd name="T67" fmla="*/ 218 h 322"/>
              <a:gd name="T68" fmla="*/ 171 w 322"/>
              <a:gd name="T69" fmla="*/ 172 h 322"/>
              <a:gd name="T70" fmla="*/ 180 w 322"/>
              <a:gd name="T71" fmla="*/ 302 h 322"/>
              <a:gd name="T72" fmla="*/ 216 w 322"/>
              <a:gd name="T73" fmla="*/ 246 h 322"/>
              <a:gd name="T74" fmla="*/ 242 w 322"/>
              <a:gd name="T75" fmla="*/ 277 h 322"/>
              <a:gd name="T76" fmla="*/ 237 w 322"/>
              <a:gd name="T77" fmla="*/ 251 h 322"/>
              <a:gd name="T78" fmla="*/ 262 w 322"/>
              <a:gd name="T79" fmla="*/ 259 h 322"/>
              <a:gd name="T80" fmla="*/ 286 w 322"/>
              <a:gd name="T81" fmla="*/ 224 h 322"/>
              <a:gd name="T82" fmla="*/ 253 w 322"/>
              <a:gd name="T83" fmla="*/ 180 h 322"/>
              <a:gd name="T84" fmla="*/ 298 w 322"/>
              <a:gd name="T85" fmla="*/ 18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2" h="322">
                <a:moveTo>
                  <a:pt x="161" y="0"/>
                </a:moveTo>
                <a:cubicBezTo>
                  <a:pt x="72" y="0"/>
                  <a:pt x="0" y="73"/>
                  <a:pt x="0" y="161"/>
                </a:cubicBezTo>
                <a:cubicBezTo>
                  <a:pt x="0" y="250"/>
                  <a:pt x="72" y="322"/>
                  <a:pt x="161" y="322"/>
                </a:cubicBezTo>
                <a:cubicBezTo>
                  <a:pt x="250" y="322"/>
                  <a:pt x="322" y="250"/>
                  <a:pt x="322" y="161"/>
                </a:cubicBezTo>
                <a:cubicBezTo>
                  <a:pt x="322" y="73"/>
                  <a:pt x="250" y="0"/>
                  <a:pt x="161" y="0"/>
                </a:cubicBezTo>
                <a:close/>
                <a:moveTo>
                  <a:pt x="60" y="67"/>
                </a:moveTo>
                <a:cubicBezTo>
                  <a:pt x="66" y="60"/>
                  <a:pt x="73" y="54"/>
                  <a:pt x="80" y="49"/>
                </a:cubicBezTo>
                <a:cubicBezTo>
                  <a:pt x="106" y="30"/>
                  <a:pt x="106" y="30"/>
                  <a:pt x="106" y="30"/>
                </a:cubicBezTo>
                <a:cubicBezTo>
                  <a:pt x="92" y="58"/>
                  <a:pt x="92" y="58"/>
                  <a:pt x="92" y="58"/>
                </a:cubicBezTo>
                <a:cubicBezTo>
                  <a:pt x="90" y="63"/>
                  <a:pt x="88" y="69"/>
                  <a:pt x="85" y="75"/>
                </a:cubicBezTo>
                <a:cubicBezTo>
                  <a:pt x="83" y="80"/>
                  <a:pt x="83" y="80"/>
                  <a:pt x="83" y="80"/>
                </a:cubicBezTo>
                <a:cubicBezTo>
                  <a:pt x="47" y="80"/>
                  <a:pt x="47" y="80"/>
                  <a:pt x="47" y="80"/>
                </a:cubicBezTo>
                <a:lnTo>
                  <a:pt x="60" y="67"/>
                </a:lnTo>
                <a:close/>
                <a:moveTo>
                  <a:pt x="24" y="144"/>
                </a:moveTo>
                <a:cubicBezTo>
                  <a:pt x="25" y="131"/>
                  <a:pt x="29" y="118"/>
                  <a:pt x="34" y="106"/>
                </a:cubicBezTo>
                <a:cubicBezTo>
                  <a:pt x="36" y="101"/>
                  <a:pt x="36" y="101"/>
                  <a:pt x="36" y="101"/>
                </a:cubicBezTo>
                <a:cubicBezTo>
                  <a:pt x="76" y="101"/>
                  <a:pt x="76" y="101"/>
                  <a:pt x="76" y="101"/>
                </a:cubicBezTo>
                <a:cubicBezTo>
                  <a:pt x="74" y="111"/>
                  <a:pt x="74" y="111"/>
                  <a:pt x="74" y="111"/>
                </a:cubicBezTo>
                <a:cubicBezTo>
                  <a:pt x="72" y="123"/>
                  <a:pt x="70" y="134"/>
                  <a:pt x="69" y="146"/>
                </a:cubicBezTo>
                <a:cubicBezTo>
                  <a:pt x="68" y="153"/>
                  <a:pt x="68" y="153"/>
                  <a:pt x="68" y="153"/>
                </a:cubicBezTo>
                <a:cubicBezTo>
                  <a:pt x="23" y="153"/>
                  <a:pt x="23" y="153"/>
                  <a:pt x="23" y="153"/>
                </a:cubicBezTo>
                <a:lnTo>
                  <a:pt x="24" y="144"/>
                </a:lnTo>
                <a:close/>
                <a:moveTo>
                  <a:pt x="34" y="220"/>
                </a:moveTo>
                <a:cubicBezTo>
                  <a:pt x="29" y="208"/>
                  <a:pt x="25" y="195"/>
                  <a:pt x="24" y="181"/>
                </a:cubicBezTo>
                <a:cubicBezTo>
                  <a:pt x="23" y="172"/>
                  <a:pt x="23" y="172"/>
                  <a:pt x="23" y="172"/>
                </a:cubicBezTo>
                <a:cubicBezTo>
                  <a:pt x="68" y="172"/>
                  <a:pt x="68" y="172"/>
                  <a:pt x="68" y="172"/>
                </a:cubicBezTo>
                <a:cubicBezTo>
                  <a:pt x="69" y="180"/>
                  <a:pt x="69" y="180"/>
                  <a:pt x="69" y="180"/>
                </a:cubicBezTo>
                <a:cubicBezTo>
                  <a:pt x="70" y="191"/>
                  <a:pt x="72" y="203"/>
                  <a:pt x="74" y="215"/>
                </a:cubicBezTo>
                <a:cubicBezTo>
                  <a:pt x="76" y="224"/>
                  <a:pt x="76" y="224"/>
                  <a:pt x="76" y="224"/>
                </a:cubicBezTo>
                <a:cubicBezTo>
                  <a:pt x="36" y="224"/>
                  <a:pt x="36" y="224"/>
                  <a:pt x="36" y="224"/>
                </a:cubicBezTo>
                <a:lnTo>
                  <a:pt x="34" y="220"/>
                </a:lnTo>
                <a:close/>
                <a:moveTo>
                  <a:pt x="80" y="277"/>
                </a:moveTo>
                <a:cubicBezTo>
                  <a:pt x="73" y="272"/>
                  <a:pt x="66" y="265"/>
                  <a:pt x="60" y="259"/>
                </a:cubicBezTo>
                <a:cubicBezTo>
                  <a:pt x="47" y="246"/>
                  <a:pt x="47" y="246"/>
                  <a:pt x="47" y="246"/>
                </a:cubicBezTo>
                <a:cubicBezTo>
                  <a:pt x="83" y="246"/>
                  <a:pt x="83" y="246"/>
                  <a:pt x="83" y="246"/>
                </a:cubicBezTo>
                <a:cubicBezTo>
                  <a:pt x="85" y="251"/>
                  <a:pt x="85" y="251"/>
                  <a:pt x="85" y="251"/>
                </a:cubicBezTo>
                <a:cubicBezTo>
                  <a:pt x="88" y="257"/>
                  <a:pt x="90" y="263"/>
                  <a:pt x="92" y="267"/>
                </a:cubicBezTo>
                <a:cubicBezTo>
                  <a:pt x="106" y="296"/>
                  <a:pt x="106" y="296"/>
                  <a:pt x="106" y="296"/>
                </a:cubicBezTo>
                <a:lnTo>
                  <a:pt x="80" y="277"/>
                </a:lnTo>
                <a:close/>
                <a:moveTo>
                  <a:pt x="151" y="304"/>
                </a:moveTo>
                <a:cubicBezTo>
                  <a:pt x="138" y="302"/>
                  <a:pt x="138" y="302"/>
                  <a:pt x="138" y="302"/>
                </a:cubicBezTo>
                <a:cubicBezTo>
                  <a:pt x="136" y="299"/>
                  <a:pt x="136" y="299"/>
                  <a:pt x="136" y="299"/>
                </a:cubicBezTo>
                <a:cubicBezTo>
                  <a:pt x="127" y="287"/>
                  <a:pt x="119" y="273"/>
                  <a:pt x="111" y="257"/>
                </a:cubicBezTo>
                <a:cubicBezTo>
                  <a:pt x="106" y="246"/>
                  <a:pt x="106" y="246"/>
                  <a:pt x="106" y="246"/>
                </a:cubicBezTo>
                <a:cubicBezTo>
                  <a:pt x="151" y="246"/>
                  <a:pt x="151" y="246"/>
                  <a:pt x="151" y="246"/>
                </a:cubicBezTo>
                <a:lnTo>
                  <a:pt x="151" y="304"/>
                </a:lnTo>
                <a:close/>
                <a:moveTo>
                  <a:pt x="151" y="224"/>
                </a:moveTo>
                <a:cubicBezTo>
                  <a:pt x="99" y="224"/>
                  <a:pt x="99" y="224"/>
                  <a:pt x="99" y="224"/>
                </a:cubicBezTo>
                <a:cubicBezTo>
                  <a:pt x="97" y="218"/>
                  <a:pt x="97" y="218"/>
                  <a:pt x="97" y="218"/>
                </a:cubicBezTo>
                <a:cubicBezTo>
                  <a:pt x="94" y="207"/>
                  <a:pt x="92" y="194"/>
                  <a:pt x="91" y="181"/>
                </a:cubicBezTo>
                <a:cubicBezTo>
                  <a:pt x="90" y="172"/>
                  <a:pt x="90" y="172"/>
                  <a:pt x="90" y="172"/>
                </a:cubicBezTo>
                <a:cubicBezTo>
                  <a:pt x="151" y="172"/>
                  <a:pt x="151" y="172"/>
                  <a:pt x="151" y="172"/>
                </a:cubicBezTo>
                <a:lnTo>
                  <a:pt x="151" y="224"/>
                </a:lnTo>
                <a:close/>
                <a:moveTo>
                  <a:pt x="151" y="153"/>
                </a:moveTo>
                <a:cubicBezTo>
                  <a:pt x="90" y="153"/>
                  <a:pt x="90" y="153"/>
                  <a:pt x="90" y="153"/>
                </a:cubicBezTo>
                <a:cubicBezTo>
                  <a:pt x="91" y="145"/>
                  <a:pt x="91" y="145"/>
                  <a:pt x="91" y="145"/>
                </a:cubicBezTo>
                <a:cubicBezTo>
                  <a:pt x="92" y="132"/>
                  <a:pt x="94" y="119"/>
                  <a:pt x="97" y="107"/>
                </a:cubicBezTo>
                <a:cubicBezTo>
                  <a:pt x="99" y="101"/>
                  <a:pt x="99" y="101"/>
                  <a:pt x="99" y="101"/>
                </a:cubicBezTo>
                <a:cubicBezTo>
                  <a:pt x="151" y="101"/>
                  <a:pt x="151" y="101"/>
                  <a:pt x="151" y="101"/>
                </a:cubicBezTo>
                <a:lnTo>
                  <a:pt x="151" y="153"/>
                </a:lnTo>
                <a:close/>
                <a:moveTo>
                  <a:pt x="151" y="80"/>
                </a:moveTo>
                <a:cubicBezTo>
                  <a:pt x="106" y="80"/>
                  <a:pt x="106" y="80"/>
                  <a:pt x="106" y="80"/>
                </a:cubicBezTo>
                <a:cubicBezTo>
                  <a:pt x="111" y="69"/>
                  <a:pt x="111" y="69"/>
                  <a:pt x="111" y="69"/>
                </a:cubicBezTo>
                <a:cubicBezTo>
                  <a:pt x="119" y="53"/>
                  <a:pt x="127" y="39"/>
                  <a:pt x="136" y="27"/>
                </a:cubicBezTo>
                <a:cubicBezTo>
                  <a:pt x="138" y="24"/>
                  <a:pt x="141" y="24"/>
                  <a:pt x="142" y="23"/>
                </a:cubicBezTo>
                <a:cubicBezTo>
                  <a:pt x="151" y="22"/>
                  <a:pt x="151" y="22"/>
                  <a:pt x="151" y="22"/>
                </a:cubicBezTo>
                <a:lnTo>
                  <a:pt x="151" y="80"/>
                </a:lnTo>
                <a:close/>
                <a:moveTo>
                  <a:pt x="288" y="106"/>
                </a:moveTo>
                <a:cubicBezTo>
                  <a:pt x="293" y="118"/>
                  <a:pt x="296" y="131"/>
                  <a:pt x="298" y="144"/>
                </a:cubicBezTo>
                <a:cubicBezTo>
                  <a:pt x="299" y="153"/>
                  <a:pt x="299" y="153"/>
                  <a:pt x="299" y="153"/>
                </a:cubicBezTo>
                <a:cubicBezTo>
                  <a:pt x="253" y="153"/>
                  <a:pt x="253" y="153"/>
                  <a:pt x="253" y="153"/>
                </a:cubicBezTo>
                <a:cubicBezTo>
                  <a:pt x="253" y="146"/>
                  <a:pt x="253" y="146"/>
                  <a:pt x="253" y="146"/>
                </a:cubicBezTo>
                <a:cubicBezTo>
                  <a:pt x="252" y="134"/>
                  <a:pt x="250" y="123"/>
                  <a:pt x="248" y="111"/>
                </a:cubicBezTo>
                <a:cubicBezTo>
                  <a:pt x="245" y="101"/>
                  <a:pt x="245" y="101"/>
                  <a:pt x="245" y="101"/>
                </a:cubicBezTo>
                <a:cubicBezTo>
                  <a:pt x="286" y="101"/>
                  <a:pt x="286" y="101"/>
                  <a:pt x="286" y="101"/>
                </a:cubicBezTo>
                <a:lnTo>
                  <a:pt x="288" y="106"/>
                </a:lnTo>
                <a:close/>
                <a:moveTo>
                  <a:pt x="242" y="49"/>
                </a:moveTo>
                <a:cubicBezTo>
                  <a:pt x="249" y="54"/>
                  <a:pt x="256" y="60"/>
                  <a:pt x="262" y="67"/>
                </a:cubicBezTo>
                <a:cubicBezTo>
                  <a:pt x="275" y="80"/>
                  <a:pt x="275" y="80"/>
                  <a:pt x="275" y="80"/>
                </a:cubicBezTo>
                <a:cubicBezTo>
                  <a:pt x="239" y="80"/>
                  <a:pt x="239" y="80"/>
                  <a:pt x="239" y="80"/>
                </a:cubicBezTo>
                <a:cubicBezTo>
                  <a:pt x="237" y="75"/>
                  <a:pt x="237" y="75"/>
                  <a:pt x="237" y="75"/>
                </a:cubicBezTo>
                <a:cubicBezTo>
                  <a:pt x="234" y="68"/>
                  <a:pt x="232" y="63"/>
                  <a:pt x="230" y="58"/>
                </a:cubicBezTo>
                <a:cubicBezTo>
                  <a:pt x="216" y="30"/>
                  <a:pt x="216" y="30"/>
                  <a:pt x="216" y="30"/>
                </a:cubicBezTo>
                <a:lnTo>
                  <a:pt x="242" y="49"/>
                </a:lnTo>
                <a:close/>
                <a:moveTo>
                  <a:pt x="171" y="22"/>
                </a:moveTo>
                <a:cubicBezTo>
                  <a:pt x="184" y="24"/>
                  <a:pt x="184" y="24"/>
                  <a:pt x="184" y="24"/>
                </a:cubicBezTo>
                <a:cubicBezTo>
                  <a:pt x="186" y="26"/>
                  <a:pt x="186" y="26"/>
                  <a:pt x="186" y="26"/>
                </a:cubicBezTo>
                <a:cubicBezTo>
                  <a:pt x="195" y="39"/>
                  <a:pt x="203" y="53"/>
                  <a:pt x="211" y="69"/>
                </a:cubicBezTo>
                <a:cubicBezTo>
                  <a:pt x="216" y="80"/>
                  <a:pt x="216" y="80"/>
                  <a:pt x="216" y="80"/>
                </a:cubicBezTo>
                <a:cubicBezTo>
                  <a:pt x="171" y="80"/>
                  <a:pt x="171" y="80"/>
                  <a:pt x="171" y="80"/>
                </a:cubicBezTo>
                <a:lnTo>
                  <a:pt x="171" y="22"/>
                </a:lnTo>
                <a:close/>
                <a:moveTo>
                  <a:pt x="171" y="101"/>
                </a:moveTo>
                <a:cubicBezTo>
                  <a:pt x="223" y="101"/>
                  <a:pt x="223" y="101"/>
                  <a:pt x="223" y="101"/>
                </a:cubicBezTo>
                <a:cubicBezTo>
                  <a:pt x="225" y="107"/>
                  <a:pt x="225" y="107"/>
                  <a:pt x="225" y="107"/>
                </a:cubicBezTo>
                <a:cubicBezTo>
                  <a:pt x="228" y="119"/>
                  <a:pt x="230" y="132"/>
                  <a:pt x="231" y="145"/>
                </a:cubicBezTo>
                <a:cubicBezTo>
                  <a:pt x="232" y="153"/>
                  <a:pt x="232" y="153"/>
                  <a:pt x="232" y="153"/>
                </a:cubicBezTo>
                <a:cubicBezTo>
                  <a:pt x="171" y="153"/>
                  <a:pt x="171" y="153"/>
                  <a:pt x="171" y="153"/>
                </a:cubicBezTo>
                <a:lnTo>
                  <a:pt x="171" y="101"/>
                </a:lnTo>
                <a:close/>
                <a:moveTo>
                  <a:pt x="171" y="172"/>
                </a:moveTo>
                <a:cubicBezTo>
                  <a:pt x="232" y="172"/>
                  <a:pt x="232" y="172"/>
                  <a:pt x="232" y="172"/>
                </a:cubicBezTo>
                <a:cubicBezTo>
                  <a:pt x="231" y="181"/>
                  <a:pt x="231" y="181"/>
                  <a:pt x="231" y="181"/>
                </a:cubicBezTo>
                <a:cubicBezTo>
                  <a:pt x="230" y="194"/>
                  <a:pt x="228" y="207"/>
                  <a:pt x="225" y="218"/>
                </a:cubicBezTo>
                <a:cubicBezTo>
                  <a:pt x="223" y="224"/>
                  <a:pt x="223" y="224"/>
                  <a:pt x="223" y="224"/>
                </a:cubicBezTo>
                <a:cubicBezTo>
                  <a:pt x="171" y="224"/>
                  <a:pt x="171" y="224"/>
                  <a:pt x="171" y="224"/>
                </a:cubicBezTo>
                <a:lnTo>
                  <a:pt x="171" y="172"/>
                </a:lnTo>
                <a:close/>
                <a:moveTo>
                  <a:pt x="211" y="257"/>
                </a:moveTo>
                <a:cubicBezTo>
                  <a:pt x="203" y="273"/>
                  <a:pt x="195" y="287"/>
                  <a:pt x="186" y="299"/>
                </a:cubicBezTo>
                <a:cubicBezTo>
                  <a:pt x="184" y="302"/>
                  <a:pt x="181" y="302"/>
                  <a:pt x="180" y="302"/>
                </a:cubicBezTo>
                <a:cubicBezTo>
                  <a:pt x="171" y="304"/>
                  <a:pt x="171" y="304"/>
                  <a:pt x="171" y="304"/>
                </a:cubicBezTo>
                <a:cubicBezTo>
                  <a:pt x="171" y="246"/>
                  <a:pt x="171" y="246"/>
                  <a:pt x="171" y="246"/>
                </a:cubicBezTo>
                <a:cubicBezTo>
                  <a:pt x="216" y="246"/>
                  <a:pt x="216" y="246"/>
                  <a:pt x="216" y="246"/>
                </a:cubicBezTo>
                <a:lnTo>
                  <a:pt x="211" y="257"/>
                </a:lnTo>
                <a:close/>
                <a:moveTo>
                  <a:pt x="262" y="259"/>
                </a:moveTo>
                <a:cubicBezTo>
                  <a:pt x="256" y="265"/>
                  <a:pt x="249" y="272"/>
                  <a:pt x="242" y="277"/>
                </a:cubicBezTo>
                <a:cubicBezTo>
                  <a:pt x="216" y="296"/>
                  <a:pt x="216" y="296"/>
                  <a:pt x="216" y="296"/>
                </a:cubicBezTo>
                <a:cubicBezTo>
                  <a:pt x="230" y="267"/>
                  <a:pt x="230" y="267"/>
                  <a:pt x="230" y="267"/>
                </a:cubicBezTo>
                <a:cubicBezTo>
                  <a:pt x="232" y="263"/>
                  <a:pt x="234" y="257"/>
                  <a:pt x="237" y="251"/>
                </a:cubicBezTo>
                <a:cubicBezTo>
                  <a:pt x="239" y="246"/>
                  <a:pt x="239" y="246"/>
                  <a:pt x="239" y="246"/>
                </a:cubicBezTo>
                <a:cubicBezTo>
                  <a:pt x="275" y="246"/>
                  <a:pt x="275" y="246"/>
                  <a:pt x="275" y="246"/>
                </a:cubicBezTo>
                <a:lnTo>
                  <a:pt x="262" y="259"/>
                </a:lnTo>
                <a:close/>
                <a:moveTo>
                  <a:pt x="298" y="181"/>
                </a:moveTo>
                <a:cubicBezTo>
                  <a:pt x="296" y="195"/>
                  <a:pt x="293" y="208"/>
                  <a:pt x="288" y="220"/>
                </a:cubicBezTo>
                <a:cubicBezTo>
                  <a:pt x="286" y="224"/>
                  <a:pt x="286" y="224"/>
                  <a:pt x="286" y="224"/>
                </a:cubicBezTo>
                <a:cubicBezTo>
                  <a:pt x="245" y="224"/>
                  <a:pt x="245" y="224"/>
                  <a:pt x="245" y="224"/>
                </a:cubicBezTo>
                <a:cubicBezTo>
                  <a:pt x="248" y="215"/>
                  <a:pt x="248" y="215"/>
                  <a:pt x="248" y="215"/>
                </a:cubicBezTo>
                <a:cubicBezTo>
                  <a:pt x="250" y="203"/>
                  <a:pt x="252" y="191"/>
                  <a:pt x="253" y="180"/>
                </a:cubicBezTo>
                <a:cubicBezTo>
                  <a:pt x="253" y="172"/>
                  <a:pt x="253" y="172"/>
                  <a:pt x="253" y="172"/>
                </a:cubicBezTo>
                <a:cubicBezTo>
                  <a:pt x="299" y="172"/>
                  <a:pt x="299" y="172"/>
                  <a:pt x="299" y="172"/>
                </a:cubicBezTo>
                <a:lnTo>
                  <a:pt x="298" y="181"/>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150" name="Freeform 6"/>
          <p:cNvSpPr>
            <a:spLocks noEditPoints="1"/>
          </p:cNvSpPr>
          <p:nvPr/>
        </p:nvSpPr>
        <p:spPr bwMode="auto">
          <a:xfrm flipH="1">
            <a:off x="934413" y="4578305"/>
            <a:ext cx="385297" cy="357718"/>
          </a:xfrm>
          <a:custGeom>
            <a:avLst/>
            <a:gdLst>
              <a:gd name="T0" fmla="*/ 1042 w 1056"/>
              <a:gd name="T1" fmla="*/ 484 h 962"/>
              <a:gd name="T2" fmla="*/ 942 w 1056"/>
              <a:gd name="T3" fmla="*/ 322 h 962"/>
              <a:gd name="T4" fmla="*/ 942 w 1056"/>
              <a:gd name="T5" fmla="*/ 313 h 962"/>
              <a:gd name="T6" fmla="*/ 488 w 1056"/>
              <a:gd name="T7" fmla="*/ 0 h 962"/>
              <a:gd name="T8" fmla="*/ 34 w 1056"/>
              <a:gd name="T9" fmla="*/ 313 h 962"/>
              <a:gd name="T10" fmla="*/ 65 w 1056"/>
              <a:gd name="T11" fmla="*/ 426 h 962"/>
              <a:gd name="T12" fmla="*/ 7 w 1056"/>
              <a:gd name="T13" fmla="*/ 601 h 962"/>
              <a:gd name="T14" fmla="*/ 561 w 1056"/>
              <a:gd name="T15" fmla="*/ 862 h 962"/>
              <a:gd name="T16" fmla="*/ 608 w 1056"/>
              <a:gd name="T17" fmla="*/ 855 h 962"/>
              <a:gd name="T18" fmla="*/ 915 w 1056"/>
              <a:gd name="T19" fmla="*/ 925 h 962"/>
              <a:gd name="T20" fmla="*/ 800 w 1056"/>
              <a:gd name="T21" fmla="*/ 797 h 962"/>
              <a:gd name="T22" fmla="*/ 1042 w 1056"/>
              <a:gd name="T23" fmla="*/ 484 h 962"/>
              <a:gd name="T24" fmla="*/ 488 w 1056"/>
              <a:gd name="T25" fmla="*/ 544 h 962"/>
              <a:gd name="T26" fmla="*/ 449 w 1056"/>
              <a:gd name="T27" fmla="*/ 543 h 962"/>
              <a:gd name="T28" fmla="*/ 265 w 1056"/>
              <a:gd name="T29" fmla="*/ 626 h 962"/>
              <a:gd name="T30" fmla="*/ 305 w 1056"/>
              <a:gd name="T31" fmla="*/ 513 h 962"/>
              <a:gd name="T32" fmla="*/ 116 w 1056"/>
              <a:gd name="T33" fmla="*/ 313 h 962"/>
              <a:gd name="T34" fmla="*/ 488 w 1056"/>
              <a:gd name="T35" fmla="*/ 82 h 962"/>
              <a:gd name="T36" fmla="*/ 861 w 1056"/>
              <a:gd name="T37" fmla="*/ 313 h 962"/>
              <a:gd name="T38" fmla="*/ 488 w 1056"/>
              <a:gd name="T39" fmla="*/ 544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6" h="962">
                <a:moveTo>
                  <a:pt x="1042" y="484"/>
                </a:moveTo>
                <a:cubicBezTo>
                  <a:pt x="1035" y="421"/>
                  <a:pt x="998" y="366"/>
                  <a:pt x="942" y="322"/>
                </a:cubicBezTo>
                <a:cubicBezTo>
                  <a:pt x="942" y="319"/>
                  <a:pt x="942" y="316"/>
                  <a:pt x="942" y="313"/>
                </a:cubicBezTo>
                <a:cubicBezTo>
                  <a:pt x="942" y="140"/>
                  <a:pt x="739" y="0"/>
                  <a:pt x="488" y="0"/>
                </a:cubicBezTo>
                <a:cubicBezTo>
                  <a:pt x="237" y="0"/>
                  <a:pt x="34" y="140"/>
                  <a:pt x="34" y="313"/>
                </a:cubicBezTo>
                <a:cubicBezTo>
                  <a:pt x="34" y="353"/>
                  <a:pt x="45" y="391"/>
                  <a:pt x="65" y="426"/>
                </a:cubicBezTo>
                <a:cubicBezTo>
                  <a:pt x="22" y="480"/>
                  <a:pt x="0" y="540"/>
                  <a:pt x="7" y="601"/>
                </a:cubicBezTo>
                <a:cubicBezTo>
                  <a:pt x="27" y="777"/>
                  <a:pt x="275" y="894"/>
                  <a:pt x="561" y="862"/>
                </a:cubicBezTo>
                <a:cubicBezTo>
                  <a:pt x="577" y="860"/>
                  <a:pt x="592" y="858"/>
                  <a:pt x="608" y="855"/>
                </a:cubicBezTo>
                <a:cubicBezTo>
                  <a:pt x="729" y="962"/>
                  <a:pt x="915" y="925"/>
                  <a:pt x="915" y="925"/>
                </a:cubicBezTo>
                <a:cubicBezTo>
                  <a:pt x="862" y="896"/>
                  <a:pt x="821" y="834"/>
                  <a:pt x="800" y="797"/>
                </a:cubicBezTo>
                <a:cubicBezTo>
                  <a:pt x="957" y="725"/>
                  <a:pt x="1056" y="606"/>
                  <a:pt x="1042" y="484"/>
                </a:cubicBezTo>
                <a:close/>
                <a:moveTo>
                  <a:pt x="488" y="544"/>
                </a:moveTo>
                <a:cubicBezTo>
                  <a:pt x="475" y="544"/>
                  <a:pt x="462" y="543"/>
                  <a:pt x="449" y="543"/>
                </a:cubicBezTo>
                <a:cubicBezTo>
                  <a:pt x="368" y="629"/>
                  <a:pt x="265" y="626"/>
                  <a:pt x="265" y="626"/>
                </a:cubicBezTo>
                <a:cubicBezTo>
                  <a:pt x="294" y="594"/>
                  <a:pt x="303" y="549"/>
                  <a:pt x="305" y="513"/>
                </a:cubicBezTo>
                <a:cubicBezTo>
                  <a:pt x="193" y="472"/>
                  <a:pt x="116" y="397"/>
                  <a:pt x="116" y="313"/>
                </a:cubicBezTo>
                <a:cubicBezTo>
                  <a:pt x="116" y="188"/>
                  <a:pt x="286" y="82"/>
                  <a:pt x="488" y="82"/>
                </a:cubicBezTo>
                <a:cubicBezTo>
                  <a:pt x="690" y="82"/>
                  <a:pt x="861" y="188"/>
                  <a:pt x="861" y="313"/>
                </a:cubicBezTo>
                <a:cubicBezTo>
                  <a:pt x="861" y="438"/>
                  <a:pt x="690" y="544"/>
                  <a:pt x="488" y="5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181"/>
          <p:cNvGrpSpPr/>
          <p:nvPr/>
        </p:nvGrpSpPr>
        <p:grpSpPr>
          <a:xfrm>
            <a:off x="-1702" y="2918352"/>
            <a:ext cx="532942" cy="599005"/>
            <a:chOff x="-2579542" y="2532535"/>
            <a:chExt cx="1180572" cy="1247863"/>
          </a:xfrm>
          <a:solidFill>
            <a:schemeClr val="tx2"/>
          </a:solidFill>
        </p:grpSpPr>
        <p:sp>
          <p:nvSpPr>
            <p:cNvPr id="187" name="Freeform 12"/>
            <p:cNvSpPr>
              <a:spLocks/>
            </p:cNvSpPr>
            <p:nvPr/>
          </p:nvSpPr>
          <p:spPr bwMode="auto">
            <a:xfrm>
              <a:off x="-2579542" y="2885816"/>
              <a:ext cx="346354" cy="801562"/>
            </a:xfrm>
            <a:custGeom>
              <a:avLst/>
              <a:gdLst>
                <a:gd name="T0" fmla="*/ 127 w 148"/>
                <a:gd name="T1" fmla="*/ 124 h 343"/>
                <a:gd name="T2" fmla="*/ 127 w 148"/>
                <a:gd name="T3" fmla="*/ 121 h 343"/>
                <a:gd name="T4" fmla="*/ 127 w 148"/>
                <a:gd name="T5" fmla="*/ 119 h 343"/>
                <a:gd name="T6" fmla="*/ 125 w 148"/>
                <a:gd name="T7" fmla="*/ 10 h 343"/>
                <a:gd name="T8" fmla="*/ 95 w 148"/>
                <a:gd name="T9" fmla="*/ 40 h 343"/>
                <a:gd name="T10" fmla="*/ 79 w 148"/>
                <a:gd name="T11" fmla="*/ 40 h 343"/>
                <a:gd name="T12" fmla="*/ 41 w 148"/>
                <a:gd name="T13" fmla="*/ 2 h 343"/>
                <a:gd name="T14" fmla="*/ 28 w 148"/>
                <a:gd name="T15" fmla="*/ 3 h 343"/>
                <a:gd name="T16" fmla="*/ 1 w 148"/>
                <a:gd name="T17" fmla="*/ 28 h 343"/>
                <a:gd name="T18" fmla="*/ 2 w 148"/>
                <a:gd name="T19" fmla="*/ 128 h 343"/>
                <a:gd name="T20" fmla="*/ 25 w 148"/>
                <a:gd name="T21" fmla="*/ 162 h 343"/>
                <a:gd name="T22" fmla="*/ 44 w 148"/>
                <a:gd name="T23" fmla="*/ 328 h 343"/>
                <a:gd name="T24" fmla="*/ 56 w 148"/>
                <a:gd name="T25" fmla="*/ 343 h 343"/>
                <a:gd name="T26" fmla="*/ 118 w 148"/>
                <a:gd name="T27" fmla="*/ 343 h 343"/>
                <a:gd name="T28" fmla="*/ 130 w 148"/>
                <a:gd name="T29" fmla="*/ 328 h 343"/>
                <a:gd name="T30" fmla="*/ 148 w 148"/>
                <a:gd name="T31" fmla="*/ 172 h 343"/>
                <a:gd name="T32" fmla="*/ 127 w 148"/>
                <a:gd name="T33" fmla="*/ 1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343">
                  <a:moveTo>
                    <a:pt x="127" y="124"/>
                  </a:moveTo>
                  <a:cubicBezTo>
                    <a:pt x="127" y="123"/>
                    <a:pt x="127" y="122"/>
                    <a:pt x="127" y="121"/>
                  </a:cubicBezTo>
                  <a:cubicBezTo>
                    <a:pt x="127" y="121"/>
                    <a:pt x="127" y="119"/>
                    <a:pt x="127" y="119"/>
                  </a:cubicBezTo>
                  <a:cubicBezTo>
                    <a:pt x="125" y="10"/>
                    <a:pt x="125" y="10"/>
                    <a:pt x="125" y="10"/>
                  </a:cubicBezTo>
                  <a:cubicBezTo>
                    <a:pt x="114" y="21"/>
                    <a:pt x="95" y="40"/>
                    <a:pt x="95" y="40"/>
                  </a:cubicBezTo>
                  <a:cubicBezTo>
                    <a:pt x="90" y="45"/>
                    <a:pt x="84" y="45"/>
                    <a:pt x="79" y="40"/>
                  </a:cubicBezTo>
                  <a:cubicBezTo>
                    <a:pt x="79" y="40"/>
                    <a:pt x="43" y="4"/>
                    <a:pt x="41" y="2"/>
                  </a:cubicBezTo>
                  <a:cubicBezTo>
                    <a:pt x="38" y="0"/>
                    <a:pt x="34" y="1"/>
                    <a:pt x="28" y="3"/>
                  </a:cubicBezTo>
                  <a:cubicBezTo>
                    <a:pt x="14" y="10"/>
                    <a:pt x="1" y="16"/>
                    <a:pt x="1" y="28"/>
                  </a:cubicBezTo>
                  <a:cubicBezTo>
                    <a:pt x="2" y="128"/>
                    <a:pt x="2" y="128"/>
                    <a:pt x="2" y="128"/>
                  </a:cubicBezTo>
                  <a:cubicBezTo>
                    <a:pt x="2" y="142"/>
                    <a:pt x="0" y="158"/>
                    <a:pt x="25" y="162"/>
                  </a:cubicBezTo>
                  <a:cubicBezTo>
                    <a:pt x="44" y="328"/>
                    <a:pt x="44" y="328"/>
                    <a:pt x="44" y="328"/>
                  </a:cubicBezTo>
                  <a:cubicBezTo>
                    <a:pt x="44" y="339"/>
                    <a:pt x="49" y="343"/>
                    <a:pt x="56" y="343"/>
                  </a:cubicBezTo>
                  <a:cubicBezTo>
                    <a:pt x="118" y="343"/>
                    <a:pt x="118" y="343"/>
                    <a:pt x="118" y="343"/>
                  </a:cubicBezTo>
                  <a:cubicBezTo>
                    <a:pt x="125" y="343"/>
                    <a:pt x="130" y="339"/>
                    <a:pt x="130" y="328"/>
                  </a:cubicBezTo>
                  <a:cubicBezTo>
                    <a:pt x="148" y="172"/>
                    <a:pt x="148" y="172"/>
                    <a:pt x="148" y="172"/>
                  </a:cubicBezTo>
                  <a:cubicBezTo>
                    <a:pt x="128" y="159"/>
                    <a:pt x="127" y="136"/>
                    <a:pt x="127"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3"/>
            <p:cNvSpPr>
              <a:spLocks/>
            </p:cNvSpPr>
            <p:nvPr/>
          </p:nvSpPr>
          <p:spPr bwMode="auto">
            <a:xfrm>
              <a:off x="-2020428" y="3009514"/>
              <a:ext cx="20782" cy="44531"/>
            </a:xfrm>
            <a:custGeom>
              <a:avLst/>
              <a:gdLst>
                <a:gd name="T0" fmla="*/ 2 w 9"/>
                <a:gd name="T1" fmla="*/ 4 h 19"/>
                <a:gd name="T2" fmla="*/ 0 w 9"/>
                <a:gd name="T3" fmla="*/ 10 h 19"/>
                <a:gd name="T4" fmla="*/ 2 w 9"/>
                <a:gd name="T5" fmla="*/ 15 h 19"/>
                <a:gd name="T6" fmla="*/ 9 w 9"/>
                <a:gd name="T7" fmla="*/ 19 h 19"/>
                <a:gd name="T8" fmla="*/ 9 w 9"/>
                <a:gd name="T9" fmla="*/ 0 h 19"/>
                <a:gd name="T10" fmla="*/ 2 w 9"/>
                <a:gd name="T11" fmla="*/ 4 h 19"/>
              </a:gdLst>
              <a:ahLst/>
              <a:cxnLst>
                <a:cxn ang="0">
                  <a:pos x="T0" y="T1"/>
                </a:cxn>
                <a:cxn ang="0">
                  <a:pos x="T2" y="T3"/>
                </a:cxn>
                <a:cxn ang="0">
                  <a:pos x="T4" y="T5"/>
                </a:cxn>
                <a:cxn ang="0">
                  <a:pos x="T6" y="T7"/>
                </a:cxn>
                <a:cxn ang="0">
                  <a:pos x="T8" y="T9"/>
                </a:cxn>
                <a:cxn ang="0">
                  <a:pos x="T10" y="T11"/>
                </a:cxn>
              </a:cxnLst>
              <a:rect l="0" t="0" r="r" b="b"/>
              <a:pathLst>
                <a:path w="9" h="19">
                  <a:moveTo>
                    <a:pt x="2" y="4"/>
                  </a:moveTo>
                  <a:cubicBezTo>
                    <a:pt x="1" y="6"/>
                    <a:pt x="0" y="8"/>
                    <a:pt x="0" y="10"/>
                  </a:cubicBezTo>
                  <a:cubicBezTo>
                    <a:pt x="0" y="12"/>
                    <a:pt x="1" y="14"/>
                    <a:pt x="2" y="15"/>
                  </a:cubicBezTo>
                  <a:cubicBezTo>
                    <a:pt x="3" y="17"/>
                    <a:pt x="6" y="18"/>
                    <a:pt x="9" y="19"/>
                  </a:cubicBezTo>
                  <a:cubicBezTo>
                    <a:pt x="9" y="0"/>
                    <a:pt x="9" y="0"/>
                    <a:pt x="9" y="0"/>
                  </a:cubicBezTo>
                  <a:cubicBezTo>
                    <a:pt x="6" y="1"/>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Oval 14"/>
            <p:cNvSpPr>
              <a:spLocks noChangeArrowheads="1"/>
            </p:cNvSpPr>
            <p:nvPr/>
          </p:nvSpPr>
          <p:spPr bwMode="auto">
            <a:xfrm>
              <a:off x="-1711679" y="2671077"/>
              <a:ext cx="221666" cy="2236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Oval 15"/>
            <p:cNvSpPr>
              <a:spLocks noChangeArrowheads="1"/>
            </p:cNvSpPr>
            <p:nvPr/>
          </p:nvSpPr>
          <p:spPr bwMode="auto">
            <a:xfrm>
              <a:off x="-2126313" y="2532535"/>
              <a:ext cx="274115" cy="2741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Oval 16"/>
            <p:cNvSpPr>
              <a:spLocks noChangeArrowheads="1"/>
            </p:cNvSpPr>
            <p:nvPr/>
          </p:nvSpPr>
          <p:spPr bwMode="auto">
            <a:xfrm>
              <a:off x="-2488500" y="2671077"/>
              <a:ext cx="224635" cy="2236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17"/>
            <p:cNvSpPr>
              <a:spLocks/>
            </p:cNvSpPr>
            <p:nvPr/>
          </p:nvSpPr>
          <p:spPr bwMode="auto">
            <a:xfrm>
              <a:off x="-1742355" y="2885816"/>
              <a:ext cx="343385" cy="801562"/>
            </a:xfrm>
            <a:custGeom>
              <a:avLst/>
              <a:gdLst>
                <a:gd name="T0" fmla="*/ 147 w 147"/>
                <a:gd name="T1" fmla="*/ 28 h 343"/>
                <a:gd name="T2" fmla="*/ 119 w 147"/>
                <a:gd name="T3" fmla="*/ 3 h 343"/>
                <a:gd name="T4" fmla="*/ 106 w 147"/>
                <a:gd name="T5" fmla="*/ 2 h 343"/>
                <a:gd name="T6" fmla="*/ 69 w 147"/>
                <a:gd name="T7" fmla="*/ 40 h 343"/>
                <a:gd name="T8" fmla="*/ 52 w 147"/>
                <a:gd name="T9" fmla="*/ 40 h 343"/>
                <a:gd name="T10" fmla="*/ 22 w 147"/>
                <a:gd name="T11" fmla="*/ 10 h 343"/>
                <a:gd name="T12" fmla="*/ 21 w 147"/>
                <a:gd name="T13" fmla="*/ 119 h 343"/>
                <a:gd name="T14" fmla="*/ 21 w 147"/>
                <a:gd name="T15" fmla="*/ 124 h 343"/>
                <a:gd name="T16" fmla="*/ 0 w 147"/>
                <a:gd name="T17" fmla="*/ 172 h 343"/>
                <a:gd name="T18" fmla="*/ 17 w 147"/>
                <a:gd name="T19" fmla="*/ 328 h 343"/>
                <a:gd name="T20" fmla="*/ 29 w 147"/>
                <a:gd name="T21" fmla="*/ 343 h 343"/>
                <a:gd name="T22" fmla="*/ 91 w 147"/>
                <a:gd name="T23" fmla="*/ 343 h 343"/>
                <a:gd name="T24" fmla="*/ 103 w 147"/>
                <a:gd name="T25" fmla="*/ 328 h 343"/>
                <a:gd name="T26" fmla="*/ 122 w 147"/>
                <a:gd name="T27" fmla="*/ 162 h 343"/>
                <a:gd name="T28" fmla="*/ 145 w 147"/>
                <a:gd name="T29" fmla="*/ 128 h 343"/>
                <a:gd name="T30" fmla="*/ 147 w 147"/>
                <a:gd name="T31" fmla="*/ 2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343">
                  <a:moveTo>
                    <a:pt x="147" y="28"/>
                  </a:moveTo>
                  <a:cubicBezTo>
                    <a:pt x="147" y="16"/>
                    <a:pt x="133" y="10"/>
                    <a:pt x="119" y="3"/>
                  </a:cubicBezTo>
                  <a:cubicBezTo>
                    <a:pt x="113" y="1"/>
                    <a:pt x="109" y="0"/>
                    <a:pt x="106" y="2"/>
                  </a:cubicBezTo>
                  <a:cubicBezTo>
                    <a:pt x="104" y="4"/>
                    <a:pt x="69" y="40"/>
                    <a:pt x="69" y="40"/>
                  </a:cubicBezTo>
                  <a:cubicBezTo>
                    <a:pt x="63" y="45"/>
                    <a:pt x="57" y="45"/>
                    <a:pt x="52" y="40"/>
                  </a:cubicBezTo>
                  <a:cubicBezTo>
                    <a:pt x="52" y="40"/>
                    <a:pt x="33" y="21"/>
                    <a:pt x="22" y="10"/>
                  </a:cubicBezTo>
                  <a:cubicBezTo>
                    <a:pt x="21" y="119"/>
                    <a:pt x="21" y="119"/>
                    <a:pt x="21" y="119"/>
                  </a:cubicBezTo>
                  <a:cubicBezTo>
                    <a:pt x="21" y="119"/>
                    <a:pt x="21" y="123"/>
                    <a:pt x="21" y="124"/>
                  </a:cubicBezTo>
                  <a:cubicBezTo>
                    <a:pt x="21" y="136"/>
                    <a:pt x="19" y="159"/>
                    <a:pt x="0" y="172"/>
                  </a:cubicBezTo>
                  <a:cubicBezTo>
                    <a:pt x="17" y="328"/>
                    <a:pt x="17" y="328"/>
                    <a:pt x="17" y="328"/>
                  </a:cubicBezTo>
                  <a:cubicBezTo>
                    <a:pt x="17" y="339"/>
                    <a:pt x="23" y="343"/>
                    <a:pt x="29" y="343"/>
                  </a:cubicBezTo>
                  <a:cubicBezTo>
                    <a:pt x="91" y="343"/>
                    <a:pt x="91" y="343"/>
                    <a:pt x="91" y="343"/>
                  </a:cubicBezTo>
                  <a:cubicBezTo>
                    <a:pt x="98" y="343"/>
                    <a:pt x="103" y="339"/>
                    <a:pt x="103" y="328"/>
                  </a:cubicBezTo>
                  <a:cubicBezTo>
                    <a:pt x="122" y="162"/>
                    <a:pt x="122" y="162"/>
                    <a:pt x="122" y="162"/>
                  </a:cubicBezTo>
                  <a:cubicBezTo>
                    <a:pt x="147" y="158"/>
                    <a:pt x="145" y="142"/>
                    <a:pt x="145" y="128"/>
                  </a:cubicBezTo>
                  <a:lnTo>
                    <a:pt x="14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8"/>
            <p:cNvSpPr>
              <a:spLocks noEditPoints="1"/>
            </p:cNvSpPr>
            <p:nvPr/>
          </p:nvSpPr>
          <p:spPr bwMode="auto">
            <a:xfrm>
              <a:off x="-2236157" y="2794774"/>
              <a:ext cx="495781" cy="985624"/>
            </a:xfrm>
            <a:custGeom>
              <a:avLst/>
              <a:gdLst>
                <a:gd name="T0" fmla="*/ 211 w 212"/>
                <a:gd name="T1" fmla="*/ 35 h 422"/>
                <a:gd name="T2" fmla="*/ 177 w 212"/>
                <a:gd name="T3" fmla="*/ 5 h 422"/>
                <a:gd name="T4" fmla="*/ 162 w 212"/>
                <a:gd name="T5" fmla="*/ 3 h 422"/>
                <a:gd name="T6" fmla="*/ 116 w 212"/>
                <a:gd name="T7" fmla="*/ 49 h 422"/>
                <a:gd name="T8" fmla="*/ 95 w 212"/>
                <a:gd name="T9" fmla="*/ 49 h 422"/>
                <a:gd name="T10" fmla="*/ 49 w 212"/>
                <a:gd name="T11" fmla="*/ 3 h 422"/>
                <a:gd name="T12" fmla="*/ 34 w 212"/>
                <a:gd name="T13" fmla="*/ 5 h 422"/>
                <a:gd name="T14" fmla="*/ 0 w 212"/>
                <a:gd name="T15" fmla="*/ 35 h 422"/>
                <a:gd name="T16" fmla="*/ 1 w 212"/>
                <a:gd name="T17" fmla="*/ 158 h 422"/>
                <a:gd name="T18" fmla="*/ 30 w 212"/>
                <a:gd name="T19" fmla="*/ 199 h 422"/>
                <a:gd name="T20" fmla="*/ 53 w 212"/>
                <a:gd name="T21" fmla="*/ 403 h 422"/>
                <a:gd name="T22" fmla="*/ 68 w 212"/>
                <a:gd name="T23" fmla="*/ 422 h 422"/>
                <a:gd name="T24" fmla="*/ 144 w 212"/>
                <a:gd name="T25" fmla="*/ 422 h 422"/>
                <a:gd name="T26" fmla="*/ 158 w 212"/>
                <a:gd name="T27" fmla="*/ 403 h 422"/>
                <a:gd name="T28" fmla="*/ 181 w 212"/>
                <a:gd name="T29" fmla="*/ 199 h 422"/>
                <a:gd name="T30" fmla="*/ 210 w 212"/>
                <a:gd name="T31" fmla="*/ 158 h 422"/>
                <a:gd name="T32" fmla="*/ 211 w 212"/>
                <a:gd name="T33" fmla="*/ 35 h 422"/>
                <a:gd name="T34" fmla="*/ 147 w 212"/>
                <a:gd name="T35" fmla="*/ 164 h 422"/>
                <a:gd name="T36" fmla="*/ 138 w 212"/>
                <a:gd name="T37" fmla="*/ 175 h 422"/>
                <a:gd name="T38" fmla="*/ 127 w 212"/>
                <a:gd name="T39" fmla="*/ 181 h 422"/>
                <a:gd name="T40" fmla="*/ 111 w 212"/>
                <a:gd name="T41" fmla="*/ 184 h 422"/>
                <a:gd name="T42" fmla="*/ 111 w 212"/>
                <a:gd name="T43" fmla="*/ 197 h 422"/>
                <a:gd name="T44" fmla="*/ 101 w 212"/>
                <a:gd name="T45" fmla="*/ 197 h 422"/>
                <a:gd name="T46" fmla="*/ 101 w 212"/>
                <a:gd name="T47" fmla="*/ 184 h 422"/>
                <a:gd name="T48" fmla="*/ 83 w 212"/>
                <a:gd name="T49" fmla="*/ 180 h 422"/>
                <a:gd name="T50" fmla="*/ 72 w 212"/>
                <a:gd name="T51" fmla="*/ 173 h 422"/>
                <a:gd name="T52" fmla="*/ 64 w 212"/>
                <a:gd name="T53" fmla="*/ 164 h 422"/>
                <a:gd name="T54" fmla="*/ 60 w 212"/>
                <a:gd name="T55" fmla="*/ 151 h 422"/>
                <a:gd name="T56" fmla="*/ 90 w 212"/>
                <a:gd name="T57" fmla="*/ 148 h 422"/>
                <a:gd name="T58" fmla="*/ 93 w 212"/>
                <a:gd name="T59" fmla="*/ 158 h 422"/>
                <a:gd name="T60" fmla="*/ 101 w 212"/>
                <a:gd name="T61" fmla="*/ 164 h 422"/>
                <a:gd name="T62" fmla="*/ 101 w 212"/>
                <a:gd name="T63" fmla="*/ 138 h 422"/>
                <a:gd name="T64" fmla="*/ 80 w 212"/>
                <a:gd name="T65" fmla="*/ 131 h 422"/>
                <a:gd name="T66" fmla="*/ 69 w 212"/>
                <a:gd name="T67" fmla="*/ 121 h 422"/>
                <a:gd name="T68" fmla="*/ 65 w 212"/>
                <a:gd name="T69" fmla="*/ 105 h 422"/>
                <a:gd name="T70" fmla="*/ 74 w 212"/>
                <a:gd name="T71" fmla="*/ 83 h 422"/>
                <a:gd name="T72" fmla="*/ 101 w 212"/>
                <a:gd name="T73" fmla="*/ 74 h 422"/>
                <a:gd name="T74" fmla="*/ 101 w 212"/>
                <a:gd name="T75" fmla="*/ 66 h 422"/>
                <a:gd name="T76" fmla="*/ 111 w 212"/>
                <a:gd name="T77" fmla="*/ 66 h 422"/>
                <a:gd name="T78" fmla="*/ 111 w 212"/>
                <a:gd name="T79" fmla="*/ 74 h 422"/>
                <a:gd name="T80" fmla="*/ 136 w 212"/>
                <a:gd name="T81" fmla="*/ 81 h 422"/>
                <a:gd name="T82" fmla="*/ 148 w 212"/>
                <a:gd name="T83" fmla="*/ 100 h 422"/>
                <a:gd name="T84" fmla="*/ 121 w 212"/>
                <a:gd name="T85" fmla="*/ 104 h 422"/>
                <a:gd name="T86" fmla="*/ 117 w 212"/>
                <a:gd name="T87" fmla="*/ 97 h 422"/>
                <a:gd name="T88" fmla="*/ 111 w 212"/>
                <a:gd name="T89" fmla="*/ 93 h 422"/>
                <a:gd name="T90" fmla="*/ 111 w 212"/>
                <a:gd name="T91" fmla="*/ 114 h 422"/>
                <a:gd name="T92" fmla="*/ 141 w 212"/>
                <a:gd name="T93" fmla="*/ 127 h 422"/>
                <a:gd name="T94" fmla="*/ 151 w 212"/>
                <a:gd name="T95" fmla="*/ 149 h 422"/>
                <a:gd name="T96" fmla="*/ 147 w 212"/>
                <a:gd name="T97" fmla="*/ 16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422">
                  <a:moveTo>
                    <a:pt x="211" y="35"/>
                  </a:moveTo>
                  <a:cubicBezTo>
                    <a:pt x="211" y="20"/>
                    <a:pt x="195" y="13"/>
                    <a:pt x="177" y="5"/>
                  </a:cubicBezTo>
                  <a:cubicBezTo>
                    <a:pt x="170" y="1"/>
                    <a:pt x="165" y="0"/>
                    <a:pt x="162" y="3"/>
                  </a:cubicBezTo>
                  <a:cubicBezTo>
                    <a:pt x="159" y="6"/>
                    <a:pt x="116" y="49"/>
                    <a:pt x="116" y="49"/>
                  </a:cubicBezTo>
                  <a:cubicBezTo>
                    <a:pt x="109" y="56"/>
                    <a:pt x="102" y="56"/>
                    <a:pt x="95" y="49"/>
                  </a:cubicBezTo>
                  <a:cubicBezTo>
                    <a:pt x="95" y="49"/>
                    <a:pt x="52" y="6"/>
                    <a:pt x="49" y="3"/>
                  </a:cubicBezTo>
                  <a:cubicBezTo>
                    <a:pt x="46" y="0"/>
                    <a:pt x="41" y="1"/>
                    <a:pt x="34" y="5"/>
                  </a:cubicBezTo>
                  <a:cubicBezTo>
                    <a:pt x="16" y="13"/>
                    <a:pt x="0" y="20"/>
                    <a:pt x="0" y="35"/>
                  </a:cubicBezTo>
                  <a:cubicBezTo>
                    <a:pt x="1" y="158"/>
                    <a:pt x="1" y="158"/>
                    <a:pt x="1" y="158"/>
                  </a:cubicBezTo>
                  <a:cubicBezTo>
                    <a:pt x="1" y="174"/>
                    <a:pt x="0" y="195"/>
                    <a:pt x="30" y="199"/>
                  </a:cubicBezTo>
                  <a:cubicBezTo>
                    <a:pt x="53" y="403"/>
                    <a:pt x="53" y="403"/>
                    <a:pt x="53" y="403"/>
                  </a:cubicBezTo>
                  <a:cubicBezTo>
                    <a:pt x="53" y="416"/>
                    <a:pt x="59" y="422"/>
                    <a:pt x="68" y="422"/>
                  </a:cubicBezTo>
                  <a:cubicBezTo>
                    <a:pt x="144" y="422"/>
                    <a:pt x="144" y="422"/>
                    <a:pt x="144" y="422"/>
                  </a:cubicBezTo>
                  <a:cubicBezTo>
                    <a:pt x="152" y="422"/>
                    <a:pt x="158" y="416"/>
                    <a:pt x="158" y="403"/>
                  </a:cubicBezTo>
                  <a:cubicBezTo>
                    <a:pt x="181" y="199"/>
                    <a:pt x="181" y="199"/>
                    <a:pt x="181" y="199"/>
                  </a:cubicBezTo>
                  <a:cubicBezTo>
                    <a:pt x="212" y="195"/>
                    <a:pt x="210" y="174"/>
                    <a:pt x="210" y="158"/>
                  </a:cubicBezTo>
                  <a:lnTo>
                    <a:pt x="211" y="35"/>
                  </a:lnTo>
                  <a:close/>
                  <a:moveTo>
                    <a:pt x="147" y="164"/>
                  </a:moveTo>
                  <a:cubicBezTo>
                    <a:pt x="145" y="168"/>
                    <a:pt x="142" y="172"/>
                    <a:pt x="138" y="175"/>
                  </a:cubicBezTo>
                  <a:cubicBezTo>
                    <a:pt x="135" y="178"/>
                    <a:pt x="131" y="180"/>
                    <a:pt x="127" y="181"/>
                  </a:cubicBezTo>
                  <a:cubicBezTo>
                    <a:pt x="122" y="183"/>
                    <a:pt x="117" y="183"/>
                    <a:pt x="111" y="184"/>
                  </a:cubicBezTo>
                  <a:cubicBezTo>
                    <a:pt x="111" y="197"/>
                    <a:pt x="111" y="197"/>
                    <a:pt x="111" y="197"/>
                  </a:cubicBezTo>
                  <a:cubicBezTo>
                    <a:pt x="101" y="197"/>
                    <a:pt x="101" y="197"/>
                    <a:pt x="101" y="197"/>
                  </a:cubicBezTo>
                  <a:cubicBezTo>
                    <a:pt x="101" y="184"/>
                    <a:pt x="101" y="184"/>
                    <a:pt x="101" y="184"/>
                  </a:cubicBezTo>
                  <a:cubicBezTo>
                    <a:pt x="94" y="183"/>
                    <a:pt x="88" y="182"/>
                    <a:pt x="83" y="180"/>
                  </a:cubicBezTo>
                  <a:cubicBezTo>
                    <a:pt x="79" y="178"/>
                    <a:pt x="75" y="176"/>
                    <a:pt x="72" y="173"/>
                  </a:cubicBezTo>
                  <a:cubicBezTo>
                    <a:pt x="68" y="170"/>
                    <a:pt x="66" y="167"/>
                    <a:pt x="64" y="164"/>
                  </a:cubicBezTo>
                  <a:cubicBezTo>
                    <a:pt x="62" y="160"/>
                    <a:pt x="61" y="156"/>
                    <a:pt x="60" y="151"/>
                  </a:cubicBezTo>
                  <a:cubicBezTo>
                    <a:pt x="90" y="148"/>
                    <a:pt x="90" y="148"/>
                    <a:pt x="90" y="148"/>
                  </a:cubicBezTo>
                  <a:cubicBezTo>
                    <a:pt x="91" y="152"/>
                    <a:pt x="92" y="156"/>
                    <a:pt x="93" y="158"/>
                  </a:cubicBezTo>
                  <a:cubicBezTo>
                    <a:pt x="95" y="160"/>
                    <a:pt x="97" y="162"/>
                    <a:pt x="101" y="164"/>
                  </a:cubicBezTo>
                  <a:cubicBezTo>
                    <a:pt x="101" y="138"/>
                    <a:pt x="101" y="138"/>
                    <a:pt x="101" y="138"/>
                  </a:cubicBezTo>
                  <a:cubicBezTo>
                    <a:pt x="91" y="135"/>
                    <a:pt x="84" y="133"/>
                    <a:pt x="80" y="131"/>
                  </a:cubicBezTo>
                  <a:cubicBezTo>
                    <a:pt x="76" y="129"/>
                    <a:pt x="72" y="126"/>
                    <a:pt x="69" y="121"/>
                  </a:cubicBezTo>
                  <a:cubicBezTo>
                    <a:pt x="66" y="117"/>
                    <a:pt x="65" y="111"/>
                    <a:pt x="65" y="105"/>
                  </a:cubicBezTo>
                  <a:cubicBezTo>
                    <a:pt x="65" y="96"/>
                    <a:pt x="68" y="89"/>
                    <a:pt x="74" y="83"/>
                  </a:cubicBezTo>
                  <a:cubicBezTo>
                    <a:pt x="80" y="77"/>
                    <a:pt x="89" y="74"/>
                    <a:pt x="101" y="74"/>
                  </a:cubicBezTo>
                  <a:cubicBezTo>
                    <a:pt x="101" y="66"/>
                    <a:pt x="101" y="66"/>
                    <a:pt x="101" y="66"/>
                  </a:cubicBezTo>
                  <a:cubicBezTo>
                    <a:pt x="111" y="66"/>
                    <a:pt x="111" y="66"/>
                    <a:pt x="111" y="66"/>
                  </a:cubicBezTo>
                  <a:cubicBezTo>
                    <a:pt x="111" y="74"/>
                    <a:pt x="111" y="74"/>
                    <a:pt x="111" y="74"/>
                  </a:cubicBezTo>
                  <a:cubicBezTo>
                    <a:pt x="122" y="74"/>
                    <a:pt x="131" y="77"/>
                    <a:pt x="136" y="81"/>
                  </a:cubicBezTo>
                  <a:cubicBezTo>
                    <a:pt x="142" y="86"/>
                    <a:pt x="146" y="92"/>
                    <a:pt x="148" y="100"/>
                  </a:cubicBezTo>
                  <a:cubicBezTo>
                    <a:pt x="121" y="104"/>
                    <a:pt x="121" y="104"/>
                    <a:pt x="121" y="104"/>
                  </a:cubicBezTo>
                  <a:cubicBezTo>
                    <a:pt x="119" y="101"/>
                    <a:pt x="118" y="98"/>
                    <a:pt x="117" y="97"/>
                  </a:cubicBezTo>
                  <a:cubicBezTo>
                    <a:pt x="116" y="96"/>
                    <a:pt x="114" y="94"/>
                    <a:pt x="111" y="93"/>
                  </a:cubicBezTo>
                  <a:cubicBezTo>
                    <a:pt x="111" y="114"/>
                    <a:pt x="111" y="114"/>
                    <a:pt x="111" y="114"/>
                  </a:cubicBezTo>
                  <a:cubicBezTo>
                    <a:pt x="126" y="118"/>
                    <a:pt x="136" y="122"/>
                    <a:pt x="141" y="127"/>
                  </a:cubicBezTo>
                  <a:cubicBezTo>
                    <a:pt x="148" y="132"/>
                    <a:pt x="151" y="140"/>
                    <a:pt x="151" y="149"/>
                  </a:cubicBezTo>
                  <a:cubicBezTo>
                    <a:pt x="151" y="154"/>
                    <a:pt x="150" y="159"/>
                    <a:pt x="147"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9"/>
            <p:cNvSpPr>
              <a:spLocks/>
            </p:cNvSpPr>
            <p:nvPr/>
          </p:nvSpPr>
          <p:spPr bwMode="auto">
            <a:xfrm>
              <a:off x="-1975897" y="3124305"/>
              <a:ext cx="27708" cy="55417"/>
            </a:xfrm>
            <a:custGeom>
              <a:avLst/>
              <a:gdLst>
                <a:gd name="T0" fmla="*/ 0 w 12"/>
                <a:gd name="T1" fmla="*/ 0 h 24"/>
                <a:gd name="T2" fmla="*/ 0 w 12"/>
                <a:gd name="T3" fmla="*/ 24 h 24"/>
                <a:gd name="T4" fmla="*/ 10 w 12"/>
                <a:gd name="T5" fmla="*/ 19 h 24"/>
                <a:gd name="T6" fmla="*/ 12 w 12"/>
                <a:gd name="T7" fmla="*/ 12 h 24"/>
                <a:gd name="T8" fmla="*/ 10 w 12"/>
                <a:gd name="T9" fmla="*/ 5 h 24"/>
                <a:gd name="T10" fmla="*/ 0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0" y="0"/>
                  </a:moveTo>
                  <a:cubicBezTo>
                    <a:pt x="0" y="24"/>
                    <a:pt x="0" y="24"/>
                    <a:pt x="0" y="24"/>
                  </a:cubicBezTo>
                  <a:cubicBezTo>
                    <a:pt x="5" y="23"/>
                    <a:pt x="8" y="21"/>
                    <a:pt x="10" y="19"/>
                  </a:cubicBezTo>
                  <a:cubicBezTo>
                    <a:pt x="11" y="17"/>
                    <a:pt x="12" y="14"/>
                    <a:pt x="12" y="12"/>
                  </a:cubicBezTo>
                  <a:cubicBezTo>
                    <a:pt x="12" y="9"/>
                    <a:pt x="12" y="7"/>
                    <a:pt x="10" y="5"/>
                  </a:cubicBezTo>
                  <a:cubicBezTo>
                    <a:pt x="8" y="3"/>
                    <a:pt x="5"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2" name="Rectangle 160"/>
          <p:cNvSpPr>
            <a:spLocks noChangeArrowheads="1"/>
          </p:cNvSpPr>
          <p:nvPr/>
        </p:nvSpPr>
        <p:spPr bwMode="auto">
          <a:xfrm>
            <a:off x="-340955" y="3527561"/>
            <a:ext cx="1206511" cy="208138"/>
          </a:xfrm>
          <a:prstGeom prst="rect">
            <a:avLst/>
          </a:prstGeom>
          <a:noFill/>
          <a:ln w="9525">
            <a:noFill/>
            <a:miter lim="800000"/>
            <a:headEnd/>
            <a:tailEnd/>
          </a:ln>
        </p:spPr>
        <p:txBody>
          <a:bodyPr lIns="0" tIns="0" rIns="0" bIns="0" anchor="b"/>
          <a:lstStyle/>
          <a:p>
            <a:pPr algn="ctr"/>
            <a:r>
              <a:rPr lang="en-US" sz="1200" dirty="0" smtClean="0">
                <a:solidFill>
                  <a:schemeClr val="bg2">
                    <a:lumMod val="75000"/>
                  </a:schemeClr>
                </a:solidFill>
              </a:rPr>
              <a:t>Customer</a:t>
            </a:r>
            <a:endParaRPr lang="en-US" sz="1200" dirty="0">
              <a:solidFill>
                <a:schemeClr val="bg2">
                  <a:lumMod val="75000"/>
                </a:schemeClr>
              </a:solidFill>
            </a:endParaRPr>
          </a:p>
        </p:txBody>
      </p:sp>
      <p:sp>
        <p:nvSpPr>
          <p:cNvPr id="145" name="AutoShape 279"/>
          <p:cNvSpPr>
            <a:spLocks noChangeArrowheads="1"/>
          </p:cNvSpPr>
          <p:nvPr/>
        </p:nvSpPr>
        <p:spPr bwMode="gray">
          <a:xfrm>
            <a:off x="2378806" y="2541689"/>
            <a:ext cx="6189461"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400" dirty="0" smtClean="0">
                <a:solidFill>
                  <a:schemeClr val="bg1"/>
                </a:solidFill>
              </a:rPr>
              <a:t>Collaboration Environment</a:t>
            </a:r>
            <a:endParaRPr lang="en-US" sz="1400" dirty="0">
              <a:solidFill>
                <a:schemeClr val="bg1"/>
              </a:solidFill>
            </a:endParaRPr>
          </a:p>
        </p:txBody>
      </p:sp>
      <p:sp>
        <p:nvSpPr>
          <p:cNvPr id="155" name="AutoShape 279"/>
          <p:cNvSpPr>
            <a:spLocks noChangeArrowheads="1"/>
          </p:cNvSpPr>
          <p:nvPr/>
        </p:nvSpPr>
        <p:spPr bwMode="gray">
          <a:xfrm>
            <a:off x="2391488" y="4586207"/>
            <a:ext cx="4351051" cy="1007266"/>
          </a:xfrm>
          <a:prstGeom prst="roundRect">
            <a:avLst>
              <a:gd name="adj" fmla="val 9241"/>
            </a:avLst>
          </a:prstGeom>
          <a:solidFill>
            <a:srgbClr val="646464"/>
          </a:solidFill>
          <a:ln w="12700" algn="ctr">
            <a:noFill/>
            <a:round/>
            <a:headEnd/>
            <a:tailEnd/>
          </a:ln>
          <a:scene3d>
            <a:camera prst="orthographicFront"/>
            <a:lightRig rig="threePt" dir="t"/>
          </a:scene3d>
          <a:sp3d>
            <a:bevelT/>
          </a:sp3d>
        </p:spPr>
        <p:txBody>
          <a:bodyPr wrap="square" anchor="ctr"/>
          <a:lstStyle/>
          <a:p>
            <a:pPr algn="ctr">
              <a:lnSpc>
                <a:spcPct val="90000"/>
              </a:lnSpc>
            </a:pPr>
            <a:endParaRPr lang="en-US" sz="1400" dirty="0">
              <a:solidFill>
                <a:schemeClr val="bg1"/>
              </a:solidFill>
            </a:endParaRPr>
          </a:p>
        </p:txBody>
      </p:sp>
      <p:pic>
        <p:nvPicPr>
          <p:cNvPr id="158"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2510506" y="4977412"/>
            <a:ext cx="748838" cy="352304"/>
          </a:xfrm>
          <a:prstGeom prst="rect">
            <a:avLst/>
          </a:prstGeom>
          <a:noFill/>
          <a:ln w="9525">
            <a:noFill/>
            <a:miter lim="800000"/>
            <a:headEnd/>
            <a:tailEnd/>
          </a:ln>
        </p:spPr>
      </p:pic>
      <p:grpSp>
        <p:nvGrpSpPr>
          <p:cNvPr id="6" name="Group 163"/>
          <p:cNvGrpSpPr/>
          <p:nvPr/>
        </p:nvGrpSpPr>
        <p:grpSpPr>
          <a:xfrm>
            <a:off x="3466079" y="4949496"/>
            <a:ext cx="3047865" cy="432679"/>
            <a:chOff x="5554839" y="5034379"/>
            <a:chExt cx="1697383" cy="226375"/>
          </a:xfrm>
        </p:grpSpPr>
        <p:pic>
          <p:nvPicPr>
            <p:cNvPr id="168" name="Picture 167"/>
            <p:cNvPicPr>
              <a:picLocks noChangeAspect="1"/>
            </p:cNvPicPr>
            <p:nvPr/>
          </p:nvPicPr>
          <p:blipFill>
            <a:blip r:embed="rId4" cstate="print"/>
            <a:stretch>
              <a:fillRect/>
            </a:stretch>
          </p:blipFill>
          <p:spPr>
            <a:xfrm>
              <a:off x="5554839" y="5068733"/>
              <a:ext cx="231584" cy="157667"/>
            </a:xfrm>
            <a:prstGeom prst="rect">
              <a:avLst/>
            </a:prstGeom>
          </p:spPr>
        </p:pic>
        <p:pic>
          <p:nvPicPr>
            <p:cNvPr id="172" name="Picture 171"/>
            <p:cNvPicPr>
              <a:picLocks noChangeAspect="1"/>
            </p:cNvPicPr>
            <p:nvPr/>
          </p:nvPicPr>
          <p:blipFill>
            <a:blip r:embed="rId5" cstate="print"/>
            <a:stretch>
              <a:fillRect/>
            </a:stretch>
          </p:blipFill>
          <p:spPr>
            <a:xfrm>
              <a:off x="5867638" y="5054572"/>
              <a:ext cx="229590" cy="185982"/>
            </a:xfrm>
            <a:prstGeom prst="rect">
              <a:avLst/>
            </a:prstGeom>
          </p:spPr>
        </p:pic>
        <p:pic>
          <p:nvPicPr>
            <p:cNvPr id="173" name="Picture 172"/>
            <p:cNvPicPr>
              <a:picLocks noChangeAspect="1"/>
            </p:cNvPicPr>
            <p:nvPr/>
          </p:nvPicPr>
          <p:blipFill>
            <a:blip r:embed="rId6" cstate="print"/>
            <a:stretch>
              <a:fillRect/>
            </a:stretch>
          </p:blipFill>
          <p:spPr>
            <a:xfrm>
              <a:off x="6192628" y="5071162"/>
              <a:ext cx="187586" cy="152797"/>
            </a:xfrm>
            <a:prstGeom prst="rect">
              <a:avLst/>
            </a:prstGeom>
          </p:spPr>
        </p:pic>
        <p:pic>
          <p:nvPicPr>
            <p:cNvPr id="174" name="Picture 173"/>
            <p:cNvPicPr>
              <a:picLocks noChangeAspect="1"/>
            </p:cNvPicPr>
            <p:nvPr/>
          </p:nvPicPr>
          <p:blipFill>
            <a:blip r:embed="rId7" cstate="print"/>
            <a:stretch>
              <a:fillRect/>
            </a:stretch>
          </p:blipFill>
          <p:spPr>
            <a:xfrm>
              <a:off x="6761918" y="5048324"/>
              <a:ext cx="246430" cy="198474"/>
            </a:xfrm>
            <a:prstGeom prst="rect">
              <a:avLst/>
            </a:prstGeom>
          </p:spPr>
        </p:pic>
        <p:pic>
          <p:nvPicPr>
            <p:cNvPr id="175" name="Picture 174"/>
            <p:cNvPicPr>
              <a:picLocks noChangeAspect="1"/>
            </p:cNvPicPr>
            <p:nvPr/>
          </p:nvPicPr>
          <p:blipFill>
            <a:blip r:embed="rId8" cstate="print"/>
            <a:stretch>
              <a:fillRect/>
            </a:stretch>
          </p:blipFill>
          <p:spPr>
            <a:xfrm>
              <a:off x="7141055" y="5034379"/>
              <a:ext cx="111167" cy="226375"/>
            </a:xfrm>
            <a:prstGeom prst="rect">
              <a:avLst/>
            </a:prstGeom>
          </p:spPr>
        </p:pic>
        <p:pic>
          <p:nvPicPr>
            <p:cNvPr id="176" name="Picture 175"/>
            <p:cNvPicPr>
              <a:picLocks noChangeAspect="1"/>
            </p:cNvPicPr>
            <p:nvPr/>
          </p:nvPicPr>
          <p:blipFill>
            <a:blip r:embed="rId9" cstate="print"/>
            <a:stretch>
              <a:fillRect/>
            </a:stretch>
          </p:blipFill>
          <p:spPr>
            <a:xfrm>
              <a:off x="6463426" y="5076305"/>
              <a:ext cx="213757" cy="134292"/>
            </a:xfrm>
            <a:prstGeom prst="rect">
              <a:avLst/>
            </a:prstGeom>
          </p:spPr>
        </p:pic>
      </p:grpSp>
      <p:sp>
        <p:nvSpPr>
          <p:cNvPr id="102" name="TextBox 101"/>
          <p:cNvSpPr txBox="1"/>
          <p:nvPr/>
        </p:nvSpPr>
        <p:spPr>
          <a:xfrm>
            <a:off x="2964346" y="4633388"/>
            <a:ext cx="3111690" cy="307777"/>
          </a:xfrm>
          <a:prstGeom prst="rect">
            <a:avLst/>
          </a:prstGeom>
          <a:noFill/>
        </p:spPr>
        <p:txBody>
          <a:bodyPr wrap="square" rtlCol="0">
            <a:spAutoFit/>
          </a:bodyPr>
          <a:lstStyle/>
          <a:p>
            <a:pPr algn="ctr"/>
            <a:r>
              <a:rPr lang="en-US" sz="1400" u="sng" dirty="0" smtClean="0">
                <a:solidFill>
                  <a:schemeClr val="bg1"/>
                </a:solidFill>
                <a:latin typeface="+mj-lt"/>
                <a:cs typeface="Georgia"/>
              </a:rPr>
              <a:t>Avaya Applications</a:t>
            </a:r>
            <a:endParaRPr lang="en-US" sz="1400" u="sng" dirty="0">
              <a:solidFill>
                <a:schemeClr val="bg1"/>
              </a:solidFill>
              <a:latin typeface="+mj-lt"/>
              <a:cs typeface="Georgia"/>
            </a:endParaRPr>
          </a:p>
        </p:txBody>
      </p:sp>
      <p:sp>
        <p:nvSpPr>
          <p:cNvPr id="181" name="Up-Down Arrow 180"/>
          <p:cNvSpPr/>
          <p:nvPr/>
        </p:nvSpPr>
        <p:spPr>
          <a:xfrm>
            <a:off x="4307791" y="3328512"/>
            <a:ext cx="293096" cy="1251584"/>
          </a:xfrm>
          <a:prstGeom prst="upDownArrow">
            <a:avLst/>
          </a:prstGeom>
          <a:solidFill>
            <a:schemeClr val="bg2">
              <a:lumMod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lt1"/>
              </a:solidFill>
            </a:endParaRPr>
          </a:p>
        </p:txBody>
      </p:sp>
      <p:sp>
        <p:nvSpPr>
          <p:cNvPr id="224" name="Oval 223"/>
          <p:cNvSpPr/>
          <p:nvPr/>
        </p:nvSpPr>
        <p:spPr>
          <a:xfrm>
            <a:off x="558574" y="3234363"/>
            <a:ext cx="92864" cy="92862"/>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cxnSp>
        <p:nvCxnSpPr>
          <p:cNvPr id="92" name="Straight Connector 91"/>
          <p:cNvCxnSpPr/>
          <p:nvPr/>
        </p:nvCxnSpPr>
        <p:spPr>
          <a:xfrm flipV="1">
            <a:off x="4211229" y="5553867"/>
            <a:ext cx="1327439" cy="223294"/>
          </a:xfrm>
          <a:prstGeom prst="line">
            <a:avLst/>
          </a:prstGeom>
          <a:ln w="19050">
            <a:solidFill>
              <a:schemeClr val="accent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4183434" y="5715493"/>
            <a:ext cx="92864" cy="92862"/>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cxnSp>
        <p:nvCxnSpPr>
          <p:cNvPr id="95" name="Straight Connector 94"/>
          <p:cNvCxnSpPr>
            <a:stCxn id="98" idx="5"/>
          </p:cNvCxnSpPr>
          <p:nvPr/>
        </p:nvCxnSpPr>
        <p:spPr>
          <a:xfrm flipH="1" flipV="1">
            <a:off x="5501672" y="5559155"/>
            <a:ext cx="1289863" cy="217966"/>
          </a:xfrm>
          <a:prstGeom prst="line">
            <a:avLst/>
          </a:prstGeom>
          <a:ln w="19050">
            <a:solidFill>
              <a:schemeClr val="accent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712269" y="5697856"/>
            <a:ext cx="92864" cy="92862"/>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6" name="TextBox 15"/>
          <p:cNvSpPr txBox="1"/>
          <p:nvPr/>
        </p:nvSpPr>
        <p:spPr>
          <a:xfrm>
            <a:off x="-5352143" y="7366000"/>
            <a:ext cx="914400" cy="914400"/>
          </a:xfrm>
          <a:prstGeom prst="rect">
            <a:avLst/>
          </a:prstGeom>
          <a:noFill/>
        </p:spPr>
        <p:txBody>
          <a:bodyPr wrap="none" rtlCol="0">
            <a:noAutofit/>
          </a:bodyPr>
          <a:lstStyle/>
          <a:p>
            <a:pPr>
              <a:lnSpc>
                <a:spcPct val="90000"/>
              </a:lnSpc>
            </a:pPr>
            <a:endParaRPr lang="en-US" dirty="0" smtClean="0"/>
          </a:p>
        </p:txBody>
      </p:sp>
      <p:sp>
        <p:nvSpPr>
          <p:cNvPr id="114" name="Rectangle 113"/>
          <p:cNvSpPr/>
          <p:nvPr/>
        </p:nvSpPr>
        <p:spPr>
          <a:xfrm>
            <a:off x="2425985" y="1706173"/>
            <a:ext cx="895064" cy="570156"/>
          </a:xfrm>
          <a:prstGeom prst="rect">
            <a:avLst/>
          </a:prstGeom>
        </p:spPr>
        <p:txBody>
          <a:bodyPr wrap="square">
            <a:spAutoFit/>
          </a:bodyPr>
          <a:lstStyle/>
          <a:p>
            <a:pPr lvl="0" algn="ctr">
              <a:lnSpc>
                <a:spcPct val="90000"/>
              </a:lnSpc>
            </a:pPr>
            <a:r>
              <a:rPr lang="en-US" sz="1150" dirty="0" smtClean="0">
                <a:solidFill>
                  <a:prstClr val="white"/>
                </a:solidFill>
              </a:rPr>
              <a:t>Email</a:t>
            </a:r>
          </a:p>
          <a:p>
            <a:pPr lvl="0" algn="ctr">
              <a:lnSpc>
                <a:spcPct val="90000"/>
              </a:lnSpc>
            </a:pPr>
            <a:r>
              <a:rPr lang="en-US" sz="1150" dirty="0" smtClean="0">
                <a:solidFill>
                  <a:prstClr val="white"/>
                </a:solidFill>
              </a:rPr>
              <a:t>SMS</a:t>
            </a:r>
          </a:p>
          <a:p>
            <a:pPr lvl="0" algn="ctr">
              <a:lnSpc>
                <a:spcPct val="90000"/>
              </a:lnSpc>
            </a:pPr>
            <a:r>
              <a:rPr lang="en-US" sz="1150" dirty="0" smtClean="0">
                <a:solidFill>
                  <a:prstClr val="white"/>
                </a:solidFill>
              </a:rPr>
              <a:t>Scopia</a:t>
            </a:r>
            <a:endParaRPr lang="en-US" sz="1150" dirty="0">
              <a:solidFill>
                <a:prstClr val="white"/>
              </a:solidFill>
            </a:endParaRPr>
          </a:p>
        </p:txBody>
      </p:sp>
      <p:grpSp>
        <p:nvGrpSpPr>
          <p:cNvPr id="8" name="Group 199"/>
          <p:cNvGrpSpPr/>
          <p:nvPr/>
        </p:nvGrpSpPr>
        <p:grpSpPr>
          <a:xfrm>
            <a:off x="2425986" y="1593473"/>
            <a:ext cx="2896471" cy="963304"/>
            <a:chOff x="6495814" y="2207309"/>
            <a:chExt cx="451590" cy="1107928"/>
          </a:xfrm>
          <a:solidFill>
            <a:schemeClr val="accent6">
              <a:lumMod val="50000"/>
            </a:schemeClr>
          </a:solidFill>
        </p:grpSpPr>
        <p:sp>
          <p:nvSpPr>
            <p:cNvPr id="116" name="Trapezoid 115"/>
            <p:cNvSpPr/>
            <p:nvPr/>
          </p:nvSpPr>
          <p:spPr bwMode="auto">
            <a:xfrm>
              <a:off x="6495814" y="2207309"/>
              <a:ext cx="451590" cy="55853"/>
            </a:xfrm>
            <a:prstGeom prst="trapezoid">
              <a:avLst>
                <a:gd name="adj" fmla="val 242044"/>
              </a:avLst>
            </a:prstGeom>
            <a:grpFill/>
            <a:ln/>
          </p:spPr>
          <p:style>
            <a:lnRef idx="0">
              <a:schemeClr val="accent1"/>
            </a:lnRef>
            <a:fillRef idx="3">
              <a:schemeClr val="accent1"/>
            </a:fillRef>
            <a:effectRef idx="3">
              <a:schemeClr val="accent1"/>
            </a:effectRef>
            <a:fontRef idx="minor">
              <a:schemeClr val="lt1"/>
            </a:fontRef>
          </p:style>
          <p:txBody>
            <a:bodyPr lIns="0" tIns="45720" rIns="0" bIns="45720" anchor="ctr"/>
            <a:lstStyle/>
            <a:p>
              <a:pPr algn="ctr" fontAlgn="auto">
                <a:lnSpc>
                  <a:spcPct val="90000"/>
                </a:lnSpc>
                <a:spcBef>
                  <a:spcPts val="0"/>
                </a:spcBef>
                <a:spcAft>
                  <a:spcPts val="0"/>
                </a:spcAft>
                <a:defRPr/>
              </a:pPr>
              <a:endParaRPr lang="en-US" sz="1150" dirty="0"/>
            </a:p>
          </p:txBody>
        </p:sp>
        <p:sp>
          <p:nvSpPr>
            <p:cNvPr id="117" name="Down Arrow Callout 116"/>
            <p:cNvSpPr/>
            <p:nvPr/>
          </p:nvSpPr>
          <p:spPr>
            <a:xfrm>
              <a:off x="6495814" y="2263162"/>
              <a:ext cx="443349" cy="1052075"/>
            </a:xfrm>
            <a:prstGeom prst="downArrowCallout">
              <a:avLst>
                <a:gd name="adj1" fmla="val 41011"/>
                <a:gd name="adj2" fmla="val 25000"/>
                <a:gd name="adj3" fmla="val 27656"/>
                <a:gd name="adj4" fmla="val 88701"/>
              </a:avLst>
            </a:prstGeom>
            <a:grpFill/>
          </p:spPr>
          <p:style>
            <a:lnRef idx="0">
              <a:schemeClr val="accent1"/>
            </a:lnRef>
            <a:fillRef idx="3">
              <a:schemeClr val="accent1"/>
            </a:fillRef>
            <a:effectRef idx="3">
              <a:schemeClr val="accent1"/>
            </a:effectRef>
            <a:fontRef idx="minor">
              <a:schemeClr val="lt1"/>
            </a:fontRef>
          </p:style>
          <p:txBody>
            <a:bodyPr vert="vert" wrap="square" lIns="0" tIns="45720" rIns="0" bIns="45720" rtlCol="0" anchor="t">
              <a:noAutofit/>
            </a:bodyPr>
            <a:lstStyle/>
            <a:p>
              <a:pPr algn="ctr">
                <a:lnSpc>
                  <a:spcPct val="90000"/>
                </a:lnSpc>
              </a:pPr>
              <a:endParaRPr lang="en-US" sz="1150" dirty="0">
                <a:solidFill>
                  <a:prstClr val="white"/>
                </a:solidFill>
              </a:endParaRPr>
            </a:p>
          </p:txBody>
        </p:sp>
      </p:grpSp>
      <p:sp>
        <p:nvSpPr>
          <p:cNvPr id="118" name="Rectangle 117"/>
          <p:cNvSpPr/>
          <p:nvPr/>
        </p:nvSpPr>
        <p:spPr>
          <a:xfrm>
            <a:off x="2579571" y="1706167"/>
            <a:ext cx="2517989" cy="410882"/>
          </a:xfrm>
          <a:prstGeom prst="rect">
            <a:avLst/>
          </a:prstGeom>
        </p:spPr>
        <p:txBody>
          <a:bodyPr wrap="square">
            <a:spAutoFit/>
          </a:bodyPr>
          <a:lstStyle/>
          <a:p>
            <a:pPr lvl="0" algn="ctr">
              <a:lnSpc>
                <a:spcPct val="90000"/>
              </a:lnSpc>
            </a:pPr>
            <a:r>
              <a:rPr lang="en-US" sz="1150" dirty="0" smtClean="0">
                <a:solidFill>
                  <a:prstClr val="white"/>
                </a:solidFill>
              </a:rPr>
              <a:t>3</a:t>
            </a:r>
            <a:r>
              <a:rPr lang="en-US" sz="1150" baseline="30000" dirty="0" smtClean="0">
                <a:solidFill>
                  <a:prstClr val="white"/>
                </a:solidFill>
              </a:rPr>
              <a:t>rd</a:t>
            </a:r>
            <a:r>
              <a:rPr lang="en-US" sz="1150" dirty="0" smtClean="0">
                <a:solidFill>
                  <a:prstClr val="white"/>
                </a:solidFill>
              </a:rPr>
              <a:t> Party   ISV Developed Application</a:t>
            </a:r>
            <a:endParaRPr lang="en-US" sz="1150" dirty="0">
              <a:solidFill>
                <a:prstClr val="white"/>
              </a:solidFill>
            </a:endParaRPr>
          </a:p>
        </p:txBody>
      </p:sp>
      <p:grpSp>
        <p:nvGrpSpPr>
          <p:cNvPr id="9" name="Group 199"/>
          <p:cNvGrpSpPr/>
          <p:nvPr/>
        </p:nvGrpSpPr>
        <p:grpSpPr>
          <a:xfrm>
            <a:off x="5600110" y="1601934"/>
            <a:ext cx="2975960" cy="963304"/>
            <a:chOff x="6495814" y="2207309"/>
            <a:chExt cx="451590" cy="1107928"/>
          </a:xfrm>
          <a:solidFill>
            <a:schemeClr val="accent6">
              <a:lumMod val="50000"/>
            </a:schemeClr>
          </a:solidFill>
        </p:grpSpPr>
        <p:sp>
          <p:nvSpPr>
            <p:cNvPr id="120" name="Trapezoid 119"/>
            <p:cNvSpPr/>
            <p:nvPr/>
          </p:nvSpPr>
          <p:spPr bwMode="auto">
            <a:xfrm>
              <a:off x="6495814" y="2207309"/>
              <a:ext cx="451590" cy="55853"/>
            </a:xfrm>
            <a:prstGeom prst="trapezoid">
              <a:avLst>
                <a:gd name="adj" fmla="val 242044"/>
              </a:avLst>
            </a:prstGeom>
            <a:grpFill/>
            <a:ln/>
          </p:spPr>
          <p:style>
            <a:lnRef idx="0">
              <a:schemeClr val="accent1"/>
            </a:lnRef>
            <a:fillRef idx="3">
              <a:schemeClr val="accent1"/>
            </a:fillRef>
            <a:effectRef idx="3">
              <a:schemeClr val="accent1"/>
            </a:effectRef>
            <a:fontRef idx="minor">
              <a:schemeClr val="lt1"/>
            </a:fontRef>
          </p:style>
          <p:txBody>
            <a:bodyPr lIns="0" tIns="45720" rIns="0" bIns="45720" anchor="ctr"/>
            <a:lstStyle/>
            <a:p>
              <a:pPr algn="ctr" fontAlgn="auto">
                <a:lnSpc>
                  <a:spcPct val="90000"/>
                </a:lnSpc>
                <a:spcBef>
                  <a:spcPts val="0"/>
                </a:spcBef>
                <a:spcAft>
                  <a:spcPts val="0"/>
                </a:spcAft>
                <a:defRPr/>
              </a:pPr>
              <a:endParaRPr lang="en-US" sz="1150" dirty="0"/>
            </a:p>
          </p:txBody>
        </p:sp>
        <p:sp>
          <p:nvSpPr>
            <p:cNvPr id="121" name="Down Arrow Callout 120"/>
            <p:cNvSpPr/>
            <p:nvPr/>
          </p:nvSpPr>
          <p:spPr>
            <a:xfrm>
              <a:off x="6495814" y="2263162"/>
              <a:ext cx="443349" cy="1052075"/>
            </a:xfrm>
            <a:prstGeom prst="downArrowCallout">
              <a:avLst>
                <a:gd name="adj1" fmla="val 41011"/>
                <a:gd name="adj2" fmla="val 25000"/>
                <a:gd name="adj3" fmla="val 27656"/>
                <a:gd name="adj4" fmla="val 88701"/>
              </a:avLst>
            </a:prstGeom>
            <a:grpFill/>
          </p:spPr>
          <p:style>
            <a:lnRef idx="0">
              <a:schemeClr val="accent1"/>
            </a:lnRef>
            <a:fillRef idx="3">
              <a:schemeClr val="accent1"/>
            </a:fillRef>
            <a:effectRef idx="3">
              <a:schemeClr val="accent1"/>
            </a:effectRef>
            <a:fontRef idx="minor">
              <a:schemeClr val="lt1"/>
            </a:fontRef>
          </p:style>
          <p:txBody>
            <a:bodyPr vert="vert" wrap="square" lIns="0" tIns="45720" rIns="0" bIns="45720" rtlCol="0" anchor="t">
              <a:noAutofit/>
            </a:bodyPr>
            <a:lstStyle/>
            <a:p>
              <a:pPr algn="ctr">
                <a:lnSpc>
                  <a:spcPct val="90000"/>
                </a:lnSpc>
              </a:pPr>
              <a:endParaRPr lang="en-US" sz="1150" dirty="0">
                <a:solidFill>
                  <a:prstClr val="white"/>
                </a:solidFill>
              </a:endParaRPr>
            </a:p>
          </p:txBody>
        </p:sp>
      </p:grpSp>
      <p:sp>
        <p:nvSpPr>
          <p:cNvPr id="124" name="Rectangle 123"/>
          <p:cNvSpPr/>
          <p:nvPr/>
        </p:nvSpPr>
        <p:spPr>
          <a:xfrm>
            <a:off x="5718642" y="1841679"/>
            <a:ext cx="2706102" cy="251607"/>
          </a:xfrm>
          <a:prstGeom prst="rect">
            <a:avLst/>
          </a:prstGeom>
        </p:spPr>
        <p:txBody>
          <a:bodyPr wrap="square">
            <a:spAutoFit/>
          </a:bodyPr>
          <a:lstStyle/>
          <a:p>
            <a:pPr lvl="0" algn="ctr">
              <a:lnSpc>
                <a:spcPct val="90000"/>
              </a:lnSpc>
            </a:pPr>
            <a:r>
              <a:rPr lang="en-US" sz="1150" dirty="0" smtClean="0">
                <a:solidFill>
                  <a:prstClr val="white"/>
                </a:solidFill>
              </a:rPr>
              <a:t>Customer Developed Application</a:t>
            </a:r>
            <a:endParaRPr lang="en-US" sz="1150" dirty="0">
              <a:solidFill>
                <a:prstClr val="white"/>
              </a:solidFill>
            </a:endParaRPr>
          </a:p>
        </p:txBody>
      </p:sp>
      <p:grpSp>
        <p:nvGrpSpPr>
          <p:cNvPr id="19" name="Group 18"/>
          <p:cNvGrpSpPr/>
          <p:nvPr/>
        </p:nvGrpSpPr>
        <p:grpSpPr>
          <a:xfrm>
            <a:off x="5322456" y="3830727"/>
            <a:ext cx="895064" cy="493058"/>
            <a:chOff x="5139581" y="1929532"/>
            <a:chExt cx="895064" cy="410882"/>
          </a:xfrm>
        </p:grpSpPr>
        <p:sp>
          <p:nvSpPr>
            <p:cNvPr id="15" name="Rounded Rectangle 14"/>
            <p:cNvSpPr/>
            <p:nvPr/>
          </p:nvSpPr>
          <p:spPr>
            <a:xfrm>
              <a:off x="5207268" y="1929532"/>
              <a:ext cx="808613" cy="410882"/>
            </a:xfrm>
            <a:prstGeom prst="round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28" name="Rectangle 127"/>
            <p:cNvSpPr/>
            <p:nvPr/>
          </p:nvSpPr>
          <p:spPr>
            <a:xfrm>
              <a:off x="5139581" y="1977300"/>
              <a:ext cx="895064" cy="319318"/>
            </a:xfrm>
            <a:prstGeom prst="rect">
              <a:avLst/>
            </a:prstGeom>
          </p:spPr>
          <p:txBody>
            <a:bodyPr wrap="square">
              <a:spAutoFit/>
            </a:bodyPr>
            <a:lstStyle/>
            <a:p>
              <a:pPr lvl="0" algn="ctr">
                <a:lnSpc>
                  <a:spcPct val="90000"/>
                </a:lnSpc>
              </a:pPr>
              <a:r>
                <a:rPr lang="en-US" sz="1050" dirty="0" smtClean="0">
                  <a:solidFill>
                    <a:prstClr val="white"/>
                  </a:solidFill>
                </a:rPr>
                <a:t>Work Assignment</a:t>
              </a:r>
              <a:endParaRPr lang="en-US" sz="1050" dirty="0">
                <a:solidFill>
                  <a:prstClr val="white"/>
                </a:solidFill>
              </a:endParaRPr>
            </a:p>
          </p:txBody>
        </p:sp>
      </p:grpSp>
      <p:grpSp>
        <p:nvGrpSpPr>
          <p:cNvPr id="18" name="Group 17"/>
          <p:cNvGrpSpPr/>
          <p:nvPr/>
        </p:nvGrpSpPr>
        <p:grpSpPr>
          <a:xfrm>
            <a:off x="6295006" y="3830729"/>
            <a:ext cx="895064" cy="493058"/>
            <a:chOff x="6015881" y="1929532"/>
            <a:chExt cx="895064" cy="410882"/>
          </a:xfrm>
        </p:grpSpPr>
        <p:sp>
          <p:nvSpPr>
            <p:cNvPr id="104" name="Rounded Rectangle 103"/>
            <p:cNvSpPr/>
            <p:nvPr/>
          </p:nvSpPr>
          <p:spPr>
            <a:xfrm>
              <a:off x="6148137" y="1929532"/>
              <a:ext cx="681898" cy="410882"/>
            </a:xfrm>
            <a:prstGeom prst="round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smtClean="0"/>
            </a:p>
          </p:txBody>
        </p:sp>
        <p:sp>
          <p:nvSpPr>
            <p:cNvPr id="132" name="Rectangle 131"/>
            <p:cNvSpPr/>
            <p:nvPr/>
          </p:nvSpPr>
          <p:spPr>
            <a:xfrm>
              <a:off x="6015881" y="2006532"/>
              <a:ext cx="895064" cy="307777"/>
            </a:xfrm>
            <a:prstGeom prst="rect">
              <a:avLst/>
            </a:prstGeom>
          </p:spPr>
          <p:txBody>
            <a:bodyPr wrap="square">
              <a:spAutoFit/>
            </a:bodyPr>
            <a:lstStyle/>
            <a:p>
              <a:pPr lvl="0" algn="ctr">
                <a:lnSpc>
                  <a:spcPct val="90000"/>
                </a:lnSpc>
              </a:pPr>
              <a:r>
                <a:rPr lang="en-US" sz="1000" dirty="0" smtClean="0">
                  <a:solidFill>
                    <a:prstClr val="white"/>
                  </a:solidFill>
                </a:rPr>
                <a:t>R-T </a:t>
              </a:r>
            </a:p>
            <a:p>
              <a:pPr lvl="0" algn="ctr">
                <a:lnSpc>
                  <a:spcPct val="90000"/>
                </a:lnSpc>
              </a:pPr>
              <a:r>
                <a:rPr lang="en-US" sz="1000" dirty="0" smtClean="0">
                  <a:solidFill>
                    <a:prstClr val="white"/>
                  </a:solidFill>
                </a:rPr>
                <a:t>Speech</a:t>
              </a:r>
            </a:p>
          </p:txBody>
        </p:sp>
      </p:grpSp>
      <p:grpSp>
        <p:nvGrpSpPr>
          <p:cNvPr id="17" name="Group 16"/>
          <p:cNvGrpSpPr/>
          <p:nvPr/>
        </p:nvGrpSpPr>
        <p:grpSpPr>
          <a:xfrm>
            <a:off x="7277606" y="3816972"/>
            <a:ext cx="1006577" cy="493058"/>
            <a:chOff x="6940730" y="1061443"/>
            <a:chExt cx="1006577" cy="410882"/>
          </a:xfrm>
        </p:grpSpPr>
        <p:sp>
          <p:nvSpPr>
            <p:cNvPr id="105" name="Rounded Rectangle 104"/>
            <p:cNvSpPr/>
            <p:nvPr/>
          </p:nvSpPr>
          <p:spPr>
            <a:xfrm>
              <a:off x="6940730" y="1061443"/>
              <a:ext cx="971235" cy="410882"/>
            </a:xfrm>
            <a:prstGeom prst="round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050" smtClean="0"/>
            </a:p>
          </p:txBody>
        </p:sp>
        <p:sp>
          <p:nvSpPr>
            <p:cNvPr id="182" name="Rectangle 181"/>
            <p:cNvSpPr/>
            <p:nvPr/>
          </p:nvSpPr>
          <p:spPr>
            <a:xfrm>
              <a:off x="6941225" y="1141080"/>
              <a:ext cx="1006082" cy="192360"/>
            </a:xfrm>
            <a:prstGeom prst="rect">
              <a:avLst/>
            </a:prstGeom>
          </p:spPr>
          <p:txBody>
            <a:bodyPr wrap="square">
              <a:spAutoFit/>
            </a:bodyPr>
            <a:lstStyle/>
            <a:p>
              <a:pPr lvl="0" algn="ctr">
                <a:lnSpc>
                  <a:spcPct val="90000"/>
                </a:lnSpc>
              </a:pPr>
              <a:r>
                <a:rPr lang="en-US" sz="1000" dirty="0" smtClean="0">
                  <a:solidFill>
                    <a:prstClr val="white"/>
                  </a:solidFill>
                </a:rPr>
                <a:t>Web RTC</a:t>
              </a:r>
            </a:p>
          </p:txBody>
        </p:sp>
      </p:grpSp>
      <p:grpSp>
        <p:nvGrpSpPr>
          <p:cNvPr id="14" name="Group 300"/>
          <p:cNvGrpSpPr/>
          <p:nvPr/>
        </p:nvGrpSpPr>
        <p:grpSpPr>
          <a:xfrm flipH="1">
            <a:off x="6629401" y="5832901"/>
            <a:ext cx="311259" cy="762347"/>
            <a:chOff x="-2305050" y="-249238"/>
            <a:chExt cx="795337" cy="2082801"/>
          </a:xfrm>
          <a:solidFill>
            <a:schemeClr val="tx1"/>
          </a:solidFill>
          <a:effectLst/>
        </p:grpSpPr>
        <p:sp>
          <p:nvSpPr>
            <p:cNvPr id="196" name="Freeform 27"/>
            <p:cNvSpPr>
              <a:spLocks/>
            </p:cNvSpPr>
            <p:nvPr/>
          </p:nvSpPr>
          <p:spPr bwMode="auto">
            <a:xfrm>
              <a:off x="-2305050" y="254000"/>
              <a:ext cx="795337" cy="1579563"/>
            </a:xfrm>
            <a:custGeom>
              <a:avLst/>
              <a:gdLst>
                <a:gd name="T0" fmla="*/ 212 w 212"/>
                <a:gd name="T1" fmla="*/ 34 h 421"/>
                <a:gd name="T2" fmla="*/ 178 w 212"/>
                <a:gd name="T3" fmla="*/ 4 h 421"/>
                <a:gd name="T4" fmla="*/ 162 w 212"/>
                <a:gd name="T5" fmla="*/ 2 h 421"/>
                <a:gd name="T6" fmla="*/ 116 w 212"/>
                <a:gd name="T7" fmla="*/ 49 h 421"/>
                <a:gd name="T8" fmla="*/ 96 w 212"/>
                <a:gd name="T9" fmla="*/ 49 h 421"/>
                <a:gd name="T10" fmla="*/ 49 w 212"/>
                <a:gd name="T11" fmla="*/ 2 h 421"/>
                <a:gd name="T12" fmla="*/ 34 w 212"/>
                <a:gd name="T13" fmla="*/ 4 h 421"/>
                <a:gd name="T14" fmla="*/ 0 w 212"/>
                <a:gd name="T15" fmla="*/ 34 h 421"/>
                <a:gd name="T16" fmla="*/ 2 w 212"/>
                <a:gd name="T17" fmla="*/ 157 h 421"/>
                <a:gd name="T18" fmla="*/ 30 w 212"/>
                <a:gd name="T19" fmla="*/ 199 h 421"/>
                <a:gd name="T20" fmla="*/ 53 w 212"/>
                <a:gd name="T21" fmla="*/ 402 h 421"/>
                <a:gd name="T22" fmla="*/ 68 w 212"/>
                <a:gd name="T23" fmla="*/ 421 h 421"/>
                <a:gd name="T24" fmla="*/ 144 w 212"/>
                <a:gd name="T25" fmla="*/ 421 h 421"/>
                <a:gd name="T26" fmla="*/ 159 w 212"/>
                <a:gd name="T27" fmla="*/ 402 h 421"/>
                <a:gd name="T28" fmla="*/ 182 w 212"/>
                <a:gd name="T29" fmla="*/ 199 h 421"/>
                <a:gd name="T30" fmla="*/ 210 w 212"/>
                <a:gd name="T31" fmla="*/ 157 h 421"/>
                <a:gd name="T32" fmla="*/ 212 w 212"/>
                <a:gd name="T33" fmla="*/ 3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421">
                  <a:moveTo>
                    <a:pt x="212" y="34"/>
                  </a:moveTo>
                  <a:cubicBezTo>
                    <a:pt x="212" y="20"/>
                    <a:pt x="195" y="13"/>
                    <a:pt x="178" y="4"/>
                  </a:cubicBezTo>
                  <a:cubicBezTo>
                    <a:pt x="170" y="1"/>
                    <a:pt x="165" y="0"/>
                    <a:pt x="162" y="2"/>
                  </a:cubicBezTo>
                  <a:cubicBezTo>
                    <a:pt x="160" y="5"/>
                    <a:pt x="116" y="49"/>
                    <a:pt x="116" y="49"/>
                  </a:cubicBezTo>
                  <a:cubicBezTo>
                    <a:pt x="110" y="55"/>
                    <a:pt x="102" y="55"/>
                    <a:pt x="96" y="49"/>
                  </a:cubicBezTo>
                  <a:cubicBezTo>
                    <a:pt x="96" y="49"/>
                    <a:pt x="52" y="5"/>
                    <a:pt x="49" y="2"/>
                  </a:cubicBezTo>
                  <a:cubicBezTo>
                    <a:pt x="46" y="0"/>
                    <a:pt x="41" y="1"/>
                    <a:pt x="34" y="4"/>
                  </a:cubicBezTo>
                  <a:cubicBezTo>
                    <a:pt x="17" y="13"/>
                    <a:pt x="0" y="20"/>
                    <a:pt x="0" y="34"/>
                  </a:cubicBezTo>
                  <a:cubicBezTo>
                    <a:pt x="2" y="157"/>
                    <a:pt x="2" y="157"/>
                    <a:pt x="2" y="157"/>
                  </a:cubicBezTo>
                  <a:cubicBezTo>
                    <a:pt x="2" y="174"/>
                    <a:pt x="0" y="194"/>
                    <a:pt x="30" y="199"/>
                  </a:cubicBezTo>
                  <a:cubicBezTo>
                    <a:pt x="53" y="402"/>
                    <a:pt x="53" y="402"/>
                    <a:pt x="53" y="402"/>
                  </a:cubicBezTo>
                  <a:cubicBezTo>
                    <a:pt x="53" y="416"/>
                    <a:pt x="60" y="421"/>
                    <a:pt x="68" y="421"/>
                  </a:cubicBezTo>
                  <a:cubicBezTo>
                    <a:pt x="144" y="421"/>
                    <a:pt x="144" y="421"/>
                    <a:pt x="144" y="421"/>
                  </a:cubicBezTo>
                  <a:cubicBezTo>
                    <a:pt x="152" y="421"/>
                    <a:pt x="159" y="416"/>
                    <a:pt x="159" y="402"/>
                  </a:cubicBezTo>
                  <a:cubicBezTo>
                    <a:pt x="182" y="199"/>
                    <a:pt x="182" y="199"/>
                    <a:pt x="182" y="199"/>
                  </a:cubicBezTo>
                  <a:cubicBezTo>
                    <a:pt x="212" y="194"/>
                    <a:pt x="210" y="174"/>
                    <a:pt x="210" y="157"/>
                  </a:cubicBezTo>
                  <a:lnTo>
                    <a:pt x="21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8"/>
            <p:cNvSpPr>
              <a:spLocks noEditPoints="1"/>
            </p:cNvSpPr>
            <p:nvPr/>
          </p:nvSpPr>
          <p:spPr bwMode="auto">
            <a:xfrm>
              <a:off x="-2162175" y="-249238"/>
              <a:ext cx="536575" cy="574675"/>
            </a:xfrm>
            <a:custGeom>
              <a:avLst/>
              <a:gdLst>
                <a:gd name="T0" fmla="*/ 10 w 143"/>
                <a:gd name="T1" fmla="*/ 88 h 153"/>
                <a:gd name="T2" fmla="*/ 68 w 143"/>
                <a:gd name="T3" fmla="*/ 139 h 153"/>
                <a:gd name="T4" fmla="*/ 118 w 143"/>
                <a:gd name="T5" fmla="*/ 110 h 153"/>
                <a:gd name="T6" fmla="*/ 130 w 143"/>
                <a:gd name="T7" fmla="*/ 95 h 153"/>
                <a:gd name="T8" fmla="*/ 135 w 143"/>
                <a:gd name="T9" fmla="*/ 101 h 153"/>
                <a:gd name="T10" fmla="*/ 92 w 143"/>
                <a:gd name="T11" fmla="*/ 143 h 153"/>
                <a:gd name="T12" fmla="*/ 85 w 143"/>
                <a:gd name="T13" fmla="*/ 140 h 153"/>
                <a:gd name="T14" fmla="*/ 73 w 143"/>
                <a:gd name="T15" fmla="*/ 140 h 153"/>
                <a:gd name="T16" fmla="*/ 65 w 143"/>
                <a:gd name="T17" fmla="*/ 147 h 153"/>
                <a:gd name="T18" fmla="*/ 73 w 143"/>
                <a:gd name="T19" fmla="*/ 153 h 153"/>
                <a:gd name="T20" fmla="*/ 85 w 143"/>
                <a:gd name="T21" fmla="*/ 153 h 153"/>
                <a:gd name="T22" fmla="*/ 93 w 143"/>
                <a:gd name="T23" fmla="*/ 149 h 153"/>
                <a:gd name="T24" fmla="*/ 143 w 143"/>
                <a:gd name="T25" fmla="*/ 101 h 153"/>
                <a:gd name="T26" fmla="*/ 130 w 143"/>
                <a:gd name="T27" fmla="*/ 89 h 153"/>
                <a:gd name="T28" fmla="*/ 130 w 143"/>
                <a:gd name="T29" fmla="*/ 89 h 153"/>
                <a:gd name="T30" fmla="*/ 132 w 143"/>
                <a:gd name="T31" fmla="*/ 86 h 153"/>
                <a:gd name="T32" fmla="*/ 141 w 143"/>
                <a:gd name="T33" fmla="*/ 64 h 153"/>
                <a:gd name="T34" fmla="*/ 70 w 143"/>
                <a:gd name="T35" fmla="*/ 0 h 153"/>
                <a:gd name="T36" fmla="*/ 0 w 143"/>
                <a:gd name="T37" fmla="*/ 64 h 153"/>
                <a:gd name="T38" fmla="*/ 9 w 143"/>
                <a:gd name="T39" fmla="*/ 86 h 153"/>
                <a:gd name="T40" fmla="*/ 10 w 143"/>
                <a:gd name="T41" fmla="*/ 88 h 153"/>
                <a:gd name="T42" fmla="*/ 70 w 143"/>
                <a:gd name="T43" fmla="*/ 6 h 153"/>
                <a:gd name="T44" fmla="*/ 134 w 143"/>
                <a:gd name="T45" fmla="*/ 64 h 153"/>
                <a:gd name="T46" fmla="*/ 129 w 143"/>
                <a:gd name="T47" fmla="*/ 78 h 153"/>
                <a:gd name="T48" fmla="*/ 126 w 143"/>
                <a:gd name="T49" fmla="*/ 69 h 153"/>
                <a:gd name="T50" fmla="*/ 68 w 143"/>
                <a:gd name="T51" fmla="*/ 21 h 153"/>
                <a:gd name="T52" fmla="*/ 10 w 143"/>
                <a:gd name="T53" fmla="*/ 75 h 153"/>
                <a:gd name="T54" fmla="*/ 7 w 143"/>
                <a:gd name="T55" fmla="*/ 64 h 153"/>
                <a:gd name="T56" fmla="*/ 70 w 143"/>
                <a:gd name="T57"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 h="153">
                  <a:moveTo>
                    <a:pt x="10" y="88"/>
                  </a:moveTo>
                  <a:cubicBezTo>
                    <a:pt x="14" y="116"/>
                    <a:pt x="38" y="139"/>
                    <a:pt x="68" y="139"/>
                  </a:cubicBezTo>
                  <a:cubicBezTo>
                    <a:pt x="89" y="139"/>
                    <a:pt x="108" y="127"/>
                    <a:pt x="118" y="110"/>
                  </a:cubicBezTo>
                  <a:cubicBezTo>
                    <a:pt x="123" y="110"/>
                    <a:pt x="128" y="104"/>
                    <a:pt x="130" y="95"/>
                  </a:cubicBezTo>
                  <a:cubicBezTo>
                    <a:pt x="134" y="96"/>
                    <a:pt x="135" y="97"/>
                    <a:pt x="135" y="101"/>
                  </a:cubicBezTo>
                  <a:cubicBezTo>
                    <a:pt x="135" y="115"/>
                    <a:pt x="118" y="136"/>
                    <a:pt x="92" y="143"/>
                  </a:cubicBezTo>
                  <a:cubicBezTo>
                    <a:pt x="91" y="141"/>
                    <a:pt x="88" y="140"/>
                    <a:pt x="85" y="140"/>
                  </a:cubicBezTo>
                  <a:cubicBezTo>
                    <a:pt x="73" y="140"/>
                    <a:pt x="73" y="140"/>
                    <a:pt x="73" y="140"/>
                  </a:cubicBezTo>
                  <a:cubicBezTo>
                    <a:pt x="69" y="140"/>
                    <a:pt x="65" y="143"/>
                    <a:pt x="65" y="147"/>
                  </a:cubicBezTo>
                  <a:cubicBezTo>
                    <a:pt x="65" y="150"/>
                    <a:pt x="69" y="153"/>
                    <a:pt x="73" y="153"/>
                  </a:cubicBezTo>
                  <a:cubicBezTo>
                    <a:pt x="85" y="153"/>
                    <a:pt x="85" y="153"/>
                    <a:pt x="85" y="153"/>
                  </a:cubicBezTo>
                  <a:cubicBezTo>
                    <a:pt x="89" y="153"/>
                    <a:pt x="91" y="151"/>
                    <a:pt x="93" y="149"/>
                  </a:cubicBezTo>
                  <a:cubicBezTo>
                    <a:pt x="122" y="142"/>
                    <a:pt x="143" y="118"/>
                    <a:pt x="143" y="101"/>
                  </a:cubicBezTo>
                  <a:cubicBezTo>
                    <a:pt x="143" y="93"/>
                    <a:pt x="136" y="90"/>
                    <a:pt x="130" y="89"/>
                  </a:cubicBezTo>
                  <a:cubicBezTo>
                    <a:pt x="130" y="89"/>
                    <a:pt x="130" y="89"/>
                    <a:pt x="130" y="89"/>
                  </a:cubicBezTo>
                  <a:cubicBezTo>
                    <a:pt x="131" y="88"/>
                    <a:pt x="132" y="87"/>
                    <a:pt x="132" y="86"/>
                  </a:cubicBezTo>
                  <a:cubicBezTo>
                    <a:pt x="136" y="81"/>
                    <a:pt x="141" y="74"/>
                    <a:pt x="141" y="64"/>
                  </a:cubicBezTo>
                  <a:cubicBezTo>
                    <a:pt x="141" y="29"/>
                    <a:pt x="110" y="0"/>
                    <a:pt x="70" y="0"/>
                  </a:cubicBezTo>
                  <a:cubicBezTo>
                    <a:pt x="31" y="0"/>
                    <a:pt x="0" y="29"/>
                    <a:pt x="0" y="64"/>
                  </a:cubicBezTo>
                  <a:cubicBezTo>
                    <a:pt x="0" y="74"/>
                    <a:pt x="5" y="81"/>
                    <a:pt x="9" y="86"/>
                  </a:cubicBezTo>
                  <a:cubicBezTo>
                    <a:pt x="9" y="87"/>
                    <a:pt x="10" y="87"/>
                    <a:pt x="10" y="88"/>
                  </a:cubicBezTo>
                  <a:close/>
                  <a:moveTo>
                    <a:pt x="70" y="6"/>
                  </a:moveTo>
                  <a:cubicBezTo>
                    <a:pt x="106" y="6"/>
                    <a:pt x="134" y="32"/>
                    <a:pt x="134" y="64"/>
                  </a:cubicBezTo>
                  <a:cubicBezTo>
                    <a:pt x="134" y="70"/>
                    <a:pt x="132" y="74"/>
                    <a:pt x="129" y="78"/>
                  </a:cubicBezTo>
                  <a:cubicBezTo>
                    <a:pt x="129" y="75"/>
                    <a:pt x="127" y="71"/>
                    <a:pt x="126" y="69"/>
                  </a:cubicBezTo>
                  <a:cubicBezTo>
                    <a:pt x="120" y="42"/>
                    <a:pt x="97" y="21"/>
                    <a:pt x="68" y="21"/>
                  </a:cubicBezTo>
                  <a:cubicBezTo>
                    <a:pt x="37" y="21"/>
                    <a:pt x="12" y="45"/>
                    <a:pt x="10" y="75"/>
                  </a:cubicBezTo>
                  <a:cubicBezTo>
                    <a:pt x="8" y="72"/>
                    <a:pt x="7" y="68"/>
                    <a:pt x="7" y="64"/>
                  </a:cubicBezTo>
                  <a:cubicBezTo>
                    <a:pt x="7" y="32"/>
                    <a:pt x="35" y="6"/>
                    <a:pt x="7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8" name="Up-Down Arrow 107"/>
          <p:cNvSpPr/>
          <p:nvPr/>
        </p:nvSpPr>
        <p:spPr>
          <a:xfrm>
            <a:off x="5581826" y="3310105"/>
            <a:ext cx="267903" cy="406458"/>
          </a:xfrm>
          <a:prstGeom prst="upDownArrow">
            <a:avLst/>
          </a:prstGeom>
          <a:solidFill>
            <a:schemeClr val="bg2">
              <a:lumMod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lt1"/>
              </a:solidFill>
            </a:endParaRPr>
          </a:p>
        </p:txBody>
      </p:sp>
      <p:sp>
        <p:nvSpPr>
          <p:cNvPr id="109" name="Up-Down Arrow 108"/>
          <p:cNvSpPr/>
          <p:nvPr/>
        </p:nvSpPr>
        <p:spPr>
          <a:xfrm>
            <a:off x="7404334" y="3310105"/>
            <a:ext cx="267903" cy="406458"/>
          </a:xfrm>
          <a:prstGeom prst="upDownArrow">
            <a:avLst/>
          </a:prstGeom>
          <a:solidFill>
            <a:schemeClr val="bg2">
              <a:lumMod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lt1"/>
              </a:solidFill>
            </a:endParaRPr>
          </a:p>
        </p:txBody>
      </p:sp>
      <p:sp>
        <p:nvSpPr>
          <p:cNvPr id="20" name="TextBox 19"/>
          <p:cNvSpPr txBox="1"/>
          <p:nvPr/>
        </p:nvSpPr>
        <p:spPr>
          <a:xfrm>
            <a:off x="7239440" y="4528998"/>
            <a:ext cx="2018800" cy="426644"/>
          </a:xfrm>
          <a:prstGeom prst="rect">
            <a:avLst/>
          </a:prstGeom>
          <a:noFill/>
        </p:spPr>
        <p:txBody>
          <a:bodyPr wrap="none" rtlCol="0">
            <a:noAutofit/>
          </a:bodyPr>
          <a:lstStyle/>
          <a:p>
            <a:pPr>
              <a:lnSpc>
                <a:spcPct val="90000"/>
              </a:lnSpc>
            </a:pPr>
            <a:r>
              <a:rPr lang="en-US" sz="1400" u="sng" dirty="0" smtClean="0"/>
              <a:t>Avaya App Module</a:t>
            </a:r>
          </a:p>
        </p:txBody>
      </p:sp>
      <p:sp>
        <p:nvSpPr>
          <p:cNvPr id="4" name="Rectangle 3"/>
          <p:cNvSpPr/>
          <p:nvPr/>
        </p:nvSpPr>
        <p:spPr>
          <a:xfrm>
            <a:off x="7060936" y="4936023"/>
            <a:ext cx="2083064" cy="2089803"/>
          </a:xfrm>
          <a:prstGeom prst="rect">
            <a:avLst/>
          </a:prstGeom>
        </p:spPr>
        <p:txBody>
          <a:bodyPr wrap="square">
            <a:spAutoFit/>
          </a:bodyPr>
          <a:lstStyle/>
          <a:p>
            <a:pPr>
              <a:lnSpc>
                <a:spcPct val="110000"/>
              </a:lnSpc>
            </a:pPr>
            <a:r>
              <a:rPr lang="zh-CN" altLang="en-US" sz="1600" b="1" dirty="0">
                <a:latin typeface="Hiragino Sans GB W3"/>
                <a:ea typeface="Hiragino Sans GB W3"/>
                <a:cs typeface="Hiragino Sans GB W3"/>
              </a:rPr>
              <a:t>无忧应用</a:t>
            </a:r>
            <a:r>
              <a:rPr lang="en-US" altLang="zh-CN" sz="1600" b="1" dirty="0">
                <a:latin typeface="Hiragino Sans GB W3"/>
                <a:ea typeface="Hiragino Sans GB W3"/>
                <a:cs typeface="Hiragino Sans GB W3"/>
              </a:rPr>
              <a:t>: </a:t>
            </a:r>
            <a:r>
              <a:rPr lang="zh-CN" altLang="en-US" sz="1600" b="1" dirty="0" smtClean="0">
                <a:latin typeface="Hiragino Sans GB W3"/>
                <a:ea typeface="Hiragino Sans GB W3"/>
                <a:cs typeface="Hiragino Sans GB W3"/>
              </a:rPr>
              <a:t>平</a:t>
            </a:r>
            <a:r>
              <a:rPr lang="zh-CN" altLang="en-US" sz="1600" b="1" dirty="0">
                <a:latin typeface="Hiragino Sans GB W3"/>
                <a:ea typeface="Hiragino Sans GB W3"/>
                <a:cs typeface="Hiragino Sans GB W3"/>
              </a:rPr>
              <a:t>台提供</a:t>
            </a:r>
            <a:endParaRPr lang="en-US" altLang="zh-CN" sz="1600" b="1" dirty="0">
              <a:latin typeface="Hiragino Sans GB W3"/>
              <a:ea typeface="Hiragino Sans GB W3"/>
              <a:cs typeface="Hiragino Sans GB W3"/>
            </a:endParaRPr>
          </a:p>
          <a:p>
            <a:pPr>
              <a:lnSpc>
                <a:spcPct val="110000"/>
              </a:lnSpc>
            </a:pPr>
            <a:endParaRPr lang="en-US" altLang="zh-CN" sz="1600" b="1" dirty="0">
              <a:latin typeface="Hiragino Sans GB W3"/>
              <a:ea typeface="Hiragino Sans GB W3"/>
              <a:cs typeface="Hiragino Sans GB W3"/>
            </a:endParaRPr>
          </a:p>
          <a:p>
            <a:pPr marL="628650" lvl="1" indent="-171450">
              <a:lnSpc>
                <a:spcPct val="110000"/>
              </a:lnSpc>
              <a:buFont typeface="Wingdings" charset="2"/>
              <a:buChar char="q"/>
            </a:pPr>
            <a:r>
              <a:rPr lang="zh-CN" altLang="en-US" sz="1400" b="1" dirty="0">
                <a:latin typeface="Hiragino Sans GB W3"/>
                <a:ea typeface="Hiragino Sans GB W3"/>
                <a:cs typeface="Hiragino Sans GB W3"/>
              </a:rPr>
              <a:t>高可靠性</a:t>
            </a:r>
            <a:endParaRPr lang="en-US" altLang="zh-CN" sz="1400" b="1" dirty="0">
              <a:latin typeface="Hiragino Sans GB W3"/>
              <a:ea typeface="Hiragino Sans GB W3"/>
              <a:cs typeface="Hiragino Sans GB W3"/>
            </a:endParaRPr>
          </a:p>
          <a:p>
            <a:pPr marL="628650" lvl="1" indent="-171450">
              <a:lnSpc>
                <a:spcPct val="110000"/>
              </a:lnSpc>
              <a:buFont typeface="Wingdings" charset="2"/>
              <a:buChar char="q"/>
            </a:pPr>
            <a:r>
              <a:rPr lang="zh-CN" altLang="en-US" sz="1400" b="1" dirty="0">
                <a:latin typeface="Hiragino Sans GB W3"/>
                <a:ea typeface="Hiragino Sans GB W3"/>
                <a:cs typeface="Hiragino Sans GB W3"/>
              </a:rPr>
              <a:t>可扩展性</a:t>
            </a:r>
            <a:endParaRPr lang="en-US" altLang="zh-CN" sz="1400" b="1" dirty="0">
              <a:latin typeface="Hiragino Sans GB W3"/>
              <a:ea typeface="Hiragino Sans GB W3"/>
              <a:cs typeface="Hiragino Sans GB W3"/>
            </a:endParaRPr>
          </a:p>
          <a:p>
            <a:pPr marL="628650" lvl="1" indent="-171450">
              <a:lnSpc>
                <a:spcPct val="110000"/>
              </a:lnSpc>
              <a:buFont typeface="Wingdings" charset="2"/>
              <a:buChar char="q"/>
            </a:pPr>
            <a:r>
              <a:rPr lang="zh-CN" altLang="en-US" sz="1400" b="1" dirty="0">
                <a:latin typeface="Hiragino Sans GB W3"/>
                <a:ea typeface="Hiragino Sans GB W3"/>
                <a:cs typeface="Hiragino Sans GB W3"/>
              </a:rPr>
              <a:t>安全性</a:t>
            </a:r>
            <a:endParaRPr lang="en-US" altLang="zh-CN" sz="1400" b="1" dirty="0">
              <a:latin typeface="Hiragino Sans GB W3"/>
              <a:ea typeface="Hiragino Sans GB W3"/>
              <a:cs typeface="Hiragino Sans GB W3"/>
            </a:endParaRPr>
          </a:p>
          <a:p>
            <a:pPr marL="628650" lvl="1" indent="-171450">
              <a:lnSpc>
                <a:spcPct val="110000"/>
              </a:lnSpc>
              <a:buFont typeface="Wingdings" charset="2"/>
              <a:buChar char="q"/>
            </a:pPr>
            <a:r>
              <a:rPr lang="zh-CN" altLang="en-US" sz="1400" b="1" dirty="0">
                <a:latin typeface="Hiragino Sans GB W3"/>
                <a:ea typeface="Hiragino Sans GB W3"/>
                <a:cs typeface="Hiragino Sans GB W3"/>
              </a:rPr>
              <a:t>虚拟化支持</a:t>
            </a:r>
            <a:endParaRPr lang="en-US" altLang="zh-CN" sz="1400" b="1" dirty="0">
              <a:latin typeface="Hiragino Sans GB W3"/>
              <a:ea typeface="Hiragino Sans GB W3"/>
              <a:cs typeface="Hiragino Sans GB W3"/>
            </a:endParaRPr>
          </a:p>
          <a:p>
            <a:pPr marL="628650" lvl="1" indent="-171450">
              <a:lnSpc>
                <a:spcPct val="110000"/>
              </a:lnSpc>
              <a:buFont typeface="Wingdings" charset="2"/>
              <a:buChar char="q"/>
            </a:pPr>
            <a:r>
              <a:rPr lang="zh-CN" altLang="en-US" sz="1400" b="1" dirty="0">
                <a:latin typeface="Hiragino Sans GB W3"/>
                <a:ea typeface="Hiragino Sans GB W3"/>
                <a:cs typeface="Hiragino Sans GB W3"/>
              </a:rPr>
              <a:t>管理功能</a:t>
            </a:r>
            <a:endParaRPr lang="en-US" sz="1400" b="1" dirty="0">
              <a:latin typeface="Hiragino Sans GB W3"/>
              <a:ea typeface="Hiragino Sans GB W3"/>
              <a:cs typeface="Hiragino Sans GB W3"/>
            </a:endParaRPr>
          </a:p>
          <a:p>
            <a:pPr marL="628615" lvl="1" indent="-171450">
              <a:lnSpc>
                <a:spcPct val="110000"/>
              </a:lnSpc>
              <a:buFont typeface="Wingdings" charset="2"/>
              <a:buChar char="q"/>
            </a:pPr>
            <a:endParaRPr lang="en-US" altLang="zh-CN" sz="1600" b="1" dirty="0">
              <a:solidFill>
                <a:srgbClr val="800000"/>
              </a:solidFill>
              <a:latin typeface="Hiragino Sans GB W3"/>
              <a:ea typeface="Hiragino Sans GB W3"/>
              <a:cs typeface="Hiragino Sans GB W3"/>
            </a:endParaRPr>
          </a:p>
        </p:txBody>
      </p:sp>
    </p:spTree>
    <p:extLst>
      <p:ext uri="{BB962C8B-B14F-4D97-AF65-F5344CB8AC3E}">
        <p14:creationId xmlns:p14="http://schemas.microsoft.com/office/powerpoint/2010/main" val="20621370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7696200" y="663574"/>
            <a:ext cx="1257300" cy="67310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90000"/>
              </a:lnSpc>
            </a:pPr>
            <a:r>
              <a:rPr lang="en-US" sz="1600" dirty="0" smtClean="0">
                <a:solidFill>
                  <a:srgbClr val="000000"/>
                </a:solidFill>
              </a:rPr>
              <a:t>GA</a:t>
            </a:r>
          </a:p>
          <a:p>
            <a:pPr algn="ctr">
              <a:lnSpc>
                <a:spcPct val="90000"/>
              </a:lnSpc>
            </a:pPr>
            <a:r>
              <a:rPr lang="en-US" sz="1600" dirty="0" smtClean="0">
                <a:solidFill>
                  <a:srgbClr val="000000"/>
                </a:solidFill>
              </a:rPr>
              <a:t>Oct 7, 2013</a:t>
            </a:r>
          </a:p>
        </p:txBody>
      </p:sp>
      <p:sp>
        <p:nvSpPr>
          <p:cNvPr id="6" name="Title 58"/>
          <p:cNvSpPr>
            <a:spLocks noGrp="1"/>
          </p:cNvSpPr>
          <p:nvPr>
            <p:ph type="title"/>
          </p:nvPr>
        </p:nvSpPr>
        <p:spPr>
          <a:xfrm>
            <a:off x="477671" y="419788"/>
            <a:ext cx="8711803" cy="853943"/>
          </a:xfrm>
        </p:spPr>
        <p:txBody>
          <a:bodyPr/>
          <a:lstStyle/>
          <a:p>
            <a:r>
              <a:rPr lang="zh-CN" altLang="en-US" dirty="0"/>
              <a:t>四大类</a:t>
            </a:r>
            <a:r>
              <a:rPr lang="en-US" altLang="zh-CN" dirty="0"/>
              <a:t>CE</a:t>
            </a:r>
            <a:r>
              <a:rPr lang="zh-CN" altLang="en-US" dirty="0"/>
              <a:t>应</a:t>
            </a:r>
            <a:r>
              <a:rPr lang="zh-CN" altLang="en-US" dirty="0" smtClean="0"/>
              <a:t>用 </a:t>
            </a:r>
            <a:r>
              <a:rPr lang="en-US" altLang="zh-CN" dirty="0" smtClean="0"/>
              <a:t>in CE 2.0</a:t>
            </a:r>
            <a:endParaRPr lang="en-US" dirty="0"/>
          </a:p>
        </p:txBody>
      </p:sp>
      <p:sp>
        <p:nvSpPr>
          <p:cNvPr id="14" name="Rounded Rectangle 13"/>
          <p:cNvSpPr/>
          <p:nvPr/>
        </p:nvSpPr>
        <p:spPr>
          <a:xfrm>
            <a:off x="423327" y="1562099"/>
            <a:ext cx="4074372" cy="2197101"/>
          </a:xfrm>
          <a:prstGeom prst="roundRect">
            <a:avLst/>
          </a:prstGeom>
          <a:solidFill>
            <a:srgbClr val="CCCCCC"/>
          </a:solidFill>
          <a:ln>
            <a:noFill/>
          </a:ln>
          <a:effectLst>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smtClean="0">
                <a:solidFill>
                  <a:srgbClr val="000000"/>
                </a:solidFill>
              </a:rPr>
              <a:t>Snap-in Applications Delivered on the Collaboration Bus:</a:t>
            </a:r>
            <a:r>
              <a:rPr lang="en-US" sz="2000" b="1" dirty="0">
                <a:solidFill>
                  <a:srgbClr val="000000"/>
                </a:solidFill>
              </a:rPr>
              <a:t> </a:t>
            </a:r>
            <a:r>
              <a:rPr lang="en-US" sz="1400" b="1" dirty="0">
                <a:solidFill>
                  <a:srgbClr val="000000"/>
                </a:solidFill>
              </a:rPr>
              <a:t> </a:t>
            </a:r>
          </a:p>
          <a:p>
            <a:pPr lvl="0" algn="ctr"/>
            <a:r>
              <a:rPr lang="en-US" dirty="0" smtClean="0">
                <a:solidFill>
                  <a:schemeClr val="bg2">
                    <a:lumMod val="50000"/>
                  </a:schemeClr>
                </a:solidFill>
              </a:rPr>
              <a:t/>
            </a:r>
            <a:br>
              <a:rPr lang="en-US" dirty="0" smtClean="0">
                <a:solidFill>
                  <a:schemeClr val="bg2">
                    <a:lumMod val="50000"/>
                  </a:schemeClr>
                </a:solidFill>
              </a:rPr>
            </a:br>
            <a:r>
              <a:rPr lang="en-US" dirty="0" smtClean="0">
                <a:solidFill>
                  <a:schemeClr val="bg2">
                    <a:lumMod val="50000"/>
                  </a:schemeClr>
                </a:solidFill>
              </a:rPr>
              <a:t>Exposes and enables the re-use of capabilities and events by other applications</a:t>
            </a:r>
            <a:endParaRPr lang="en-US" sz="1100" dirty="0">
              <a:solidFill>
                <a:schemeClr val="bg2">
                  <a:lumMod val="50000"/>
                </a:schemeClr>
              </a:solidFill>
            </a:endParaRPr>
          </a:p>
        </p:txBody>
      </p:sp>
      <p:sp>
        <p:nvSpPr>
          <p:cNvPr id="15" name="Rounded Rectangle 14"/>
          <p:cNvSpPr/>
          <p:nvPr/>
        </p:nvSpPr>
        <p:spPr>
          <a:xfrm>
            <a:off x="4879128" y="1523999"/>
            <a:ext cx="4074372" cy="2197101"/>
          </a:xfrm>
          <a:prstGeom prst="roundRect">
            <a:avLst/>
          </a:prstGeom>
          <a:solidFill>
            <a:srgbClr val="CCCCCC"/>
          </a:solidFill>
          <a:ln>
            <a:noFill/>
          </a:ln>
          <a:effectLst>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smtClean="0">
                <a:solidFill>
                  <a:srgbClr val="000000"/>
                </a:solidFill>
              </a:rPr>
              <a:t>Applications </a:t>
            </a:r>
            <a:br>
              <a:rPr lang="en-US" sz="2000" b="1" dirty="0" smtClean="0">
                <a:solidFill>
                  <a:srgbClr val="000000"/>
                </a:solidFill>
              </a:rPr>
            </a:br>
            <a:r>
              <a:rPr lang="en-US" sz="2000" b="1" dirty="0" smtClean="0">
                <a:solidFill>
                  <a:srgbClr val="000000"/>
                </a:solidFill>
              </a:rPr>
              <a:t>Leveraging </a:t>
            </a:r>
            <a:br>
              <a:rPr lang="en-US" sz="2000" b="1" dirty="0" smtClean="0">
                <a:solidFill>
                  <a:srgbClr val="000000"/>
                </a:solidFill>
              </a:rPr>
            </a:br>
            <a:r>
              <a:rPr lang="en-US" sz="2000" b="1" dirty="0" smtClean="0">
                <a:solidFill>
                  <a:srgbClr val="000000"/>
                </a:solidFill>
              </a:rPr>
              <a:t>Multi-Channel </a:t>
            </a:r>
            <a:r>
              <a:rPr lang="en-US" sz="2000" b="1" dirty="0">
                <a:solidFill>
                  <a:srgbClr val="000000"/>
                </a:solidFill>
              </a:rPr>
              <a:t>B</a:t>
            </a:r>
            <a:r>
              <a:rPr lang="en-US" sz="2000" b="1" dirty="0" smtClean="0">
                <a:solidFill>
                  <a:srgbClr val="000000"/>
                </a:solidFill>
              </a:rPr>
              <a:t>roadcast:</a:t>
            </a:r>
            <a:r>
              <a:rPr lang="en-US" sz="2000" b="1" dirty="0">
                <a:solidFill>
                  <a:srgbClr val="000000"/>
                </a:solidFill>
              </a:rPr>
              <a:t> </a:t>
            </a:r>
            <a:r>
              <a:rPr lang="en-US" sz="1400" b="1" dirty="0">
                <a:solidFill>
                  <a:srgbClr val="000000"/>
                </a:solidFill>
              </a:rPr>
              <a:t> </a:t>
            </a:r>
          </a:p>
          <a:p>
            <a:pPr lvl="0" algn="ctr"/>
            <a:r>
              <a:rPr lang="en-US" dirty="0" smtClean="0">
                <a:solidFill>
                  <a:srgbClr val="000000"/>
                </a:solidFill>
              </a:rPr>
              <a:t/>
            </a:r>
            <a:br>
              <a:rPr lang="en-US" dirty="0" smtClean="0">
                <a:solidFill>
                  <a:srgbClr val="000000"/>
                </a:solidFill>
              </a:rPr>
            </a:br>
            <a:r>
              <a:rPr lang="en-US" dirty="0" smtClean="0">
                <a:solidFill>
                  <a:srgbClr val="6F6F6F"/>
                </a:solidFill>
              </a:rPr>
              <a:t>Broadcast pre-recorded audio, email and SMS messages to local or remote destinations</a:t>
            </a:r>
            <a:endParaRPr lang="en-US" sz="1100" dirty="0">
              <a:solidFill>
                <a:srgbClr val="6F6F6F"/>
              </a:solidFill>
            </a:endParaRPr>
          </a:p>
        </p:txBody>
      </p:sp>
      <p:sp>
        <p:nvSpPr>
          <p:cNvPr id="16" name="Rounded Rectangle 15"/>
          <p:cNvSpPr/>
          <p:nvPr/>
        </p:nvSpPr>
        <p:spPr>
          <a:xfrm>
            <a:off x="4889499" y="3924299"/>
            <a:ext cx="4074372" cy="2197101"/>
          </a:xfrm>
          <a:prstGeom prst="roundRect">
            <a:avLst/>
          </a:prstGeom>
          <a:solidFill>
            <a:srgbClr val="CCCCCC"/>
          </a:solidFill>
          <a:ln>
            <a:noFill/>
          </a:ln>
          <a:effectLst>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smtClean="0">
                <a:solidFill>
                  <a:srgbClr val="000000"/>
                </a:solidFill>
              </a:rPr>
              <a:t>Applications </a:t>
            </a:r>
            <a:br>
              <a:rPr lang="en-US" sz="2000" b="1" dirty="0" smtClean="0">
                <a:solidFill>
                  <a:srgbClr val="000000"/>
                </a:solidFill>
              </a:rPr>
            </a:br>
            <a:r>
              <a:rPr lang="en-US" sz="2000" b="1" dirty="0" smtClean="0">
                <a:solidFill>
                  <a:srgbClr val="000000"/>
                </a:solidFill>
              </a:rPr>
              <a:t>Doing Dynamic Team </a:t>
            </a:r>
            <a:r>
              <a:rPr lang="en-US" sz="2000" b="1" dirty="0">
                <a:solidFill>
                  <a:srgbClr val="000000"/>
                </a:solidFill>
              </a:rPr>
              <a:t>F</a:t>
            </a:r>
            <a:r>
              <a:rPr lang="en-US" sz="2000" b="1" dirty="0" smtClean="0">
                <a:solidFill>
                  <a:srgbClr val="000000"/>
                </a:solidFill>
              </a:rPr>
              <a:t>ormation:</a:t>
            </a:r>
            <a:r>
              <a:rPr lang="en-US" sz="2000" b="1" dirty="0">
                <a:solidFill>
                  <a:srgbClr val="000000"/>
                </a:solidFill>
              </a:rPr>
              <a:t> </a:t>
            </a:r>
            <a:r>
              <a:rPr lang="en-US" sz="1400" b="1" dirty="0">
                <a:solidFill>
                  <a:srgbClr val="000000"/>
                </a:solidFill>
              </a:rPr>
              <a:t> </a:t>
            </a:r>
          </a:p>
          <a:p>
            <a:pPr lvl="0" algn="ctr"/>
            <a:r>
              <a:rPr lang="en-US" dirty="0" smtClean="0">
                <a:solidFill>
                  <a:srgbClr val="6F6F6F"/>
                </a:solidFill>
              </a:rPr>
              <a:t/>
            </a:r>
            <a:br>
              <a:rPr lang="en-US" dirty="0" smtClean="0">
                <a:solidFill>
                  <a:srgbClr val="6F6F6F"/>
                </a:solidFill>
              </a:rPr>
            </a:br>
            <a:r>
              <a:rPr lang="en-US" dirty="0" smtClean="0">
                <a:solidFill>
                  <a:srgbClr val="6F6F6F"/>
                </a:solidFill>
              </a:rPr>
              <a:t>Coordinates teams on Scopia audio/video conference using SMS and/or email alerts </a:t>
            </a:r>
            <a:endParaRPr lang="en-US" sz="1100" dirty="0">
              <a:solidFill>
                <a:srgbClr val="6F6F6F"/>
              </a:solidFill>
            </a:endParaRPr>
          </a:p>
        </p:txBody>
      </p:sp>
      <p:sp>
        <p:nvSpPr>
          <p:cNvPr id="17" name="Rounded Rectangle 16"/>
          <p:cNvSpPr/>
          <p:nvPr/>
        </p:nvSpPr>
        <p:spPr>
          <a:xfrm>
            <a:off x="397927" y="3949699"/>
            <a:ext cx="4074372" cy="2197101"/>
          </a:xfrm>
          <a:prstGeom prst="roundRect">
            <a:avLst/>
          </a:prstGeom>
          <a:solidFill>
            <a:schemeClr val="tx1">
              <a:lumMod val="25000"/>
              <a:lumOff val="75000"/>
            </a:schemeClr>
          </a:solidFill>
          <a:ln>
            <a:noFill/>
          </a:ln>
          <a:effectLst>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a:solidFill>
                  <a:srgbClr val="000000"/>
                </a:solidFill>
              </a:rPr>
              <a:t>Call </a:t>
            </a:r>
            <a:r>
              <a:rPr lang="en-US" sz="2000" b="1" dirty="0" smtClean="0">
                <a:solidFill>
                  <a:srgbClr val="000000"/>
                </a:solidFill>
              </a:rPr>
              <a:t>Intercept:</a:t>
            </a:r>
            <a:r>
              <a:rPr lang="en-US" sz="2000" b="1" dirty="0">
                <a:solidFill>
                  <a:srgbClr val="000000"/>
                </a:solidFill>
              </a:rPr>
              <a:t> </a:t>
            </a:r>
            <a:r>
              <a:rPr lang="en-US" sz="1400" b="1" dirty="0">
                <a:solidFill>
                  <a:srgbClr val="000000"/>
                </a:solidFill>
              </a:rPr>
              <a:t> </a:t>
            </a:r>
            <a:r>
              <a:rPr lang="en-US" dirty="0" smtClean="0">
                <a:solidFill>
                  <a:srgbClr val="000000"/>
                </a:solidFill>
              </a:rPr>
              <a:t> </a:t>
            </a:r>
            <a:endParaRPr lang="en-US" dirty="0">
              <a:solidFill>
                <a:srgbClr val="000000"/>
              </a:solidFill>
            </a:endParaRPr>
          </a:p>
          <a:p>
            <a:pPr lvl="0" algn="ctr"/>
            <a:r>
              <a:rPr lang="en-US" dirty="0" smtClean="0">
                <a:solidFill>
                  <a:srgbClr val="000000"/>
                </a:solidFill>
              </a:rPr>
              <a:t/>
            </a:r>
            <a:br>
              <a:rPr lang="en-US" dirty="0" smtClean="0">
                <a:solidFill>
                  <a:srgbClr val="000000"/>
                </a:solidFill>
              </a:rPr>
            </a:br>
            <a:r>
              <a:rPr lang="en-US" dirty="0" smtClean="0">
                <a:solidFill>
                  <a:srgbClr val="6F6F6F"/>
                </a:solidFill>
              </a:rPr>
              <a:t>Enables the intercept of calls, </a:t>
            </a:r>
            <a:r>
              <a:rPr lang="en-US" dirty="0">
                <a:solidFill>
                  <a:srgbClr val="6F6F6F"/>
                </a:solidFill>
              </a:rPr>
              <a:t>and applies business logic or manipulates the call session</a:t>
            </a:r>
            <a:endParaRPr lang="en-US" sz="1100" dirty="0">
              <a:solidFill>
                <a:srgbClr val="6F6F6F"/>
              </a:solidFill>
            </a:endParaRPr>
          </a:p>
        </p:txBody>
      </p:sp>
      <p:grpSp>
        <p:nvGrpSpPr>
          <p:cNvPr id="2" name="Group 30"/>
          <p:cNvGrpSpPr/>
          <p:nvPr/>
        </p:nvGrpSpPr>
        <p:grpSpPr>
          <a:xfrm>
            <a:off x="270928" y="1333499"/>
            <a:ext cx="844546" cy="844546"/>
            <a:chOff x="476246" y="1327145"/>
            <a:chExt cx="723900" cy="723900"/>
          </a:xfrm>
        </p:grpSpPr>
        <p:sp>
          <p:nvSpPr>
            <p:cNvPr id="26" name="Oval 25"/>
            <p:cNvSpPr/>
            <p:nvPr/>
          </p:nvSpPr>
          <p:spPr>
            <a:xfrm>
              <a:off x="476246" y="1327145"/>
              <a:ext cx="723900" cy="723900"/>
            </a:xfrm>
            <a:prstGeom prst="ellipse">
              <a:avLst/>
            </a:prstGeom>
            <a:solidFill>
              <a:schemeClr val="bg2">
                <a:lumMod val="50000"/>
              </a:schemeClr>
            </a:solidFill>
            <a:ln w="19050">
              <a:solidFill>
                <a:schemeClr val="bg2">
                  <a:lumMod val="75000"/>
                </a:schemeClr>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7" name="Oval 26"/>
            <p:cNvSpPr/>
            <p:nvPr/>
          </p:nvSpPr>
          <p:spPr>
            <a:xfrm>
              <a:off x="546096" y="1384903"/>
              <a:ext cx="577850" cy="596292"/>
            </a:xfrm>
            <a:prstGeom prst="ellipse">
              <a:avLst/>
            </a:prstGeom>
            <a:solidFill>
              <a:schemeClr val="accent2">
                <a:lumMod val="60000"/>
                <a:lumOff val="40000"/>
              </a:schemeClr>
            </a:solidFill>
            <a:ln w="19050">
              <a:solidFill>
                <a:srgbClr val="A6A6A6"/>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3" name="Group 199"/>
            <p:cNvGrpSpPr/>
            <p:nvPr/>
          </p:nvGrpSpPr>
          <p:grpSpPr>
            <a:xfrm>
              <a:off x="663125" y="1509618"/>
              <a:ext cx="346706" cy="385399"/>
              <a:chOff x="6471945" y="2180045"/>
              <a:chExt cx="507017" cy="1203163"/>
            </a:xfrm>
            <a:solidFill>
              <a:schemeClr val="accent1"/>
            </a:solidFill>
          </p:grpSpPr>
          <p:sp>
            <p:nvSpPr>
              <p:cNvPr id="29" name="Trapezoid 28"/>
              <p:cNvSpPr/>
              <p:nvPr/>
            </p:nvSpPr>
            <p:spPr bwMode="auto">
              <a:xfrm>
                <a:off x="6495814" y="2207309"/>
                <a:ext cx="451590" cy="55853"/>
              </a:xfrm>
              <a:prstGeom prst="trapezoid">
                <a:avLst>
                  <a:gd name="adj" fmla="val 242044"/>
                </a:avLst>
              </a:prstGeom>
              <a:grpFill/>
              <a:ln/>
            </p:spPr>
            <p:style>
              <a:lnRef idx="0">
                <a:schemeClr val="accent1"/>
              </a:lnRef>
              <a:fillRef idx="3">
                <a:schemeClr val="accent1"/>
              </a:fillRef>
              <a:effectRef idx="3">
                <a:schemeClr val="accent1"/>
              </a:effectRef>
              <a:fontRef idx="minor">
                <a:schemeClr val="lt1"/>
              </a:fontRef>
            </p:style>
            <p:txBody>
              <a:bodyPr lIns="0" tIns="45720" rIns="0" bIns="45720" anchor="ctr"/>
              <a:lstStyle/>
              <a:p>
                <a:pPr algn="ctr" fontAlgn="auto">
                  <a:lnSpc>
                    <a:spcPct val="90000"/>
                  </a:lnSpc>
                  <a:spcBef>
                    <a:spcPts val="0"/>
                  </a:spcBef>
                  <a:spcAft>
                    <a:spcPts val="0"/>
                  </a:spcAft>
                  <a:defRPr/>
                </a:pPr>
                <a:endParaRPr lang="en-US" sz="1150" dirty="0">
                  <a:solidFill>
                    <a:srgbClr val="000000"/>
                  </a:solidFill>
                </a:endParaRPr>
              </a:p>
            </p:txBody>
          </p:sp>
          <p:sp>
            <p:nvSpPr>
              <p:cNvPr id="30" name="Down Arrow Callout 29"/>
              <p:cNvSpPr/>
              <p:nvPr/>
            </p:nvSpPr>
            <p:spPr>
              <a:xfrm>
                <a:off x="6471945" y="2180045"/>
                <a:ext cx="507017" cy="1203163"/>
              </a:xfrm>
              <a:prstGeom prst="downArrowCallout">
                <a:avLst>
                  <a:gd name="adj1" fmla="val 41011"/>
                  <a:gd name="adj2" fmla="val 25000"/>
                  <a:gd name="adj3" fmla="val 27656"/>
                  <a:gd name="adj4" fmla="val 88701"/>
                </a:avLst>
              </a:prstGeom>
              <a:grpFill/>
            </p:spPr>
            <p:style>
              <a:lnRef idx="0">
                <a:schemeClr val="accent1"/>
              </a:lnRef>
              <a:fillRef idx="3">
                <a:schemeClr val="accent1"/>
              </a:fillRef>
              <a:effectRef idx="3">
                <a:schemeClr val="accent1"/>
              </a:effectRef>
              <a:fontRef idx="minor">
                <a:schemeClr val="lt1"/>
              </a:fontRef>
            </p:style>
            <p:txBody>
              <a:bodyPr vert="vert" wrap="square" lIns="0" tIns="45720" rIns="0" bIns="45720" rtlCol="0" anchor="t">
                <a:noAutofit/>
              </a:bodyPr>
              <a:lstStyle/>
              <a:p>
                <a:pPr algn="ctr">
                  <a:lnSpc>
                    <a:spcPct val="90000"/>
                  </a:lnSpc>
                </a:pPr>
                <a:endParaRPr lang="en-US" sz="1150" dirty="0">
                  <a:solidFill>
                    <a:srgbClr val="000000"/>
                  </a:solidFill>
                </a:endParaRPr>
              </a:p>
            </p:txBody>
          </p:sp>
        </p:grpSp>
      </p:grpSp>
      <p:grpSp>
        <p:nvGrpSpPr>
          <p:cNvPr id="4" name="Group 86"/>
          <p:cNvGrpSpPr/>
          <p:nvPr/>
        </p:nvGrpSpPr>
        <p:grpSpPr>
          <a:xfrm>
            <a:off x="283628" y="3809999"/>
            <a:ext cx="844546" cy="844546"/>
            <a:chOff x="283628" y="3809999"/>
            <a:chExt cx="844546" cy="844546"/>
          </a:xfrm>
        </p:grpSpPr>
        <p:sp>
          <p:nvSpPr>
            <p:cNvPr id="33" name="Oval 32"/>
            <p:cNvSpPr/>
            <p:nvPr/>
          </p:nvSpPr>
          <p:spPr>
            <a:xfrm>
              <a:off x="283628" y="3809999"/>
              <a:ext cx="844546" cy="844546"/>
            </a:xfrm>
            <a:prstGeom prst="ellipse">
              <a:avLst/>
            </a:prstGeom>
            <a:solidFill>
              <a:schemeClr val="bg2">
                <a:lumMod val="50000"/>
              </a:schemeClr>
            </a:solidFill>
            <a:ln w="19050">
              <a:solidFill>
                <a:schemeClr val="bg2">
                  <a:lumMod val="75000"/>
                </a:schemeClr>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34" name="Oval 33"/>
            <p:cNvSpPr/>
            <p:nvPr/>
          </p:nvSpPr>
          <p:spPr>
            <a:xfrm>
              <a:off x="365119" y="3877383"/>
              <a:ext cx="674155" cy="695671"/>
            </a:xfrm>
            <a:prstGeom prst="ellipse">
              <a:avLst/>
            </a:prstGeom>
            <a:solidFill>
              <a:schemeClr val="accent2">
                <a:lumMod val="60000"/>
                <a:lumOff val="40000"/>
              </a:schemeClr>
            </a:solidFill>
            <a:ln w="19050">
              <a:solidFill>
                <a:srgbClr val="A6A6A6"/>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5" name="Group 84"/>
            <p:cNvGrpSpPr/>
            <p:nvPr/>
          </p:nvGrpSpPr>
          <p:grpSpPr>
            <a:xfrm>
              <a:off x="421311" y="4019551"/>
              <a:ext cx="550523" cy="415462"/>
              <a:chOff x="453062" y="4039171"/>
              <a:chExt cx="474038" cy="357741"/>
            </a:xfrm>
          </p:grpSpPr>
          <p:sp>
            <p:nvSpPr>
              <p:cNvPr id="65" name="Freeform 23"/>
              <p:cNvSpPr>
                <a:spLocks/>
              </p:cNvSpPr>
              <p:nvPr/>
            </p:nvSpPr>
            <p:spPr bwMode="auto">
              <a:xfrm>
                <a:off x="453062" y="4128740"/>
                <a:ext cx="151371" cy="156962"/>
              </a:xfrm>
              <a:custGeom>
                <a:avLst/>
                <a:gdLst>
                  <a:gd name="T0" fmla="*/ 0 w 380"/>
                  <a:gd name="T1" fmla="*/ 0 h 500"/>
                  <a:gd name="T2" fmla="*/ 0 w 380"/>
                  <a:gd name="T3" fmla="*/ 35 h 500"/>
                  <a:gd name="T4" fmla="*/ 27 w 380"/>
                  <a:gd name="T5" fmla="*/ 18 h 500"/>
                  <a:gd name="T6" fmla="*/ 0 w 380"/>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0" h="500">
                    <a:moveTo>
                      <a:pt x="0" y="0"/>
                    </a:moveTo>
                    <a:lnTo>
                      <a:pt x="0" y="500"/>
                    </a:lnTo>
                    <a:lnTo>
                      <a:pt x="380" y="250"/>
                    </a:lnTo>
                    <a:lnTo>
                      <a:pt x="0" y="0"/>
                    </a:lnTo>
                    <a:close/>
                  </a:path>
                </a:pathLst>
              </a:custGeom>
              <a:solidFill>
                <a:srgbClr val="CC0000"/>
              </a:solidFill>
              <a:ln>
                <a:noFill/>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25"/>
              <p:cNvSpPr>
                <a:spLocks/>
              </p:cNvSpPr>
              <p:nvPr/>
            </p:nvSpPr>
            <p:spPr bwMode="auto">
              <a:xfrm>
                <a:off x="777213" y="4128846"/>
                <a:ext cx="149887" cy="156962"/>
              </a:xfrm>
              <a:custGeom>
                <a:avLst/>
                <a:gdLst>
                  <a:gd name="T0" fmla="*/ 27 w 378"/>
                  <a:gd name="T1" fmla="*/ 35 h 500"/>
                  <a:gd name="T2" fmla="*/ 27 w 378"/>
                  <a:gd name="T3" fmla="*/ 0 h 500"/>
                  <a:gd name="T4" fmla="*/ 0 w 378"/>
                  <a:gd name="T5" fmla="*/ 18 h 500"/>
                  <a:gd name="T6" fmla="*/ 27 w 378"/>
                  <a:gd name="T7" fmla="*/ 35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500">
                    <a:moveTo>
                      <a:pt x="378" y="500"/>
                    </a:moveTo>
                    <a:lnTo>
                      <a:pt x="378" y="0"/>
                    </a:lnTo>
                    <a:lnTo>
                      <a:pt x="0" y="250"/>
                    </a:lnTo>
                    <a:lnTo>
                      <a:pt x="378" y="500"/>
                    </a:lnTo>
                    <a:close/>
                  </a:path>
                </a:pathLst>
              </a:custGeom>
              <a:solidFill>
                <a:srgbClr val="CC0000"/>
              </a:solidFill>
              <a:ln>
                <a:noFill/>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15"/>
              <p:cNvSpPr>
                <a:spLocks/>
              </p:cNvSpPr>
              <p:nvPr/>
            </p:nvSpPr>
            <p:spPr bwMode="auto">
              <a:xfrm rot="728806">
                <a:off x="576112" y="4039171"/>
                <a:ext cx="330281" cy="357741"/>
              </a:xfrm>
              <a:custGeom>
                <a:avLst/>
                <a:gdLst>
                  <a:gd name="T0" fmla="*/ 580 w 385"/>
                  <a:gd name="T1" fmla="*/ 682 h 488"/>
                  <a:gd name="T2" fmla="*/ 485 w 385"/>
                  <a:gd name="T3" fmla="*/ 544 h 488"/>
                  <a:gd name="T4" fmla="*/ 413 w 385"/>
                  <a:gd name="T5" fmla="*/ 541 h 488"/>
                  <a:gd name="T6" fmla="*/ 344 w 385"/>
                  <a:gd name="T7" fmla="*/ 541 h 488"/>
                  <a:gd name="T8" fmla="*/ 258 w 385"/>
                  <a:gd name="T9" fmla="*/ 443 h 488"/>
                  <a:gd name="T10" fmla="*/ 197 w 385"/>
                  <a:gd name="T11" fmla="*/ 329 h 488"/>
                  <a:gd name="T12" fmla="*/ 221 w 385"/>
                  <a:gd name="T13" fmla="*/ 264 h 488"/>
                  <a:gd name="T14" fmla="*/ 243 w 385"/>
                  <a:gd name="T15" fmla="*/ 196 h 488"/>
                  <a:gd name="T16" fmla="*/ 147 w 385"/>
                  <a:gd name="T17" fmla="*/ 58 h 488"/>
                  <a:gd name="T18" fmla="*/ 6 w 385"/>
                  <a:gd name="T19" fmla="*/ 207 h 488"/>
                  <a:gd name="T20" fmla="*/ 163 w 385"/>
                  <a:gd name="T21" fmla="*/ 509 h 488"/>
                  <a:gd name="T22" fmla="*/ 392 w 385"/>
                  <a:gd name="T23" fmla="*/ 762 h 488"/>
                  <a:gd name="T24" fmla="*/ 580 w 385"/>
                  <a:gd name="T25" fmla="*/ 682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5" h="488">
                    <a:moveTo>
                      <a:pt x="360" y="423"/>
                    </a:moveTo>
                    <a:cubicBezTo>
                      <a:pt x="340" y="393"/>
                      <a:pt x="321" y="367"/>
                      <a:pt x="301" y="337"/>
                    </a:cubicBezTo>
                    <a:cubicBezTo>
                      <a:pt x="290" y="322"/>
                      <a:pt x="274" y="323"/>
                      <a:pt x="256" y="335"/>
                    </a:cubicBezTo>
                    <a:cubicBezTo>
                      <a:pt x="238" y="347"/>
                      <a:pt x="221" y="340"/>
                      <a:pt x="213" y="335"/>
                    </a:cubicBezTo>
                    <a:cubicBezTo>
                      <a:pt x="204" y="329"/>
                      <a:pt x="187" y="313"/>
                      <a:pt x="160" y="275"/>
                    </a:cubicBezTo>
                    <a:cubicBezTo>
                      <a:pt x="133" y="236"/>
                      <a:pt x="124" y="215"/>
                      <a:pt x="122" y="204"/>
                    </a:cubicBezTo>
                    <a:cubicBezTo>
                      <a:pt x="120" y="195"/>
                      <a:pt x="119" y="176"/>
                      <a:pt x="137" y="164"/>
                    </a:cubicBezTo>
                    <a:cubicBezTo>
                      <a:pt x="155" y="151"/>
                      <a:pt x="161" y="137"/>
                      <a:pt x="150" y="121"/>
                    </a:cubicBezTo>
                    <a:cubicBezTo>
                      <a:pt x="130" y="92"/>
                      <a:pt x="112" y="66"/>
                      <a:pt x="91" y="36"/>
                    </a:cubicBezTo>
                    <a:cubicBezTo>
                      <a:pt x="66" y="0"/>
                      <a:pt x="0" y="92"/>
                      <a:pt x="4" y="128"/>
                    </a:cubicBezTo>
                    <a:cubicBezTo>
                      <a:pt x="6" y="152"/>
                      <a:pt x="43" y="232"/>
                      <a:pt x="101" y="316"/>
                    </a:cubicBezTo>
                    <a:cubicBezTo>
                      <a:pt x="159" y="400"/>
                      <a:pt x="222" y="462"/>
                      <a:pt x="243" y="472"/>
                    </a:cubicBezTo>
                    <a:cubicBezTo>
                      <a:pt x="276" y="488"/>
                      <a:pt x="385" y="459"/>
                      <a:pt x="360" y="423"/>
                    </a:cubicBezTo>
                    <a:close/>
                  </a:path>
                </a:pathLst>
              </a:custGeom>
              <a:solidFill>
                <a:srgbClr val="CC0000"/>
              </a:solidFill>
              <a:ln>
                <a:noFill/>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7" name="Group 85"/>
          <p:cNvGrpSpPr/>
          <p:nvPr/>
        </p:nvGrpSpPr>
        <p:grpSpPr>
          <a:xfrm>
            <a:off x="4665134" y="1336674"/>
            <a:ext cx="844546" cy="844546"/>
            <a:chOff x="4665134" y="1336674"/>
            <a:chExt cx="844546" cy="844546"/>
          </a:xfrm>
        </p:grpSpPr>
        <p:grpSp>
          <p:nvGrpSpPr>
            <p:cNvPr id="8" name="Group 39"/>
            <p:cNvGrpSpPr/>
            <p:nvPr/>
          </p:nvGrpSpPr>
          <p:grpSpPr>
            <a:xfrm>
              <a:off x="4665134" y="1336674"/>
              <a:ext cx="844546" cy="844546"/>
              <a:chOff x="476246" y="1327145"/>
              <a:chExt cx="723900" cy="723900"/>
            </a:xfrm>
          </p:grpSpPr>
          <p:sp>
            <p:nvSpPr>
              <p:cNvPr id="47" name="Oval 46"/>
              <p:cNvSpPr/>
              <p:nvPr/>
            </p:nvSpPr>
            <p:spPr>
              <a:xfrm>
                <a:off x="476246" y="1327145"/>
                <a:ext cx="723900" cy="723900"/>
              </a:xfrm>
              <a:prstGeom prst="ellipse">
                <a:avLst/>
              </a:prstGeom>
              <a:solidFill>
                <a:schemeClr val="bg2">
                  <a:lumMod val="50000"/>
                </a:schemeClr>
              </a:solidFill>
              <a:ln w="19050">
                <a:solidFill>
                  <a:schemeClr val="bg2">
                    <a:lumMod val="75000"/>
                  </a:schemeClr>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8" name="Oval 47"/>
              <p:cNvSpPr/>
              <p:nvPr/>
            </p:nvSpPr>
            <p:spPr>
              <a:xfrm>
                <a:off x="546096" y="1384903"/>
                <a:ext cx="577850" cy="596292"/>
              </a:xfrm>
              <a:prstGeom prst="ellipse">
                <a:avLst/>
              </a:prstGeom>
              <a:solidFill>
                <a:schemeClr val="accent2">
                  <a:lumMod val="60000"/>
                  <a:lumOff val="40000"/>
                </a:schemeClr>
              </a:solidFill>
              <a:ln w="19050">
                <a:solidFill>
                  <a:srgbClr val="A6A6A6"/>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grpSp>
          <p:nvGrpSpPr>
            <p:cNvPr id="9" name="Group 39"/>
            <p:cNvGrpSpPr/>
            <p:nvPr/>
          </p:nvGrpSpPr>
          <p:grpSpPr>
            <a:xfrm>
              <a:off x="4787900" y="1509108"/>
              <a:ext cx="564398" cy="499276"/>
              <a:chOff x="3919538" y="4945063"/>
              <a:chExt cx="577850" cy="511175"/>
            </a:xfrm>
            <a:solidFill>
              <a:srgbClr val="CC0000"/>
            </a:solidFill>
          </p:grpSpPr>
          <p:sp>
            <p:nvSpPr>
              <p:cNvPr id="70" name="Freeform 9"/>
              <p:cNvSpPr>
                <a:spLocks/>
              </p:cNvSpPr>
              <p:nvPr/>
            </p:nvSpPr>
            <p:spPr bwMode="auto">
              <a:xfrm>
                <a:off x="4370388" y="4945063"/>
                <a:ext cx="127000" cy="511175"/>
              </a:xfrm>
              <a:custGeom>
                <a:avLst/>
                <a:gdLst>
                  <a:gd name="T0" fmla="*/ 14 w 80"/>
                  <a:gd name="T1" fmla="*/ 2 h 322"/>
                  <a:gd name="T2" fmla="*/ 14 w 80"/>
                  <a:gd name="T3" fmla="*/ 2 h 322"/>
                  <a:gd name="T4" fmla="*/ 12 w 80"/>
                  <a:gd name="T5" fmla="*/ 0 h 322"/>
                  <a:gd name="T6" fmla="*/ 8 w 80"/>
                  <a:gd name="T7" fmla="*/ 0 h 322"/>
                  <a:gd name="T8" fmla="*/ 6 w 80"/>
                  <a:gd name="T9" fmla="*/ 0 h 322"/>
                  <a:gd name="T10" fmla="*/ 2 w 80"/>
                  <a:gd name="T11" fmla="*/ 2 h 322"/>
                  <a:gd name="T12" fmla="*/ 2 w 80"/>
                  <a:gd name="T13" fmla="*/ 2 h 322"/>
                  <a:gd name="T14" fmla="*/ 0 w 80"/>
                  <a:gd name="T15" fmla="*/ 4 h 322"/>
                  <a:gd name="T16" fmla="*/ 0 w 80"/>
                  <a:gd name="T17" fmla="*/ 8 h 322"/>
                  <a:gd name="T18" fmla="*/ 0 w 80"/>
                  <a:gd name="T19" fmla="*/ 12 h 322"/>
                  <a:gd name="T20" fmla="*/ 2 w 80"/>
                  <a:gd name="T21" fmla="*/ 14 h 322"/>
                  <a:gd name="T22" fmla="*/ 2 w 80"/>
                  <a:gd name="T23" fmla="*/ 14 h 322"/>
                  <a:gd name="T24" fmla="*/ 16 w 80"/>
                  <a:gd name="T25" fmla="*/ 30 h 322"/>
                  <a:gd name="T26" fmla="*/ 28 w 80"/>
                  <a:gd name="T27" fmla="*/ 46 h 322"/>
                  <a:gd name="T28" fmla="*/ 38 w 80"/>
                  <a:gd name="T29" fmla="*/ 62 h 322"/>
                  <a:gd name="T30" fmla="*/ 48 w 80"/>
                  <a:gd name="T31" fmla="*/ 82 h 322"/>
                  <a:gd name="T32" fmla="*/ 54 w 80"/>
                  <a:gd name="T33" fmla="*/ 100 h 322"/>
                  <a:gd name="T34" fmla="*/ 60 w 80"/>
                  <a:gd name="T35" fmla="*/ 120 h 322"/>
                  <a:gd name="T36" fmla="*/ 62 w 80"/>
                  <a:gd name="T37" fmla="*/ 140 h 322"/>
                  <a:gd name="T38" fmla="*/ 64 w 80"/>
                  <a:gd name="T39" fmla="*/ 160 h 322"/>
                  <a:gd name="T40" fmla="*/ 64 w 80"/>
                  <a:gd name="T41" fmla="*/ 160 h 322"/>
                  <a:gd name="T42" fmla="*/ 62 w 80"/>
                  <a:gd name="T43" fmla="*/ 182 h 322"/>
                  <a:gd name="T44" fmla="*/ 60 w 80"/>
                  <a:gd name="T45" fmla="*/ 202 h 322"/>
                  <a:gd name="T46" fmla="*/ 54 w 80"/>
                  <a:gd name="T47" fmla="*/ 222 h 322"/>
                  <a:gd name="T48" fmla="*/ 48 w 80"/>
                  <a:gd name="T49" fmla="*/ 240 h 322"/>
                  <a:gd name="T50" fmla="*/ 38 w 80"/>
                  <a:gd name="T51" fmla="*/ 258 h 322"/>
                  <a:gd name="T52" fmla="*/ 28 w 80"/>
                  <a:gd name="T53" fmla="*/ 276 h 322"/>
                  <a:gd name="T54" fmla="*/ 16 w 80"/>
                  <a:gd name="T55" fmla="*/ 292 h 322"/>
                  <a:gd name="T56" fmla="*/ 2 w 80"/>
                  <a:gd name="T57" fmla="*/ 308 h 322"/>
                  <a:gd name="T58" fmla="*/ 2 w 80"/>
                  <a:gd name="T59" fmla="*/ 308 h 322"/>
                  <a:gd name="T60" fmla="*/ 0 w 80"/>
                  <a:gd name="T61" fmla="*/ 310 h 322"/>
                  <a:gd name="T62" fmla="*/ 0 w 80"/>
                  <a:gd name="T63" fmla="*/ 314 h 322"/>
                  <a:gd name="T64" fmla="*/ 0 w 80"/>
                  <a:gd name="T65" fmla="*/ 316 h 322"/>
                  <a:gd name="T66" fmla="*/ 2 w 80"/>
                  <a:gd name="T67" fmla="*/ 320 h 322"/>
                  <a:gd name="T68" fmla="*/ 2 w 80"/>
                  <a:gd name="T69" fmla="*/ 320 h 322"/>
                  <a:gd name="T70" fmla="*/ 6 w 80"/>
                  <a:gd name="T71" fmla="*/ 322 h 322"/>
                  <a:gd name="T72" fmla="*/ 8 w 80"/>
                  <a:gd name="T73" fmla="*/ 322 h 322"/>
                  <a:gd name="T74" fmla="*/ 12 w 80"/>
                  <a:gd name="T75" fmla="*/ 322 h 322"/>
                  <a:gd name="T76" fmla="*/ 14 w 80"/>
                  <a:gd name="T77" fmla="*/ 320 h 322"/>
                  <a:gd name="T78" fmla="*/ 14 w 80"/>
                  <a:gd name="T79" fmla="*/ 320 h 322"/>
                  <a:gd name="T80" fmla="*/ 30 w 80"/>
                  <a:gd name="T81" fmla="*/ 302 h 322"/>
                  <a:gd name="T82" fmla="*/ 42 w 80"/>
                  <a:gd name="T83" fmla="*/ 286 h 322"/>
                  <a:gd name="T84" fmla="*/ 54 w 80"/>
                  <a:gd name="T85" fmla="*/ 266 h 322"/>
                  <a:gd name="T86" fmla="*/ 62 w 80"/>
                  <a:gd name="T87" fmla="*/ 246 h 322"/>
                  <a:gd name="T88" fmla="*/ 70 w 80"/>
                  <a:gd name="T89" fmla="*/ 226 h 322"/>
                  <a:gd name="T90" fmla="*/ 76 w 80"/>
                  <a:gd name="T91" fmla="*/ 204 h 322"/>
                  <a:gd name="T92" fmla="*/ 78 w 80"/>
                  <a:gd name="T93" fmla="*/ 184 h 322"/>
                  <a:gd name="T94" fmla="*/ 80 w 80"/>
                  <a:gd name="T95" fmla="*/ 160 h 322"/>
                  <a:gd name="T96" fmla="*/ 80 w 80"/>
                  <a:gd name="T97" fmla="*/ 160 h 322"/>
                  <a:gd name="T98" fmla="*/ 78 w 80"/>
                  <a:gd name="T99" fmla="*/ 138 h 322"/>
                  <a:gd name="T100" fmla="*/ 76 w 80"/>
                  <a:gd name="T101" fmla="*/ 116 h 322"/>
                  <a:gd name="T102" fmla="*/ 70 w 80"/>
                  <a:gd name="T103" fmla="*/ 96 h 322"/>
                  <a:gd name="T104" fmla="*/ 62 w 80"/>
                  <a:gd name="T105" fmla="*/ 74 h 322"/>
                  <a:gd name="T106" fmla="*/ 54 w 80"/>
                  <a:gd name="T107" fmla="*/ 56 h 322"/>
                  <a:gd name="T108" fmla="*/ 42 w 80"/>
                  <a:gd name="T109" fmla="*/ 36 h 322"/>
                  <a:gd name="T110" fmla="*/ 30 w 80"/>
                  <a:gd name="T111" fmla="*/ 18 h 322"/>
                  <a:gd name="T112" fmla="*/ 14 w 80"/>
                  <a:gd name="T113" fmla="*/ 2 h 322"/>
                  <a:gd name="T114" fmla="*/ 14 w 80"/>
                  <a:gd name="T115" fmla="*/ 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322">
                    <a:moveTo>
                      <a:pt x="14" y="2"/>
                    </a:moveTo>
                    <a:lnTo>
                      <a:pt x="14" y="2"/>
                    </a:lnTo>
                    <a:lnTo>
                      <a:pt x="12" y="0"/>
                    </a:lnTo>
                    <a:lnTo>
                      <a:pt x="8" y="0"/>
                    </a:lnTo>
                    <a:lnTo>
                      <a:pt x="6" y="0"/>
                    </a:lnTo>
                    <a:lnTo>
                      <a:pt x="2" y="2"/>
                    </a:lnTo>
                    <a:lnTo>
                      <a:pt x="2" y="2"/>
                    </a:lnTo>
                    <a:lnTo>
                      <a:pt x="0" y="4"/>
                    </a:lnTo>
                    <a:lnTo>
                      <a:pt x="0" y="8"/>
                    </a:lnTo>
                    <a:lnTo>
                      <a:pt x="0" y="12"/>
                    </a:lnTo>
                    <a:lnTo>
                      <a:pt x="2" y="14"/>
                    </a:lnTo>
                    <a:lnTo>
                      <a:pt x="2" y="14"/>
                    </a:lnTo>
                    <a:lnTo>
                      <a:pt x="16" y="30"/>
                    </a:lnTo>
                    <a:lnTo>
                      <a:pt x="28" y="46"/>
                    </a:lnTo>
                    <a:lnTo>
                      <a:pt x="38" y="62"/>
                    </a:lnTo>
                    <a:lnTo>
                      <a:pt x="48" y="82"/>
                    </a:lnTo>
                    <a:lnTo>
                      <a:pt x="54" y="100"/>
                    </a:lnTo>
                    <a:lnTo>
                      <a:pt x="60" y="120"/>
                    </a:lnTo>
                    <a:lnTo>
                      <a:pt x="62" y="140"/>
                    </a:lnTo>
                    <a:lnTo>
                      <a:pt x="64" y="160"/>
                    </a:lnTo>
                    <a:lnTo>
                      <a:pt x="64" y="160"/>
                    </a:lnTo>
                    <a:lnTo>
                      <a:pt x="62" y="182"/>
                    </a:lnTo>
                    <a:lnTo>
                      <a:pt x="60" y="202"/>
                    </a:lnTo>
                    <a:lnTo>
                      <a:pt x="54" y="222"/>
                    </a:lnTo>
                    <a:lnTo>
                      <a:pt x="48" y="240"/>
                    </a:lnTo>
                    <a:lnTo>
                      <a:pt x="38" y="258"/>
                    </a:lnTo>
                    <a:lnTo>
                      <a:pt x="28" y="276"/>
                    </a:lnTo>
                    <a:lnTo>
                      <a:pt x="16" y="292"/>
                    </a:lnTo>
                    <a:lnTo>
                      <a:pt x="2" y="308"/>
                    </a:lnTo>
                    <a:lnTo>
                      <a:pt x="2" y="308"/>
                    </a:lnTo>
                    <a:lnTo>
                      <a:pt x="0" y="310"/>
                    </a:lnTo>
                    <a:lnTo>
                      <a:pt x="0" y="314"/>
                    </a:lnTo>
                    <a:lnTo>
                      <a:pt x="0" y="316"/>
                    </a:lnTo>
                    <a:lnTo>
                      <a:pt x="2" y="320"/>
                    </a:lnTo>
                    <a:lnTo>
                      <a:pt x="2" y="320"/>
                    </a:lnTo>
                    <a:lnTo>
                      <a:pt x="6" y="322"/>
                    </a:lnTo>
                    <a:lnTo>
                      <a:pt x="8" y="322"/>
                    </a:lnTo>
                    <a:lnTo>
                      <a:pt x="12" y="322"/>
                    </a:lnTo>
                    <a:lnTo>
                      <a:pt x="14" y="320"/>
                    </a:lnTo>
                    <a:lnTo>
                      <a:pt x="14" y="320"/>
                    </a:lnTo>
                    <a:lnTo>
                      <a:pt x="30" y="302"/>
                    </a:lnTo>
                    <a:lnTo>
                      <a:pt x="42" y="286"/>
                    </a:lnTo>
                    <a:lnTo>
                      <a:pt x="54" y="266"/>
                    </a:lnTo>
                    <a:lnTo>
                      <a:pt x="62" y="246"/>
                    </a:lnTo>
                    <a:lnTo>
                      <a:pt x="70" y="226"/>
                    </a:lnTo>
                    <a:lnTo>
                      <a:pt x="76" y="204"/>
                    </a:lnTo>
                    <a:lnTo>
                      <a:pt x="78" y="184"/>
                    </a:lnTo>
                    <a:lnTo>
                      <a:pt x="80" y="160"/>
                    </a:lnTo>
                    <a:lnTo>
                      <a:pt x="80" y="160"/>
                    </a:lnTo>
                    <a:lnTo>
                      <a:pt x="78" y="138"/>
                    </a:lnTo>
                    <a:lnTo>
                      <a:pt x="76" y="116"/>
                    </a:lnTo>
                    <a:lnTo>
                      <a:pt x="70" y="96"/>
                    </a:lnTo>
                    <a:lnTo>
                      <a:pt x="62" y="74"/>
                    </a:lnTo>
                    <a:lnTo>
                      <a:pt x="54" y="56"/>
                    </a:lnTo>
                    <a:lnTo>
                      <a:pt x="42" y="36"/>
                    </a:lnTo>
                    <a:lnTo>
                      <a:pt x="30" y="18"/>
                    </a:lnTo>
                    <a:lnTo>
                      <a:pt x="14" y="2"/>
                    </a:lnTo>
                    <a:lnTo>
                      <a:pt x="14" y="2"/>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pPr>
                <a:endParaRPr lang="en-US" kern="0" dirty="0">
                  <a:solidFill>
                    <a:srgbClr val="000000"/>
                  </a:solidFill>
                  <a:latin typeface="Arial" charset="0"/>
                </a:endParaRPr>
              </a:p>
            </p:txBody>
          </p:sp>
          <p:sp>
            <p:nvSpPr>
              <p:cNvPr id="71" name="Freeform 10"/>
              <p:cNvSpPr>
                <a:spLocks/>
              </p:cNvSpPr>
              <p:nvPr/>
            </p:nvSpPr>
            <p:spPr bwMode="auto">
              <a:xfrm>
                <a:off x="4310063" y="5005388"/>
                <a:ext cx="101600" cy="390525"/>
              </a:xfrm>
              <a:custGeom>
                <a:avLst/>
                <a:gdLst>
                  <a:gd name="T0" fmla="*/ 14 w 64"/>
                  <a:gd name="T1" fmla="*/ 2 h 246"/>
                  <a:gd name="T2" fmla="*/ 14 w 64"/>
                  <a:gd name="T3" fmla="*/ 2 h 246"/>
                  <a:gd name="T4" fmla="*/ 12 w 64"/>
                  <a:gd name="T5" fmla="*/ 0 h 246"/>
                  <a:gd name="T6" fmla="*/ 8 w 64"/>
                  <a:gd name="T7" fmla="*/ 0 h 246"/>
                  <a:gd name="T8" fmla="*/ 4 w 64"/>
                  <a:gd name="T9" fmla="*/ 0 h 246"/>
                  <a:gd name="T10" fmla="*/ 2 w 64"/>
                  <a:gd name="T11" fmla="*/ 2 h 246"/>
                  <a:gd name="T12" fmla="*/ 2 w 64"/>
                  <a:gd name="T13" fmla="*/ 2 h 246"/>
                  <a:gd name="T14" fmla="*/ 0 w 64"/>
                  <a:gd name="T15" fmla="*/ 6 h 246"/>
                  <a:gd name="T16" fmla="*/ 0 w 64"/>
                  <a:gd name="T17" fmla="*/ 8 h 246"/>
                  <a:gd name="T18" fmla="*/ 0 w 64"/>
                  <a:gd name="T19" fmla="*/ 12 h 246"/>
                  <a:gd name="T20" fmla="*/ 2 w 64"/>
                  <a:gd name="T21" fmla="*/ 14 h 246"/>
                  <a:gd name="T22" fmla="*/ 2 w 64"/>
                  <a:gd name="T23" fmla="*/ 14 h 246"/>
                  <a:gd name="T24" fmla="*/ 12 w 64"/>
                  <a:gd name="T25" fmla="*/ 26 h 246"/>
                  <a:gd name="T26" fmla="*/ 22 w 64"/>
                  <a:gd name="T27" fmla="*/ 38 h 246"/>
                  <a:gd name="T28" fmla="*/ 30 w 64"/>
                  <a:gd name="T29" fmla="*/ 52 h 246"/>
                  <a:gd name="T30" fmla="*/ 36 w 64"/>
                  <a:gd name="T31" fmla="*/ 64 h 246"/>
                  <a:gd name="T32" fmla="*/ 40 w 64"/>
                  <a:gd name="T33" fmla="*/ 78 h 246"/>
                  <a:gd name="T34" fmla="*/ 44 w 64"/>
                  <a:gd name="T35" fmla="*/ 94 h 246"/>
                  <a:gd name="T36" fmla="*/ 46 w 64"/>
                  <a:gd name="T37" fmla="*/ 108 h 246"/>
                  <a:gd name="T38" fmla="*/ 48 w 64"/>
                  <a:gd name="T39" fmla="*/ 122 h 246"/>
                  <a:gd name="T40" fmla="*/ 46 w 64"/>
                  <a:gd name="T41" fmla="*/ 138 h 246"/>
                  <a:gd name="T42" fmla="*/ 44 w 64"/>
                  <a:gd name="T43" fmla="*/ 152 h 246"/>
                  <a:gd name="T44" fmla="*/ 40 w 64"/>
                  <a:gd name="T45" fmla="*/ 166 h 246"/>
                  <a:gd name="T46" fmla="*/ 36 w 64"/>
                  <a:gd name="T47" fmla="*/ 180 h 246"/>
                  <a:gd name="T48" fmla="*/ 30 w 64"/>
                  <a:gd name="T49" fmla="*/ 194 h 246"/>
                  <a:gd name="T50" fmla="*/ 22 w 64"/>
                  <a:gd name="T51" fmla="*/ 208 h 246"/>
                  <a:gd name="T52" fmla="*/ 12 w 64"/>
                  <a:gd name="T53" fmla="*/ 220 h 246"/>
                  <a:gd name="T54" fmla="*/ 2 w 64"/>
                  <a:gd name="T55" fmla="*/ 232 h 246"/>
                  <a:gd name="T56" fmla="*/ 2 w 64"/>
                  <a:gd name="T57" fmla="*/ 232 h 246"/>
                  <a:gd name="T58" fmla="*/ 0 w 64"/>
                  <a:gd name="T59" fmla="*/ 234 h 246"/>
                  <a:gd name="T60" fmla="*/ 0 w 64"/>
                  <a:gd name="T61" fmla="*/ 238 h 246"/>
                  <a:gd name="T62" fmla="*/ 0 w 64"/>
                  <a:gd name="T63" fmla="*/ 240 h 246"/>
                  <a:gd name="T64" fmla="*/ 2 w 64"/>
                  <a:gd name="T65" fmla="*/ 244 h 246"/>
                  <a:gd name="T66" fmla="*/ 2 w 64"/>
                  <a:gd name="T67" fmla="*/ 244 h 246"/>
                  <a:gd name="T68" fmla="*/ 4 w 64"/>
                  <a:gd name="T69" fmla="*/ 246 h 246"/>
                  <a:gd name="T70" fmla="*/ 8 w 64"/>
                  <a:gd name="T71" fmla="*/ 246 h 246"/>
                  <a:gd name="T72" fmla="*/ 12 w 64"/>
                  <a:gd name="T73" fmla="*/ 246 h 246"/>
                  <a:gd name="T74" fmla="*/ 14 w 64"/>
                  <a:gd name="T75" fmla="*/ 244 h 246"/>
                  <a:gd name="T76" fmla="*/ 14 w 64"/>
                  <a:gd name="T77" fmla="*/ 244 h 246"/>
                  <a:gd name="T78" fmla="*/ 26 w 64"/>
                  <a:gd name="T79" fmla="*/ 230 h 246"/>
                  <a:gd name="T80" fmla="*/ 36 w 64"/>
                  <a:gd name="T81" fmla="*/ 216 h 246"/>
                  <a:gd name="T82" fmla="*/ 44 w 64"/>
                  <a:gd name="T83" fmla="*/ 202 h 246"/>
                  <a:gd name="T84" fmla="*/ 52 w 64"/>
                  <a:gd name="T85" fmla="*/ 186 h 246"/>
                  <a:gd name="T86" fmla="*/ 56 w 64"/>
                  <a:gd name="T87" fmla="*/ 172 h 246"/>
                  <a:gd name="T88" fmla="*/ 60 w 64"/>
                  <a:gd name="T89" fmla="*/ 156 h 246"/>
                  <a:gd name="T90" fmla="*/ 62 w 64"/>
                  <a:gd name="T91" fmla="*/ 140 h 246"/>
                  <a:gd name="T92" fmla="*/ 64 w 64"/>
                  <a:gd name="T93" fmla="*/ 122 h 246"/>
                  <a:gd name="T94" fmla="*/ 62 w 64"/>
                  <a:gd name="T95" fmla="*/ 106 h 246"/>
                  <a:gd name="T96" fmla="*/ 60 w 64"/>
                  <a:gd name="T97" fmla="*/ 90 h 246"/>
                  <a:gd name="T98" fmla="*/ 56 w 64"/>
                  <a:gd name="T99" fmla="*/ 74 h 246"/>
                  <a:gd name="T100" fmla="*/ 52 w 64"/>
                  <a:gd name="T101" fmla="*/ 58 h 246"/>
                  <a:gd name="T102" fmla="*/ 44 w 64"/>
                  <a:gd name="T103" fmla="*/ 44 h 246"/>
                  <a:gd name="T104" fmla="*/ 36 w 64"/>
                  <a:gd name="T105" fmla="*/ 30 h 246"/>
                  <a:gd name="T106" fmla="*/ 26 w 64"/>
                  <a:gd name="T107" fmla="*/ 16 h 246"/>
                  <a:gd name="T108" fmla="*/ 14 w 64"/>
                  <a:gd name="T109" fmla="*/ 2 h 246"/>
                  <a:gd name="T110" fmla="*/ 14 w 64"/>
                  <a:gd name="T111" fmla="*/ 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 h="246">
                    <a:moveTo>
                      <a:pt x="14" y="2"/>
                    </a:moveTo>
                    <a:lnTo>
                      <a:pt x="14" y="2"/>
                    </a:lnTo>
                    <a:lnTo>
                      <a:pt x="12" y="0"/>
                    </a:lnTo>
                    <a:lnTo>
                      <a:pt x="8" y="0"/>
                    </a:lnTo>
                    <a:lnTo>
                      <a:pt x="4" y="0"/>
                    </a:lnTo>
                    <a:lnTo>
                      <a:pt x="2" y="2"/>
                    </a:lnTo>
                    <a:lnTo>
                      <a:pt x="2" y="2"/>
                    </a:lnTo>
                    <a:lnTo>
                      <a:pt x="0" y="6"/>
                    </a:lnTo>
                    <a:lnTo>
                      <a:pt x="0" y="8"/>
                    </a:lnTo>
                    <a:lnTo>
                      <a:pt x="0" y="12"/>
                    </a:lnTo>
                    <a:lnTo>
                      <a:pt x="2" y="14"/>
                    </a:lnTo>
                    <a:lnTo>
                      <a:pt x="2" y="14"/>
                    </a:lnTo>
                    <a:lnTo>
                      <a:pt x="12" y="26"/>
                    </a:lnTo>
                    <a:lnTo>
                      <a:pt x="22" y="38"/>
                    </a:lnTo>
                    <a:lnTo>
                      <a:pt x="30" y="52"/>
                    </a:lnTo>
                    <a:lnTo>
                      <a:pt x="36" y="64"/>
                    </a:lnTo>
                    <a:lnTo>
                      <a:pt x="40" y="78"/>
                    </a:lnTo>
                    <a:lnTo>
                      <a:pt x="44" y="94"/>
                    </a:lnTo>
                    <a:lnTo>
                      <a:pt x="46" y="108"/>
                    </a:lnTo>
                    <a:lnTo>
                      <a:pt x="48" y="122"/>
                    </a:lnTo>
                    <a:lnTo>
                      <a:pt x="46" y="138"/>
                    </a:lnTo>
                    <a:lnTo>
                      <a:pt x="44" y="152"/>
                    </a:lnTo>
                    <a:lnTo>
                      <a:pt x="40" y="166"/>
                    </a:lnTo>
                    <a:lnTo>
                      <a:pt x="36" y="180"/>
                    </a:lnTo>
                    <a:lnTo>
                      <a:pt x="30" y="194"/>
                    </a:lnTo>
                    <a:lnTo>
                      <a:pt x="22" y="208"/>
                    </a:lnTo>
                    <a:lnTo>
                      <a:pt x="12" y="220"/>
                    </a:lnTo>
                    <a:lnTo>
                      <a:pt x="2" y="232"/>
                    </a:lnTo>
                    <a:lnTo>
                      <a:pt x="2" y="232"/>
                    </a:lnTo>
                    <a:lnTo>
                      <a:pt x="0" y="234"/>
                    </a:lnTo>
                    <a:lnTo>
                      <a:pt x="0" y="238"/>
                    </a:lnTo>
                    <a:lnTo>
                      <a:pt x="0" y="240"/>
                    </a:lnTo>
                    <a:lnTo>
                      <a:pt x="2" y="244"/>
                    </a:lnTo>
                    <a:lnTo>
                      <a:pt x="2" y="244"/>
                    </a:lnTo>
                    <a:lnTo>
                      <a:pt x="4" y="246"/>
                    </a:lnTo>
                    <a:lnTo>
                      <a:pt x="8" y="246"/>
                    </a:lnTo>
                    <a:lnTo>
                      <a:pt x="12" y="246"/>
                    </a:lnTo>
                    <a:lnTo>
                      <a:pt x="14" y="244"/>
                    </a:lnTo>
                    <a:lnTo>
                      <a:pt x="14" y="244"/>
                    </a:lnTo>
                    <a:lnTo>
                      <a:pt x="26" y="230"/>
                    </a:lnTo>
                    <a:lnTo>
                      <a:pt x="36" y="216"/>
                    </a:lnTo>
                    <a:lnTo>
                      <a:pt x="44" y="202"/>
                    </a:lnTo>
                    <a:lnTo>
                      <a:pt x="52" y="186"/>
                    </a:lnTo>
                    <a:lnTo>
                      <a:pt x="56" y="172"/>
                    </a:lnTo>
                    <a:lnTo>
                      <a:pt x="60" y="156"/>
                    </a:lnTo>
                    <a:lnTo>
                      <a:pt x="62" y="140"/>
                    </a:lnTo>
                    <a:lnTo>
                      <a:pt x="64" y="122"/>
                    </a:lnTo>
                    <a:lnTo>
                      <a:pt x="62" y="106"/>
                    </a:lnTo>
                    <a:lnTo>
                      <a:pt x="60" y="90"/>
                    </a:lnTo>
                    <a:lnTo>
                      <a:pt x="56" y="74"/>
                    </a:lnTo>
                    <a:lnTo>
                      <a:pt x="52" y="58"/>
                    </a:lnTo>
                    <a:lnTo>
                      <a:pt x="44" y="44"/>
                    </a:lnTo>
                    <a:lnTo>
                      <a:pt x="36" y="30"/>
                    </a:lnTo>
                    <a:lnTo>
                      <a:pt x="26" y="16"/>
                    </a:lnTo>
                    <a:lnTo>
                      <a:pt x="14" y="2"/>
                    </a:lnTo>
                    <a:lnTo>
                      <a:pt x="14" y="2"/>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pPr>
                <a:endParaRPr lang="en-US" kern="0" dirty="0">
                  <a:solidFill>
                    <a:srgbClr val="000000"/>
                  </a:solidFill>
                  <a:latin typeface="Arial" charset="0"/>
                </a:endParaRPr>
              </a:p>
            </p:txBody>
          </p:sp>
          <p:sp>
            <p:nvSpPr>
              <p:cNvPr id="72" name="Freeform 11"/>
              <p:cNvSpPr>
                <a:spLocks noEditPoints="1"/>
              </p:cNvSpPr>
              <p:nvPr/>
            </p:nvSpPr>
            <p:spPr bwMode="auto">
              <a:xfrm>
                <a:off x="3919538" y="4986338"/>
                <a:ext cx="406400" cy="428625"/>
              </a:xfrm>
              <a:custGeom>
                <a:avLst/>
                <a:gdLst>
                  <a:gd name="T0" fmla="*/ 256 w 256"/>
                  <a:gd name="T1" fmla="*/ 134 h 270"/>
                  <a:gd name="T2" fmla="*/ 246 w 256"/>
                  <a:gd name="T3" fmla="*/ 90 h 270"/>
                  <a:gd name="T4" fmla="*/ 244 w 256"/>
                  <a:gd name="T5" fmla="*/ 70 h 270"/>
                  <a:gd name="T6" fmla="*/ 232 w 256"/>
                  <a:gd name="T7" fmla="*/ 38 h 270"/>
                  <a:gd name="T8" fmla="*/ 220 w 256"/>
                  <a:gd name="T9" fmla="*/ 14 h 270"/>
                  <a:gd name="T10" fmla="*/ 202 w 256"/>
                  <a:gd name="T11" fmla="*/ 2 h 270"/>
                  <a:gd name="T12" fmla="*/ 194 w 256"/>
                  <a:gd name="T13" fmla="*/ 0 h 270"/>
                  <a:gd name="T14" fmla="*/ 180 w 256"/>
                  <a:gd name="T15" fmla="*/ 4 h 270"/>
                  <a:gd name="T16" fmla="*/ 18 w 256"/>
                  <a:gd name="T17" fmla="*/ 86 h 270"/>
                  <a:gd name="T18" fmla="*/ 14 w 256"/>
                  <a:gd name="T19" fmla="*/ 88 h 270"/>
                  <a:gd name="T20" fmla="*/ 6 w 256"/>
                  <a:gd name="T21" fmla="*/ 102 h 270"/>
                  <a:gd name="T22" fmla="*/ 0 w 256"/>
                  <a:gd name="T23" fmla="*/ 134 h 270"/>
                  <a:gd name="T24" fmla="*/ 2 w 256"/>
                  <a:gd name="T25" fmla="*/ 152 h 270"/>
                  <a:gd name="T26" fmla="*/ 10 w 256"/>
                  <a:gd name="T27" fmla="*/ 178 h 270"/>
                  <a:gd name="T28" fmla="*/ 18 w 256"/>
                  <a:gd name="T29" fmla="*/ 184 h 270"/>
                  <a:gd name="T30" fmla="*/ 180 w 256"/>
                  <a:gd name="T31" fmla="*/ 266 h 270"/>
                  <a:gd name="T32" fmla="*/ 186 w 256"/>
                  <a:gd name="T33" fmla="*/ 268 h 270"/>
                  <a:gd name="T34" fmla="*/ 194 w 256"/>
                  <a:gd name="T35" fmla="*/ 270 h 270"/>
                  <a:gd name="T36" fmla="*/ 212 w 256"/>
                  <a:gd name="T37" fmla="*/ 264 h 270"/>
                  <a:gd name="T38" fmla="*/ 226 w 256"/>
                  <a:gd name="T39" fmla="*/ 244 h 270"/>
                  <a:gd name="T40" fmla="*/ 238 w 256"/>
                  <a:gd name="T41" fmla="*/ 216 h 270"/>
                  <a:gd name="T42" fmla="*/ 246 w 256"/>
                  <a:gd name="T43" fmla="*/ 180 h 270"/>
                  <a:gd name="T44" fmla="*/ 254 w 256"/>
                  <a:gd name="T45" fmla="*/ 158 h 270"/>
                  <a:gd name="T46" fmla="*/ 256 w 256"/>
                  <a:gd name="T47" fmla="*/ 134 h 270"/>
                  <a:gd name="T48" fmla="*/ 194 w 256"/>
                  <a:gd name="T49" fmla="*/ 262 h 270"/>
                  <a:gd name="T50" fmla="*/ 176 w 256"/>
                  <a:gd name="T51" fmla="*/ 252 h 270"/>
                  <a:gd name="T52" fmla="*/ 160 w 256"/>
                  <a:gd name="T53" fmla="*/ 226 h 270"/>
                  <a:gd name="T54" fmla="*/ 150 w 256"/>
                  <a:gd name="T55" fmla="*/ 186 h 270"/>
                  <a:gd name="T56" fmla="*/ 146 w 256"/>
                  <a:gd name="T57" fmla="*/ 134 h 270"/>
                  <a:gd name="T58" fmla="*/ 146 w 256"/>
                  <a:gd name="T59" fmla="*/ 108 h 270"/>
                  <a:gd name="T60" fmla="*/ 154 w 256"/>
                  <a:gd name="T61" fmla="*/ 62 h 270"/>
                  <a:gd name="T62" fmla="*/ 168 w 256"/>
                  <a:gd name="T63" fmla="*/ 28 h 270"/>
                  <a:gd name="T64" fmla="*/ 184 w 256"/>
                  <a:gd name="T65" fmla="*/ 10 h 270"/>
                  <a:gd name="T66" fmla="*/ 194 w 256"/>
                  <a:gd name="T67" fmla="*/ 8 h 270"/>
                  <a:gd name="T68" fmla="*/ 204 w 256"/>
                  <a:gd name="T69" fmla="*/ 12 h 270"/>
                  <a:gd name="T70" fmla="*/ 216 w 256"/>
                  <a:gd name="T71" fmla="*/ 24 h 270"/>
                  <a:gd name="T72" fmla="*/ 234 w 256"/>
                  <a:gd name="T73" fmla="*/ 68 h 270"/>
                  <a:gd name="T74" fmla="*/ 222 w 256"/>
                  <a:gd name="T75" fmla="*/ 52 h 270"/>
                  <a:gd name="T76" fmla="*/ 218 w 256"/>
                  <a:gd name="T77" fmla="*/ 50 h 270"/>
                  <a:gd name="T78" fmla="*/ 212 w 256"/>
                  <a:gd name="T79" fmla="*/ 50 h 270"/>
                  <a:gd name="T80" fmla="*/ 210 w 256"/>
                  <a:gd name="T81" fmla="*/ 52 h 270"/>
                  <a:gd name="T82" fmla="*/ 208 w 256"/>
                  <a:gd name="T83" fmla="*/ 58 h 270"/>
                  <a:gd name="T84" fmla="*/ 210 w 256"/>
                  <a:gd name="T85" fmla="*/ 64 h 270"/>
                  <a:gd name="T86" fmla="*/ 222 w 256"/>
                  <a:gd name="T87" fmla="*/ 80 h 270"/>
                  <a:gd name="T88" fmla="*/ 238 w 256"/>
                  <a:gd name="T89" fmla="*/ 116 h 270"/>
                  <a:gd name="T90" fmla="*/ 240 w 256"/>
                  <a:gd name="T91" fmla="*/ 134 h 270"/>
                  <a:gd name="T92" fmla="*/ 232 w 256"/>
                  <a:gd name="T93" fmla="*/ 174 h 270"/>
                  <a:gd name="T94" fmla="*/ 210 w 256"/>
                  <a:gd name="T95" fmla="*/ 206 h 270"/>
                  <a:gd name="T96" fmla="*/ 208 w 256"/>
                  <a:gd name="T97" fmla="*/ 208 h 270"/>
                  <a:gd name="T98" fmla="*/ 208 w 256"/>
                  <a:gd name="T99" fmla="*/ 214 h 270"/>
                  <a:gd name="T100" fmla="*/ 210 w 256"/>
                  <a:gd name="T101" fmla="*/ 218 h 270"/>
                  <a:gd name="T102" fmla="*/ 216 w 256"/>
                  <a:gd name="T103" fmla="*/ 220 h 270"/>
                  <a:gd name="T104" fmla="*/ 222 w 256"/>
                  <a:gd name="T105" fmla="*/ 218 h 270"/>
                  <a:gd name="T106" fmla="*/ 234 w 256"/>
                  <a:gd name="T107" fmla="*/ 202 h 270"/>
                  <a:gd name="T108" fmla="*/ 226 w 256"/>
                  <a:gd name="T109" fmla="*/ 226 h 270"/>
                  <a:gd name="T110" fmla="*/ 210 w 256"/>
                  <a:gd name="T111" fmla="*/ 252 h 270"/>
                  <a:gd name="T112" fmla="*/ 200 w 256"/>
                  <a:gd name="T113" fmla="*/ 260 h 270"/>
                  <a:gd name="T114" fmla="*/ 194 w 256"/>
                  <a:gd name="T115"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70">
                    <a:moveTo>
                      <a:pt x="256" y="134"/>
                    </a:moveTo>
                    <a:lnTo>
                      <a:pt x="256" y="134"/>
                    </a:lnTo>
                    <a:lnTo>
                      <a:pt x="254" y="112"/>
                    </a:lnTo>
                    <a:lnTo>
                      <a:pt x="246" y="90"/>
                    </a:lnTo>
                    <a:lnTo>
                      <a:pt x="246" y="90"/>
                    </a:lnTo>
                    <a:lnTo>
                      <a:pt x="244" y="70"/>
                    </a:lnTo>
                    <a:lnTo>
                      <a:pt x="238" y="54"/>
                    </a:lnTo>
                    <a:lnTo>
                      <a:pt x="232" y="38"/>
                    </a:lnTo>
                    <a:lnTo>
                      <a:pt x="226" y="26"/>
                    </a:lnTo>
                    <a:lnTo>
                      <a:pt x="220" y="14"/>
                    </a:lnTo>
                    <a:lnTo>
                      <a:pt x="212" y="6"/>
                    </a:lnTo>
                    <a:lnTo>
                      <a:pt x="202" y="2"/>
                    </a:lnTo>
                    <a:lnTo>
                      <a:pt x="194" y="0"/>
                    </a:lnTo>
                    <a:lnTo>
                      <a:pt x="194" y="0"/>
                    </a:lnTo>
                    <a:lnTo>
                      <a:pt x="186" y="0"/>
                    </a:lnTo>
                    <a:lnTo>
                      <a:pt x="180" y="4"/>
                    </a:lnTo>
                    <a:lnTo>
                      <a:pt x="180" y="4"/>
                    </a:lnTo>
                    <a:lnTo>
                      <a:pt x="18" y="86"/>
                    </a:lnTo>
                    <a:lnTo>
                      <a:pt x="18" y="86"/>
                    </a:lnTo>
                    <a:lnTo>
                      <a:pt x="14" y="88"/>
                    </a:lnTo>
                    <a:lnTo>
                      <a:pt x="10" y="92"/>
                    </a:lnTo>
                    <a:lnTo>
                      <a:pt x="6" y="102"/>
                    </a:lnTo>
                    <a:lnTo>
                      <a:pt x="2" y="118"/>
                    </a:lnTo>
                    <a:lnTo>
                      <a:pt x="0" y="134"/>
                    </a:lnTo>
                    <a:lnTo>
                      <a:pt x="0" y="134"/>
                    </a:lnTo>
                    <a:lnTo>
                      <a:pt x="2" y="152"/>
                    </a:lnTo>
                    <a:lnTo>
                      <a:pt x="6" y="168"/>
                    </a:lnTo>
                    <a:lnTo>
                      <a:pt x="10" y="178"/>
                    </a:lnTo>
                    <a:lnTo>
                      <a:pt x="14" y="182"/>
                    </a:lnTo>
                    <a:lnTo>
                      <a:pt x="18" y="184"/>
                    </a:lnTo>
                    <a:lnTo>
                      <a:pt x="180" y="266"/>
                    </a:lnTo>
                    <a:lnTo>
                      <a:pt x="180" y="266"/>
                    </a:lnTo>
                    <a:lnTo>
                      <a:pt x="180" y="266"/>
                    </a:lnTo>
                    <a:lnTo>
                      <a:pt x="186" y="268"/>
                    </a:lnTo>
                    <a:lnTo>
                      <a:pt x="194" y="270"/>
                    </a:lnTo>
                    <a:lnTo>
                      <a:pt x="194" y="270"/>
                    </a:lnTo>
                    <a:lnTo>
                      <a:pt x="202" y="268"/>
                    </a:lnTo>
                    <a:lnTo>
                      <a:pt x="212" y="264"/>
                    </a:lnTo>
                    <a:lnTo>
                      <a:pt x="220" y="256"/>
                    </a:lnTo>
                    <a:lnTo>
                      <a:pt x="226" y="244"/>
                    </a:lnTo>
                    <a:lnTo>
                      <a:pt x="232" y="232"/>
                    </a:lnTo>
                    <a:lnTo>
                      <a:pt x="238" y="216"/>
                    </a:lnTo>
                    <a:lnTo>
                      <a:pt x="244" y="198"/>
                    </a:lnTo>
                    <a:lnTo>
                      <a:pt x="246" y="180"/>
                    </a:lnTo>
                    <a:lnTo>
                      <a:pt x="246" y="180"/>
                    </a:lnTo>
                    <a:lnTo>
                      <a:pt x="254" y="158"/>
                    </a:lnTo>
                    <a:lnTo>
                      <a:pt x="256" y="134"/>
                    </a:lnTo>
                    <a:lnTo>
                      <a:pt x="256" y="134"/>
                    </a:lnTo>
                    <a:close/>
                    <a:moveTo>
                      <a:pt x="194" y="262"/>
                    </a:moveTo>
                    <a:lnTo>
                      <a:pt x="194" y="262"/>
                    </a:lnTo>
                    <a:lnTo>
                      <a:pt x="184" y="260"/>
                    </a:lnTo>
                    <a:lnTo>
                      <a:pt x="176" y="252"/>
                    </a:lnTo>
                    <a:lnTo>
                      <a:pt x="168" y="242"/>
                    </a:lnTo>
                    <a:lnTo>
                      <a:pt x="160" y="226"/>
                    </a:lnTo>
                    <a:lnTo>
                      <a:pt x="154" y="208"/>
                    </a:lnTo>
                    <a:lnTo>
                      <a:pt x="150" y="186"/>
                    </a:lnTo>
                    <a:lnTo>
                      <a:pt x="146" y="162"/>
                    </a:lnTo>
                    <a:lnTo>
                      <a:pt x="146" y="134"/>
                    </a:lnTo>
                    <a:lnTo>
                      <a:pt x="146" y="134"/>
                    </a:lnTo>
                    <a:lnTo>
                      <a:pt x="146" y="108"/>
                    </a:lnTo>
                    <a:lnTo>
                      <a:pt x="150" y="84"/>
                    </a:lnTo>
                    <a:lnTo>
                      <a:pt x="154" y="62"/>
                    </a:lnTo>
                    <a:lnTo>
                      <a:pt x="160" y="44"/>
                    </a:lnTo>
                    <a:lnTo>
                      <a:pt x="168" y="28"/>
                    </a:lnTo>
                    <a:lnTo>
                      <a:pt x="176" y="18"/>
                    </a:lnTo>
                    <a:lnTo>
                      <a:pt x="184" y="10"/>
                    </a:lnTo>
                    <a:lnTo>
                      <a:pt x="194" y="8"/>
                    </a:lnTo>
                    <a:lnTo>
                      <a:pt x="194" y="8"/>
                    </a:lnTo>
                    <a:lnTo>
                      <a:pt x="200" y="8"/>
                    </a:lnTo>
                    <a:lnTo>
                      <a:pt x="204" y="12"/>
                    </a:lnTo>
                    <a:lnTo>
                      <a:pt x="210" y="18"/>
                    </a:lnTo>
                    <a:lnTo>
                      <a:pt x="216" y="24"/>
                    </a:lnTo>
                    <a:lnTo>
                      <a:pt x="226" y="42"/>
                    </a:lnTo>
                    <a:lnTo>
                      <a:pt x="234" y="68"/>
                    </a:lnTo>
                    <a:lnTo>
                      <a:pt x="234" y="68"/>
                    </a:lnTo>
                    <a:lnTo>
                      <a:pt x="222" y="52"/>
                    </a:lnTo>
                    <a:lnTo>
                      <a:pt x="222" y="52"/>
                    </a:lnTo>
                    <a:lnTo>
                      <a:pt x="218" y="50"/>
                    </a:lnTo>
                    <a:lnTo>
                      <a:pt x="216" y="50"/>
                    </a:lnTo>
                    <a:lnTo>
                      <a:pt x="212" y="50"/>
                    </a:lnTo>
                    <a:lnTo>
                      <a:pt x="210" y="52"/>
                    </a:lnTo>
                    <a:lnTo>
                      <a:pt x="210" y="52"/>
                    </a:lnTo>
                    <a:lnTo>
                      <a:pt x="208" y="56"/>
                    </a:lnTo>
                    <a:lnTo>
                      <a:pt x="208" y="58"/>
                    </a:lnTo>
                    <a:lnTo>
                      <a:pt x="208" y="62"/>
                    </a:lnTo>
                    <a:lnTo>
                      <a:pt x="210" y="64"/>
                    </a:lnTo>
                    <a:lnTo>
                      <a:pt x="210" y="64"/>
                    </a:lnTo>
                    <a:lnTo>
                      <a:pt x="222" y="80"/>
                    </a:lnTo>
                    <a:lnTo>
                      <a:pt x="232" y="96"/>
                    </a:lnTo>
                    <a:lnTo>
                      <a:pt x="238" y="116"/>
                    </a:lnTo>
                    <a:lnTo>
                      <a:pt x="240" y="134"/>
                    </a:lnTo>
                    <a:lnTo>
                      <a:pt x="240" y="134"/>
                    </a:lnTo>
                    <a:lnTo>
                      <a:pt x="238" y="154"/>
                    </a:lnTo>
                    <a:lnTo>
                      <a:pt x="232" y="174"/>
                    </a:lnTo>
                    <a:lnTo>
                      <a:pt x="222" y="190"/>
                    </a:lnTo>
                    <a:lnTo>
                      <a:pt x="210" y="206"/>
                    </a:lnTo>
                    <a:lnTo>
                      <a:pt x="210" y="206"/>
                    </a:lnTo>
                    <a:lnTo>
                      <a:pt x="208" y="208"/>
                    </a:lnTo>
                    <a:lnTo>
                      <a:pt x="208" y="212"/>
                    </a:lnTo>
                    <a:lnTo>
                      <a:pt x="208" y="214"/>
                    </a:lnTo>
                    <a:lnTo>
                      <a:pt x="210" y="218"/>
                    </a:lnTo>
                    <a:lnTo>
                      <a:pt x="210" y="218"/>
                    </a:lnTo>
                    <a:lnTo>
                      <a:pt x="212" y="218"/>
                    </a:lnTo>
                    <a:lnTo>
                      <a:pt x="216" y="220"/>
                    </a:lnTo>
                    <a:lnTo>
                      <a:pt x="218" y="218"/>
                    </a:lnTo>
                    <a:lnTo>
                      <a:pt x="222" y="218"/>
                    </a:lnTo>
                    <a:lnTo>
                      <a:pt x="222" y="218"/>
                    </a:lnTo>
                    <a:lnTo>
                      <a:pt x="234" y="202"/>
                    </a:lnTo>
                    <a:lnTo>
                      <a:pt x="234" y="202"/>
                    </a:lnTo>
                    <a:lnTo>
                      <a:pt x="226" y="226"/>
                    </a:lnTo>
                    <a:lnTo>
                      <a:pt x="216" y="246"/>
                    </a:lnTo>
                    <a:lnTo>
                      <a:pt x="210" y="252"/>
                    </a:lnTo>
                    <a:lnTo>
                      <a:pt x="204" y="258"/>
                    </a:lnTo>
                    <a:lnTo>
                      <a:pt x="200" y="260"/>
                    </a:lnTo>
                    <a:lnTo>
                      <a:pt x="194" y="262"/>
                    </a:lnTo>
                    <a:lnTo>
                      <a:pt x="194" y="262"/>
                    </a:ln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a:lstStyle/>
              <a:p>
                <a:pPr>
                  <a:lnSpc>
                    <a:spcPct val="90000"/>
                  </a:lnSpc>
                </a:pPr>
                <a:endParaRPr lang="en-US" kern="0" dirty="0">
                  <a:solidFill>
                    <a:srgbClr val="000000"/>
                  </a:solidFill>
                  <a:latin typeface="Arial" charset="0"/>
                </a:endParaRPr>
              </a:p>
            </p:txBody>
          </p:sp>
        </p:grpSp>
      </p:grpSp>
      <p:grpSp>
        <p:nvGrpSpPr>
          <p:cNvPr id="10" name="Group 87"/>
          <p:cNvGrpSpPr/>
          <p:nvPr/>
        </p:nvGrpSpPr>
        <p:grpSpPr>
          <a:xfrm>
            <a:off x="4677834" y="3813174"/>
            <a:ext cx="844546" cy="844546"/>
            <a:chOff x="4677834" y="3813174"/>
            <a:chExt cx="844546" cy="844546"/>
          </a:xfrm>
        </p:grpSpPr>
        <p:sp>
          <p:nvSpPr>
            <p:cNvPr id="42" name="Oval 41"/>
            <p:cNvSpPr/>
            <p:nvPr/>
          </p:nvSpPr>
          <p:spPr>
            <a:xfrm>
              <a:off x="4677834" y="3813174"/>
              <a:ext cx="844546" cy="844546"/>
            </a:xfrm>
            <a:prstGeom prst="ellipse">
              <a:avLst/>
            </a:prstGeom>
            <a:solidFill>
              <a:schemeClr val="bg2">
                <a:lumMod val="50000"/>
              </a:schemeClr>
            </a:solidFill>
            <a:ln w="19050">
              <a:solidFill>
                <a:schemeClr val="bg2">
                  <a:lumMod val="75000"/>
                </a:schemeClr>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3" name="Oval 42"/>
            <p:cNvSpPr/>
            <p:nvPr/>
          </p:nvSpPr>
          <p:spPr>
            <a:xfrm>
              <a:off x="4759325" y="3880558"/>
              <a:ext cx="674155" cy="695671"/>
            </a:xfrm>
            <a:prstGeom prst="ellipse">
              <a:avLst/>
            </a:prstGeom>
            <a:solidFill>
              <a:schemeClr val="accent2">
                <a:lumMod val="60000"/>
                <a:lumOff val="40000"/>
              </a:schemeClr>
            </a:solidFill>
            <a:ln w="19050">
              <a:solidFill>
                <a:srgbClr val="A6A6A6"/>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11" name="Group 230"/>
            <p:cNvGrpSpPr/>
            <p:nvPr/>
          </p:nvGrpSpPr>
          <p:grpSpPr>
            <a:xfrm>
              <a:off x="4815026" y="3981450"/>
              <a:ext cx="566666" cy="535800"/>
              <a:chOff x="2215148" y="1959587"/>
              <a:chExt cx="821934" cy="841375"/>
            </a:xfrm>
            <a:solidFill>
              <a:srgbClr val="CC0000"/>
            </a:solidFill>
          </p:grpSpPr>
          <p:sp>
            <p:nvSpPr>
              <p:cNvPr id="80" name="Freeform 33"/>
              <p:cNvSpPr>
                <a:spLocks noEditPoints="1"/>
              </p:cNvSpPr>
              <p:nvPr/>
            </p:nvSpPr>
            <p:spPr bwMode="auto">
              <a:xfrm>
                <a:off x="2215148" y="2036599"/>
                <a:ext cx="300482" cy="592027"/>
              </a:xfrm>
              <a:custGeom>
                <a:avLst/>
                <a:gdLst>
                  <a:gd name="T0" fmla="*/ 86 w 114"/>
                  <a:gd name="T1" fmla="*/ 29 h 224"/>
                  <a:gd name="T2" fmla="*/ 57 w 114"/>
                  <a:gd name="T3" fmla="*/ 58 h 224"/>
                  <a:gd name="T4" fmla="*/ 28 w 114"/>
                  <a:gd name="T5" fmla="*/ 29 h 224"/>
                  <a:gd name="T6" fmla="*/ 57 w 114"/>
                  <a:gd name="T7" fmla="*/ 0 h 224"/>
                  <a:gd name="T8" fmla="*/ 86 w 114"/>
                  <a:gd name="T9" fmla="*/ 29 h 224"/>
                  <a:gd name="T10" fmla="*/ 57 w 114"/>
                  <a:gd name="T11" fmla="*/ 224 h 224"/>
                  <a:gd name="T12" fmla="*/ 114 w 114"/>
                  <a:gd name="T13" fmla="*/ 68 h 224"/>
                  <a:gd name="T14" fmla="*/ 0 w 114"/>
                  <a:gd name="T15" fmla="*/ 68 h 224"/>
                  <a:gd name="T16" fmla="*/ 57 w 11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24">
                    <a:moveTo>
                      <a:pt x="86" y="29"/>
                    </a:moveTo>
                    <a:cubicBezTo>
                      <a:pt x="86" y="45"/>
                      <a:pt x="73" y="58"/>
                      <a:pt x="57" y="58"/>
                    </a:cubicBezTo>
                    <a:cubicBezTo>
                      <a:pt x="41" y="58"/>
                      <a:pt x="28" y="45"/>
                      <a:pt x="28" y="29"/>
                    </a:cubicBezTo>
                    <a:cubicBezTo>
                      <a:pt x="28" y="13"/>
                      <a:pt x="41" y="0"/>
                      <a:pt x="57" y="0"/>
                    </a:cubicBezTo>
                    <a:cubicBezTo>
                      <a:pt x="73" y="0"/>
                      <a:pt x="86" y="13"/>
                      <a:pt x="86" y="29"/>
                    </a:cubicBezTo>
                    <a:close/>
                    <a:moveTo>
                      <a:pt x="57" y="224"/>
                    </a:moveTo>
                    <a:cubicBezTo>
                      <a:pt x="114" y="68"/>
                      <a:pt x="114" y="68"/>
                      <a:pt x="114" y="68"/>
                    </a:cubicBezTo>
                    <a:cubicBezTo>
                      <a:pt x="0" y="68"/>
                      <a:pt x="0" y="68"/>
                      <a:pt x="0" y="68"/>
                    </a:cubicBezTo>
                    <a:lnTo>
                      <a:pt x="57" y="224"/>
                    </a:lnTo>
                    <a:close/>
                  </a:path>
                </a:pathLst>
              </a:custGeom>
              <a:grpFill/>
              <a:ln w="9525">
                <a:solidFill>
                  <a:srgbClr val="000000"/>
                </a:solidFill>
                <a:round/>
                <a:headEnd/>
                <a:tailEnd/>
              </a:ln>
              <a:effectLst>
                <a:outerShdw blurRad="63500" sx="102000" sy="102000" algn="ctr" rotWithShape="0">
                  <a:prstClr val="black">
                    <a:alpha val="39000"/>
                  </a:prstClr>
                </a:outerShdw>
              </a:effectLst>
              <a:extLst/>
            </p:spPr>
            <p:txBody>
              <a:bodyPr/>
              <a:lstStyle/>
              <a:p>
                <a:endParaRPr lang="en-US" dirty="0">
                  <a:solidFill>
                    <a:srgbClr val="323232"/>
                  </a:solidFill>
                </a:endParaRPr>
              </a:p>
            </p:txBody>
          </p:sp>
          <p:sp>
            <p:nvSpPr>
              <p:cNvPr id="81" name="Freeform 33"/>
              <p:cNvSpPr>
                <a:spLocks noEditPoints="1"/>
              </p:cNvSpPr>
              <p:nvPr/>
            </p:nvSpPr>
            <p:spPr bwMode="auto">
              <a:xfrm>
                <a:off x="2736600" y="2036599"/>
                <a:ext cx="300482" cy="592027"/>
              </a:xfrm>
              <a:custGeom>
                <a:avLst/>
                <a:gdLst>
                  <a:gd name="T0" fmla="*/ 86 w 114"/>
                  <a:gd name="T1" fmla="*/ 29 h 224"/>
                  <a:gd name="T2" fmla="*/ 57 w 114"/>
                  <a:gd name="T3" fmla="*/ 58 h 224"/>
                  <a:gd name="T4" fmla="*/ 28 w 114"/>
                  <a:gd name="T5" fmla="*/ 29 h 224"/>
                  <a:gd name="T6" fmla="*/ 57 w 114"/>
                  <a:gd name="T7" fmla="*/ 0 h 224"/>
                  <a:gd name="T8" fmla="*/ 86 w 114"/>
                  <a:gd name="T9" fmla="*/ 29 h 224"/>
                  <a:gd name="T10" fmla="*/ 57 w 114"/>
                  <a:gd name="T11" fmla="*/ 224 h 224"/>
                  <a:gd name="T12" fmla="*/ 114 w 114"/>
                  <a:gd name="T13" fmla="*/ 68 h 224"/>
                  <a:gd name="T14" fmla="*/ 0 w 114"/>
                  <a:gd name="T15" fmla="*/ 68 h 224"/>
                  <a:gd name="T16" fmla="*/ 57 w 11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24">
                    <a:moveTo>
                      <a:pt x="86" y="29"/>
                    </a:moveTo>
                    <a:cubicBezTo>
                      <a:pt x="86" y="45"/>
                      <a:pt x="73" y="58"/>
                      <a:pt x="57" y="58"/>
                    </a:cubicBezTo>
                    <a:cubicBezTo>
                      <a:pt x="41" y="58"/>
                      <a:pt x="28" y="45"/>
                      <a:pt x="28" y="29"/>
                    </a:cubicBezTo>
                    <a:cubicBezTo>
                      <a:pt x="28" y="13"/>
                      <a:pt x="41" y="0"/>
                      <a:pt x="57" y="0"/>
                    </a:cubicBezTo>
                    <a:cubicBezTo>
                      <a:pt x="73" y="0"/>
                      <a:pt x="86" y="13"/>
                      <a:pt x="86" y="29"/>
                    </a:cubicBezTo>
                    <a:close/>
                    <a:moveTo>
                      <a:pt x="57" y="224"/>
                    </a:moveTo>
                    <a:cubicBezTo>
                      <a:pt x="114" y="68"/>
                      <a:pt x="114" y="68"/>
                      <a:pt x="114" y="68"/>
                    </a:cubicBezTo>
                    <a:cubicBezTo>
                      <a:pt x="0" y="68"/>
                      <a:pt x="0" y="68"/>
                      <a:pt x="0" y="68"/>
                    </a:cubicBezTo>
                    <a:lnTo>
                      <a:pt x="57" y="224"/>
                    </a:lnTo>
                    <a:close/>
                  </a:path>
                </a:pathLst>
              </a:custGeom>
              <a:grpFill/>
              <a:ln w="9525">
                <a:solidFill>
                  <a:srgbClr val="000000"/>
                </a:solidFill>
                <a:round/>
                <a:headEnd/>
                <a:tailEnd/>
              </a:ln>
              <a:effectLst>
                <a:outerShdw blurRad="63500" sx="102000" sy="102000" algn="ctr" rotWithShape="0">
                  <a:prstClr val="black">
                    <a:alpha val="39000"/>
                  </a:prstClr>
                </a:outerShdw>
              </a:effectLst>
              <a:extLst/>
            </p:spPr>
            <p:txBody>
              <a:bodyPr/>
              <a:lstStyle/>
              <a:p>
                <a:endParaRPr lang="en-US" dirty="0">
                  <a:solidFill>
                    <a:srgbClr val="323232"/>
                  </a:solidFill>
                </a:endParaRPr>
              </a:p>
            </p:txBody>
          </p:sp>
          <p:sp>
            <p:nvSpPr>
              <p:cNvPr id="82" name="Freeform 33"/>
              <p:cNvSpPr>
                <a:spLocks noEditPoints="1"/>
              </p:cNvSpPr>
              <p:nvPr/>
            </p:nvSpPr>
            <p:spPr bwMode="auto">
              <a:xfrm>
                <a:off x="2432311" y="1959587"/>
                <a:ext cx="427040" cy="841375"/>
              </a:xfrm>
              <a:custGeom>
                <a:avLst/>
                <a:gdLst>
                  <a:gd name="T0" fmla="*/ 86 w 114"/>
                  <a:gd name="T1" fmla="*/ 29 h 224"/>
                  <a:gd name="T2" fmla="*/ 57 w 114"/>
                  <a:gd name="T3" fmla="*/ 58 h 224"/>
                  <a:gd name="T4" fmla="*/ 28 w 114"/>
                  <a:gd name="T5" fmla="*/ 29 h 224"/>
                  <a:gd name="T6" fmla="*/ 57 w 114"/>
                  <a:gd name="T7" fmla="*/ 0 h 224"/>
                  <a:gd name="T8" fmla="*/ 86 w 114"/>
                  <a:gd name="T9" fmla="*/ 29 h 224"/>
                  <a:gd name="T10" fmla="*/ 57 w 114"/>
                  <a:gd name="T11" fmla="*/ 224 h 224"/>
                  <a:gd name="T12" fmla="*/ 114 w 114"/>
                  <a:gd name="T13" fmla="*/ 68 h 224"/>
                  <a:gd name="T14" fmla="*/ 0 w 114"/>
                  <a:gd name="T15" fmla="*/ 68 h 224"/>
                  <a:gd name="T16" fmla="*/ 57 w 11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24">
                    <a:moveTo>
                      <a:pt x="86" y="29"/>
                    </a:moveTo>
                    <a:cubicBezTo>
                      <a:pt x="86" y="45"/>
                      <a:pt x="73" y="58"/>
                      <a:pt x="57" y="58"/>
                    </a:cubicBezTo>
                    <a:cubicBezTo>
                      <a:pt x="41" y="58"/>
                      <a:pt x="28" y="45"/>
                      <a:pt x="28" y="29"/>
                    </a:cubicBezTo>
                    <a:cubicBezTo>
                      <a:pt x="28" y="13"/>
                      <a:pt x="41" y="0"/>
                      <a:pt x="57" y="0"/>
                    </a:cubicBezTo>
                    <a:cubicBezTo>
                      <a:pt x="73" y="0"/>
                      <a:pt x="86" y="13"/>
                      <a:pt x="86" y="29"/>
                    </a:cubicBezTo>
                    <a:close/>
                    <a:moveTo>
                      <a:pt x="57" y="224"/>
                    </a:moveTo>
                    <a:cubicBezTo>
                      <a:pt x="114" y="68"/>
                      <a:pt x="114" y="68"/>
                      <a:pt x="114" y="68"/>
                    </a:cubicBezTo>
                    <a:cubicBezTo>
                      <a:pt x="0" y="68"/>
                      <a:pt x="0" y="68"/>
                      <a:pt x="0" y="68"/>
                    </a:cubicBezTo>
                    <a:lnTo>
                      <a:pt x="57" y="224"/>
                    </a:lnTo>
                    <a:close/>
                  </a:path>
                </a:pathLst>
              </a:custGeom>
              <a:grpFill/>
              <a:ln w="9525">
                <a:solidFill>
                  <a:srgbClr val="000000"/>
                </a:solidFill>
                <a:round/>
                <a:headEnd/>
                <a:tailEnd/>
              </a:ln>
              <a:effectLst>
                <a:outerShdw blurRad="63500" sx="102000" sy="102000" algn="ctr" rotWithShape="0">
                  <a:prstClr val="black">
                    <a:alpha val="39000"/>
                  </a:prstClr>
                </a:outerShdw>
              </a:effectLst>
              <a:extLst/>
            </p:spPr>
            <p:txBody>
              <a:bodyPr/>
              <a:lstStyle/>
              <a:p>
                <a:endParaRPr lang="en-US" dirty="0">
                  <a:solidFill>
                    <a:srgbClr val="323232"/>
                  </a:solidFill>
                </a:endParaRPr>
              </a:p>
            </p:txBody>
          </p:sp>
        </p:grpSp>
      </p:grpSp>
    </p:spTree>
    <p:extLst>
      <p:ext uri="{BB962C8B-B14F-4D97-AF65-F5344CB8AC3E}">
        <p14:creationId xmlns:p14="http://schemas.microsoft.com/office/powerpoint/2010/main" val="38241511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8345" y="878584"/>
            <a:ext cx="2466694" cy="162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6512" y="367359"/>
            <a:ext cx="8229600" cy="687718"/>
          </a:xfrm>
        </p:spPr>
        <p:txBody>
          <a:bodyPr/>
          <a:lstStyle/>
          <a:p>
            <a:pPr>
              <a:defRPr/>
            </a:pPr>
            <a:r>
              <a:rPr lang="en-US" altLang="zh-CN" sz="2400" dirty="0" smtClean="0"/>
              <a:t>CC - Focused </a:t>
            </a:r>
            <a:r>
              <a:rPr lang="en-US" altLang="zh-CN" sz="2400" dirty="0"/>
              <a:t>CE </a:t>
            </a:r>
            <a:r>
              <a:rPr lang="en-US" altLang="zh-CN" sz="2400" dirty="0" smtClean="0"/>
              <a:t>3.0</a:t>
            </a:r>
            <a:r>
              <a:rPr lang="zh-CN" altLang="en-US" sz="2400" dirty="0" smtClean="0"/>
              <a:t>（</a:t>
            </a:r>
            <a:r>
              <a:rPr lang="en-US" altLang="zh-CN" sz="2400" dirty="0" smtClean="0"/>
              <a:t>GA target 3Q CY14) </a:t>
            </a:r>
            <a:endParaRPr lang="zh-CN" altLang="en-US" sz="2400" dirty="0"/>
          </a:p>
        </p:txBody>
      </p:sp>
      <p:sp>
        <p:nvSpPr>
          <p:cNvPr id="3" name="AutoShape 279"/>
          <p:cNvSpPr>
            <a:spLocks noChangeArrowheads="1"/>
          </p:cNvSpPr>
          <p:nvPr/>
        </p:nvSpPr>
        <p:spPr bwMode="gray">
          <a:xfrm>
            <a:off x="376752" y="1461074"/>
            <a:ext cx="6441595"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Web RTC:  Multi Media Web Client </a:t>
            </a:r>
            <a:endParaRPr lang="en-US" sz="1600" dirty="0">
              <a:solidFill>
                <a:schemeClr val="bg1"/>
              </a:solidFill>
            </a:endParaRPr>
          </a:p>
        </p:txBody>
      </p:sp>
      <p:sp>
        <p:nvSpPr>
          <p:cNvPr id="5" name="AutoShape 279"/>
          <p:cNvSpPr>
            <a:spLocks noChangeArrowheads="1"/>
          </p:cNvSpPr>
          <p:nvPr/>
        </p:nvSpPr>
        <p:spPr bwMode="gray">
          <a:xfrm>
            <a:off x="376753" y="2500603"/>
            <a:ext cx="6441594"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Real Time Speech: Voice Analytics   </a:t>
            </a:r>
            <a:endParaRPr lang="en-US" sz="1600" dirty="0">
              <a:solidFill>
                <a:schemeClr val="bg1"/>
              </a:solidFill>
            </a:endParaRPr>
          </a:p>
        </p:txBody>
      </p:sp>
      <p:sp>
        <p:nvSpPr>
          <p:cNvPr id="7" name="AutoShape 279"/>
          <p:cNvSpPr>
            <a:spLocks noChangeArrowheads="1"/>
          </p:cNvSpPr>
          <p:nvPr/>
        </p:nvSpPr>
        <p:spPr bwMode="gray">
          <a:xfrm>
            <a:off x="376753" y="3620983"/>
            <a:ext cx="6441594"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Work Assignment: Customer / Agent 1:1 mapping  </a:t>
            </a:r>
            <a:endParaRPr lang="en-US" sz="1600" dirty="0">
              <a:solidFill>
                <a:schemeClr val="bg1"/>
              </a:solidFill>
            </a:endParaRPr>
          </a:p>
        </p:txBody>
      </p:sp>
      <p:sp>
        <p:nvSpPr>
          <p:cNvPr id="12" name="AutoShape 279"/>
          <p:cNvSpPr>
            <a:spLocks noChangeArrowheads="1"/>
          </p:cNvSpPr>
          <p:nvPr/>
        </p:nvSpPr>
        <p:spPr bwMode="gray">
          <a:xfrm>
            <a:off x="376753" y="4810667"/>
            <a:ext cx="6441594"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Collaboration Designer: Development tools of application </a:t>
            </a:r>
            <a:r>
              <a:rPr lang="en-US" sz="1600" dirty="0" err="1" smtClean="0">
                <a:solidFill>
                  <a:schemeClr val="bg1"/>
                </a:solidFill>
              </a:rPr>
              <a:t>integraiton</a:t>
            </a:r>
            <a:r>
              <a:rPr lang="en-US" sz="1600" dirty="0" smtClean="0">
                <a:solidFill>
                  <a:schemeClr val="bg1"/>
                </a:solidFill>
              </a:rPr>
              <a:t>    </a:t>
            </a:r>
            <a:endParaRPr lang="en-US" sz="1600"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017" y="2666100"/>
            <a:ext cx="1689350" cy="4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7514" y="4669891"/>
            <a:ext cx="1485480" cy="126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7515" y="3548647"/>
            <a:ext cx="949673" cy="85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1526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a:noFill/>
        </p:spPr>
        <p:txBody>
          <a:bodyPr/>
          <a:lstStyle/>
          <a:p>
            <a:pPr eaLnBrk="1" hangingPunct="1"/>
            <a:r>
              <a:rPr lang="en-US" sz="2800" dirty="0" smtClean="0"/>
              <a:t>Avaya Collaboration Designer Snap-</a:t>
            </a:r>
            <a:r>
              <a:rPr lang="en-US" dirty="0" smtClean="0"/>
              <a:t>in</a:t>
            </a:r>
            <a:endParaRPr lang="en-US" sz="2800" dirty="0" smtClean="0"/>
          </a:p>
        </p:txBody>
      </p:sp>
      <p:sp>
        <p:nvSpPr>
          <p:cNvPr id="37" name="Text Placeholder 36"/>
          <p:cNvSpPr>
            <a:spLocks noGrp="1"/>
          </p:cNvSpPr>
          <p:nvPr>
            <p:ph type="body" sz="half" idx="2"/>
          </p:nvPr>
        </p:nvSpPr>
        <p:spPr>
          <a:xfrm>
            <a:off x="457200" y="1447800"/>
            <a:ext cx="4916609" cy="4724400"/>
          </a:xfrm>
        </p:spPr>
        <p:txBody>
          <a:bodyPr/>
          <a:lstStyle/>
          <a:p>
            <a:pPr eaLnBrk="0" hangingPunct="0">
              <a:spcBef>
                <a:spcPct val="55000"/>
              </a:spcBef>
              <a:buClr>
                <a:srgbClr val="CC0000"/>
              </a:buClr>
              <a:defRPr/>
            </a:pPr>
            <a:r>
              <a:rPr lang="en-US" sz="2000" b="1" dirty="0" smtClean="0">
                <a:solidFill>
                  <a:srgbClr val="323232"/>
                </a:solidFill>
                <a:cs typeface="Arial" charset="0"/>
                <a:sym typeface="Arial" charset="0"/>
              </a:rPr>
              <a:t>Enables non-developers to integrate CE and Snap-in functionality on a single canvas</a:t>
            </a:r>
            <a:endParaRPr lang="en-US" sz="2000" b="1" dirty="0" smtClean="0">
              <a:solidFill>
                <a:srgbClr val="323232"/>
              </a:solidFill>
            </a:endParaRPr>
          </a:p>
          <a:p>
            <a:pPr marL="174625" indent="-174625" eaLnBrk="0" hangingPunct="0">
              <a:spcBef>
                <a:spcPct val="55000"/>
              </a:spcBef>
              <a:buClr>
                <a:srgbClr val="CC0000"/>
              </a:buClr>
              <a:buFont typeface="Webdings" pitchFamily="18" charset="2"/>
              <a:buChar char="4"/>
              <a:defRPr/>
            </a:pPr>
            <a:r>
              <a:rPr lang="en-US" sz="2000" dirty="0">
                <a:solidFill>
                  <a:srgbClr val="323232"/>
                </a:solidFill>
              </a:rPr>
              <a:t>Graphical User Interface Allows Coding without Java knowledge</a:t>
            </a:r>
          </a:p>
          <a:p>
            <a:pPr marL="174625" indent="-174625" eaLnBrk="0" hangingPunct="0">
              <a:spcBef>
                <a:spcPct val="55000"/>
              </a:spcBef>
              <a:buClr>
                <a:srgbClr val="CC0000"/>
              </a:buClr>
              <a:buFont typeface="Webdings" pitchFamily="18" charset="2"/>
              <a:buChar char="4"/>
              <a:defRPr/>
            </a:pPr>
            <a:r>
              <a:rPr lang="en-US" sz="2000" dirty="0" smtClean="0">
                <a:solidFill>
                  <a:srgbClr val="323232"/>
                </a:solidFill>
              </a:rPr>
              <a:t>Quickly deploy high value, multi-channel use cases</a:t>
            </a:r>
            <a:endParaRPr lang="en-US" sz="2000" dirty="0">
              <a:solidFill>
                <a:srgbClr val="323232"/>
              </a:solidFill>
            </a:endParaRPr>
          </a:p>
          <a:p>
            <a:pPr marL="174625" indent="-174625" eaLnBrk="0" hangingPunct="0">
              <a:spcBef>
                <a:spcPct val="55000"/>
              </a:spcBef>
              <a:buClr>
                <a:srgbClr val="CC0000"/>
              </a:buClr>
              <a:buFont typeface="Webdings" pitchFamily="18" charset="2"/>
              <a:buChar char="4"/>
              <a:defRPr/>
            </a:pPr>
            <a:r>
              <a:rPr lang="en-US" sz="2000" dirty="0">
                <a:solidFill>
                  <a:srgbClr val="323232"/>
                </a:solidFill>
              </a:rPr>
              <a:t>Long Running Transactions allow for Workflows to be stored in Memory for </a:t>
            </a:r>
            <a:r>
              <a:rPr lang="en-US" sz="2000" dirty="0" smtClean="0">
                <a:solidFill>
                  <a:srgbClr val="323232"/>
                </a:solidFill>
              </a:rPr>
              <a:t>days, </a:t>
            </a:r>
            <a:r>
              <a:rPr lang="en-US" sz="2000" dirty="0">
                <a:solidFill>
                  <a:srgbClr val="323232"/>
                </a:solidFill>
              </a:rPr>
              <a:t>weeks, or months</a:t>
            </a:r>
          </a:p>
          <a:p>
            <a:endParaRPr lang="en-US" sz="2000" dirty="0"/>
          </a:p>
        </p:txBody>
      </p:sp>
      <p:sp>
        <p:nvSpPr>
          <p:cNvPr id="14" name="Rounded Rectangle 13"/>
          <p:cNvSpPr/>
          <p:nvPr/>
        </p:nvSpPr>
        <p:spPr bwMode="auto">
          <a:xfrm>
            <a:off x="500034" y="5665314"/>
            <a:ext cx="8143932" cy="714380"/>
          </a:xfrm>
          <a:prstGeom prst="roundRect">
            <a:avLst/>
          </a:prstGeom>
          <a:solidFill>
            <a:schemeClr val="accent1"/>
          </a:solidFill>
          <a:ln w="19050" cap="flat" cmpd="sng" algn="ctr">
            <a:solidFill>
              <a:schemeClr val="accent1"/>
            </a:solidFill>
            <a:prstDash val="solid"/>
            <a:round/>
            <a:headEnd type="none" w="med" len="med"/>
            <a:tailEnd type="none" w="med" len="med"/>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txBody>
          <a:bodyPr wrap="none" lIns="0" tIns="0" rIns="0" bIns="0" anchor="ctr"/>
          <a:lstStyle/>
          <a:p>
            <a:pPr>
              <a:tabLst>
                <a:tab pos="3946525" algn="l"/>
              </a:tabLst>
              <a:defRPr/>
            </a:pPr>
            <a:endParaRPr lang="en-US"/>
          </a:p>
        </p:txBody>
      </p:sp>
      <p:sp>
        <p:nvSpPr>
          <p:cNvPr id="15" name="Rectangle 70"/>
          <p:cNvSpPr>
            <a:spLocks noChangeArrowheads="1"/>
          </p:cNvSpPr>
          <p:nvPr/>
        </p:nvSpPr>
        <p:spPr bwMode="gray">
          <a:xfrm>
            <a:off x="642938" y="5738325"/>
            <a:ext cx="7929562" cy="649323"/>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a:lnSpc>
                <a:spcPts val="2500"/>
              </a:lnSpc>
              <a:buFont typeface="Times New Roman" pitchFamily="18" charset="0"/>
              <a:buNone/>
              <a:defRPr/>
            </a:pPr>
            <a:r>
              <a:rPr lang="en-US" sz="2400" b="1" dirty="0" smtClean="0">
                <a:solidFill>
                  <a:schemeClr val="bg1"/>
                </a:solidFill>
              </a:rPr>
              <a:t>Empowers Enterprise Resources to Easily Produce Journey Maps</a:t>
            </a:r>
            <a:endParaRPr lang="en-US" sz="2400"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981" y="1765426"/>
            <a:ext cx="3706019" cy="2634860"/>
          </a:xfrm>
          <a:prstGeom prst="rect">
            <a:avLst/>
          </a:prstGeom>
        </p:spPr>
      </p:pic>
      <p:sp>
        <p:nvSpPr>
          <p:cNvPr id="23" name="Rectangle 22"/>
          <p:cNvSpPr/>
          <p:nvPr/>
        </p:nvSpPr>
        <p:spPr>
          <a:xfrm>
            <a:off x="0" y="0"/>
            <a:ext cx="2702257" cy="354842"/>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400" b="1" dirty="0">
                <a:solidFill>
                  <a:prstClr val="white"/>
                </a:solidFill>
              </a:rPr>
              <a:t>Internal only; not for use with customers</a:t>
            </a:r>
          </a:p>
        </p:txBody>
      </p:sp>
      <p:sp>
        <p:nvSpPr>
          <p:cNvPr id="24" name="AutoShape 5"/>
          <p:cNvSpPr>
            <a:spLocks noChangeArrowheads="1"/>
          </p:cNvSpPr>
          <p:nvPr/>
        </p:nvSpPr>
        <p:spPr bwMode="auto">
          <a:xfrm>
            <a:off x="3296853" y="73375"/>
            <a:ext cx="3087855" cy="630936"/>
          </a:xfrm>
          <a:prstGeom prst="roundRect">
            <a:avLst>
              <a:gd name="adj" fmla="val 0"/>
            </a:avLst>
          </a:prstGeom>
          <a:solidFill>
            <a:srgbClr val="0070C0"/>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n-US" sz="1400" b="1" dirty="0" smtClean="0"/>
              <a:t>Avaya Collaboration Designer  3.0 </a:t>
            </a:r>
            <a:endParaRPr lang="en-US" sz="1400" b="1" dirty="0"/>
          </a:p>
          <a:p>
            <a:pPr algn="ctr">
              <a:defRPr/>
            </a:pPr>
            <a:r>
              <a:rPr lang="en-US" sz="1400" b="1" dirty="0" smtClean="0">
                <a:solidFill>
                  <a:schemeClr val="bg1"/>
                </a:solidFill>
              </a:rPr>
              <a:t>4Q CY14</a:t>
            </a:r>
            <a:endParaRPr lang="en-US" sz="1400" b="1" dirty="0">
              <a:solidFill>
                <a:schemeClr val="bg1"/>
              </a:solidFill>
            </a:endParaRPr>
          </a:p>
          <a:p>
            <a:pPr algn="ctr">
              <a:defRPr/>
            </a:pPr>
            <a:r>
              <a:rPr lang="en-US" sz="1400" b="1" dirty="0" smtClean="0">
                <a:solidFill>
                  <a:schemeClr val="lt1"/>
                </a:solidFill>
              </a:rPr>
              <a:t>(</a:t>
            </a:r>
            <a:r>
              <a:rPr lang="en-US" sz="1400" b="1" dirty="0" smtClean="0">
                <a:solidFill>
                  <a:schemeClr val="bg1"/>
                </a:solidFill>
              </a:rPr>
              <a:t>Planned)</a:t>
            </a:r>
            <a:endParaRPr lang="en-US" sz="1400" b="1" dirty="0">
              <a:solidFill>
                <a:schemeClr val="bg1"/>
              </a:solidFill>
            </a:endParaRPr>
          </a:p>
        </p:txBody>
      </p:sp>
    </p:spTree>
    <p:extLst>
      <p:ext uri="{BB962C8B-B14F-4D97-AF65-F5344CB8AC3E}">
        <p14:creationId xmlns:p14="http://schemas.microsoft.com/office/powerpoint/2010/main" val="8666737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a:noFill/>
        </p:spPr>
        <p:txBody>
          <a:bodyPr/>
          <a:lstStyle/>
          <a:p>
            <a:pPr eaLnBrk="1" hangingPunct="1"/>
            <a:r>
              <a:rPr lang="en-US" sz="2800" dirty="0" smtClean="0"/>
              <a:t>Avaya </a:t>
            </a:r>
            <a:r>
              <a:rPr lang="en-US" sz="2800" dirty="0" err="1" smtClean="0"/>
              <a:t>WebRTC</a:t>
            </a:r>
            <a:r>
              <a:rPr lang="en-US" sz="2800" dirty="0" smtClean="0"/>
              <a:t> Snap-</a:t>
            </a:r>
            <a:r>
              <a:rPr lang="en-US" dirty="0" smtClean="0"/>
              <a:t>in</a:t>
            </a:r>
            <a:endParaRPr lang="en-US" sz="2800" dirty="0" smtClean="0"/>
          </a:p>
        </p:txBody>
      </p:sp>
      <p:sp>
        <p:nvSpPr>
          <p:cNvPr id="37" name="Text Placeholder 36"/>
          <p:cNvSpPr>
            <a:spLocks noGrp="1"/>
          </p:cNvSpPr>
          <p:nvPr>
            <p:ph type="body" sz="half" idx="2"/>
          </p:nvPr>
        </p:nvSpPr>
        <p:spPr>
          <a:xfrm>
            <a:off x="457200" y="1447800"/>
            <a:ext cx="5422241" cy="4724400"/>
          </a:xfrm>
        </p:spPr>
        <p:txBody>
          <a:bodyPr/>
          <a:lstStyle/>
          <a:p>
            <a:pPr eaLnBrk="0" hangingPunct="0">
              <a:spcBef>
                <a:spcPct val="55000"/>
              </a:spcBef>
              <a:buClr>
                <a:srgbClr val="CC0000"/>
              </a:buClr>
              <a:defRPr/>
            </a:pPr>
            <a:r>
              <a:rPr lang="en-US" sz="2000" b="1" dirty="0">
                <a:solidFill>
                  <a:srgbClr val="323232"/>
                </a:solidFill>
                <a:cs typeface="Arial" charset="0"/>
                <a:sym typeface="Arial" charset="0"/>
              </a:rPr>
              <a:t>Allows </a:t>
            </a:r>
            <a:r>
              <a:rPr lang="en-US" sz="2000" b="1" dirty="0">
                <a:cs typeface="Helvetica" charset="0"/>
                <a:sym typeface="Arial" charset="0"/>
              </a:rPr>
              <a:t>consumers to </a:t>
            </a:r>
            <a:r>
              <a:rPr lang="en-US" sz="2000" b="1" dirty="0" smtClean="0">
                <a:cs typeface="Helvetica" charset="0"/>
                <a:sym typeface="Arial" charset="0"/>
              </a:rPr>
              <a:t>‘click </a:t>
            </a:r>
            <a:r>
              <a:rPr lang="en-US" sz="2000" b="1" dirty="0">
                <a:cs typeface="Helvetica" charset="0"/>
                <a:sym typeface="Arial" charset="0"/>
              </a:rPr>
              <a:t>to call’ from any supported browser and connect </a:t>
            </a:r>
            <a:r>
              <a:rPr lang="en-US" sz="2000" b="1" dirty="0" smtClean="0">
                <a:cs typeface="Helvetica" charset="0"/>
                <a:sym typeface="Arial" charset="0"/>
              </a:rPr>
              <a:t>to </a:t>
            </a:r>
            <a:r>
              <a:rPr lang="en-US" sz="2000" b="1" dirty="0">
                <a:cs typeface="Helvetica" charset="0"/>
                <a:sym typeface="Arial" charset="0"/>
              </a:rPr>
              <a:t>an agent </a:t>
            </a:r>
            <a:r>
              <a:rPr lang="en-US" sz="2000" b="1" dirty="0" smtClean="0">
                <a:cs typeface="Helvetica" charset="0"/>
                <a:sym typeface="Arial" charset="0"/>
              </a:rPr>
              <a:t>seamlessly </a:t>
            </a:r>
            <a:endParaRPr lang="en-US" sz="2000" b="1" dirty="0" smtClean="0">
              <a:solidFill>
                <a:srgbClr val="323232"/>
              </a:solidFill>
            </a:endParaRPr>
          </a:p>
          <a:p>
            <a:pPr marL="174625" indent="-174625" eaLnBrk="0" hangingPunct="0">
              <a:spcBef>
                <a:spcPct val="55000"/>
              </a:spcBef>
              <a:buClr>
                <a:srgbClr val="CC0000"/>
              </a:buClr>
              <a:buFont typeface="Webdings" pitchFamily="18" charset="2"/>
              <a:buChar char="4"/>
              <a:defRPr/>
            </a:pPr>
            <a:r>
              <a:rPr lang="en-US" sz="2000" dirty="0" smtClean="0">
                <a:solidFill>
                  <a:srgbClr val="323232"/>
                </a:solidFill>
              </a:rPr>
              <a:t>No browser plugins are needed</a:t>
            </a:r>
          </a:p>
          <a:p>
            <a:pPr marL="174625" indent="-174625" eaLnBrk="0" hangingPunct="0">
              <a:spcBef>
                <a:spcPct val="55000"/>
              </a:spcBef>
              <a:buClr>
                <a:srgbClr val="CC0000"/>
              </a:buClr>
              <a:buFont typeface="Webdings" pitchFamily="18" charset="2"/>
              <a:buChar char="4"/>
              <a:defRPr/>
            </a:pPr>
            <a:r>
              <a:rPr lang="en-US" sz="2000" dirty="0" smtClean="0">
                <a:solidFill>
                  <a:srgbClr val="323232"/>
                </a:solidFill>
              </a:rPr>
              <a:t>Easily </a:t>
            </a:r>
            <a:r>
              <a:rPr lang="en-US" sz="2000" dirty="0">
                <a:solidFill>
                  <a:srgbClr val="323232"/>
                </a:solidFill>
              </a:rPr>
              <a:t>integrates with Context Store, providing relevant contextual data to agents </a:t>
            </a:r>
            <a:endParaRPr lang="en-US" sz="2000" dirty="0" smtClean="0">
              <a:solidFill>
                <a:srgbClr val="323232"/>
              </a:solidFill>
            </a:endParaRPr>
          </a:p>
          <a:p>
            <a:pPr marL="174625" indent="-174625" eaLnBrk="0" hangingPunct="0">
              <a:spcBef>
                <a:spcPct val="55000"/>
              </a:spcBef>
              <a:buClr>
                <a:srgbClr val="CC0000"/>
              </a:buClr>
              <a:buFont typeface="Webdings" pitchFamily="18" charset="2"/>
              <a:buChar char="4"/>
              <a:defRPr/>
            </a:pPr>
            <a:r>
              <a:rPr lang="en-US" sz="2000" dirty="0" smtClean="0">
                <a:solidFill>
                  <a:srgbClr val="323232"/>
                </a:solidFill>
              </a:rPr>
              <a:t>Audio </a:t>
            </a:r>
            <a:r>
              <a:rPr lang="en-US" sz="2000" dirty="0">
                <a:solidFill>
                  <a:srgbClr val="323232"/>
                </a:solidFill>
              </a:rPr>
              <a:t>stream integrates with </a:t>
            </a:r>
            <a:r>
              <a:rPr lang="en-US" sz="2000" dirty="0" smtClean="0">
                <a:solidFill>
                  <a:srgbClr val="323232"/>
                </a:solidFill>
              </a:rPr>
              <a:t>Real-Time </a:t>
            </a:r>
            <a:r>
              <a:rPr lang="en-US" sz="2000" dirty="0">
                <a:solidFill>
                  <a:srgbClr val="323232"/>
                </a:solidFill>
              </a:rPr>
              <a:t>Speech which enables verbal menus as well as an ability to monitor agent script compliance </a:t>
            </a:r>
          </a:p>
          <a:p>
            <a:endParaRPr lang="en-US" sz="2000" dirty="0"/>
          </a:p>
        </p:txBody>
      </p:sp>
      <p:sp>
        <p:nvSpPr>
          <p:cNvPr id="14" name="Rounded Rectangle 13"/>
          <p:cNvSpPr/>
          <p:nvPr/>
        </p:nvSpPr>
        <p:spPr bwMode="auto">
          <a:xfrm>
            <a:off x="500034" y="5665314"/>
            <a:ext cx="8143932" cy="714380"/>
          </a:xfrm>
          <a:prstGeom prst="roundRect">
            <a:avLst/>
          </a:prstGeom>
          <a:solidFill>
            <a:schemeClr val="accent1"/>
          </a:solidFill>
          <a:ln w="19050" cap="flat" cmpd="sng" algn="ctr">
            <a:solidFill>
              <a:schemeClr val="accent1"/>
            </a:solidFill>
            <a:prstDash val="solid"/>
            <a:round/>
            <a:headEnd type="none" w="med" len="med"/>
            <a:tailEnd type="none" w="med" len="med"/>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txBody>
          <a:bodyPr wrap="none" lIns="0" tIns="0" rIns="0" bIns="0" anchor="ctr"/>
          <a:lstStyle/>
          <a:p>
            <a:pPr>
              <a:tabLst>
                <a:tab pos="3946525" algn="l"/>
              </a:tabLst>
              <a:defRPr/>
            </a:pPr>
            <a:endParaRPr lang="en-US"/>
          </a:p>
        </p:txBody>
      </p:sp>
      <p:sp>
        <p:nvSpPr>
          <p:cNvPr id="15" name="Rectangle 70"/>
          <p:cNvSpPr>
            <a:spLocks noChangeArrowheads="1"/>
          </p:cNvSpPr>
          <p:nvPr/>
        </p:nvSpPr>
        <p:spPr bwMode="gray">
          <a:xfrm>
            <a:off x="642938" y="5738325"/>
            <a:ext cx="7929562" cy="649323"/>
          </a:xfrm>
          <a:prstGeom prst="rect">
            <a:avLst/>
          </a:prstGeom>
          <a:noFill/>
          <a:ln w="19050" algn="ctr">
            <a:noFill/>
            <a:miter lim="800000"/>
            <a:headEnd/>
            <a:tailEnd/>
          </a:ln>
          <a:effectLst>
            <a:prstShdw prst="shdw17" dist="17961" dir="2700000">
              <a:schemeClr val="accent1">
                <a:gamma/>
                <a:shade val="60000"/>
                <a:invGamma/>
              </a:schemeClr>
            </a:prstShdw>
          </a:effectLst>
        </p:spPr>
        <p:txBody>
          <a:bodyPr lIns="0" tIns="0" rIns="0" bIns="0">
            <a:spAutoFit/>
          </a:bodyPr>
          <a:lstStyle/>
          <a:p>
            <a:pPr algn="ctr">
              <a:lnSpc>
                <a:spcPts val="2500"/>
              </a:lnSpc>
              <a:buFont typeface="Times New Roman" pitchFamily="18" charset="0"/>
              <a:buNone/>
              <a:defRPr/>
            </a:pPr>
            <a:r>
              <a:rPr lang="en-US" sz="2400" b="1" dirty="0" smtClean="0">
                <a:solidFill>
                  <a:schemeClr val="bg1"/>
                </a:solidFill>
              </a:rPr>
              <a:t>Real-Time Browser Communications Enabling Click to</a:t>
            </a:r>
          </a:p>
          <a:p>
            <a:pPr algn="ctr">
              <a:lnSpc>
                <a:spcPts val="2500"/>
              </a:lnSpc>
              <a:buFont typeface="Times New Roman" pitchFamily="18" charset="0"/>
              <a:buNone/>
              <a:defRPr/>
            </a:pPr>
            <a:r>
              <a:rPr lang="en-US" sz="2400" b="1" dirty="0" smtClean="0">
                <a:solidFill>
                  <a:schemeClr val="bg1"/>
                </a:solidFill>
              </a:rPr>
              <a:t>Call Functionality</a:t>
            </a:r>
            <a:endParaRPr lang="en-US" sz="2400" b="1" dirty="0">
              <a:solidFill>
                <a:schemeClr val="bg1"/>
              </a:solidFill>
            </a:endParaRPr>
          </a:p>
        </p:txBody>
      </p:sp>
      <p:pic>
        <p:nvPicPr>
          <p:cNvPr id="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494" y="869813"/>
            <a:ext cx="3437358" cy="206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0" y="0"/>
            <a:ext cx="2702257" cy="354842"/>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400" b="1" dirty="0">
                <a:solidFill>
                  <a:prstClr val="white"/>
                </a:solidFill>
              </a:rPr>
              <a:t>Internal only; not for use with customers</a:t>
            </a:r>
          </a:p>
        </p:txBody>
      </p:sp>
      <p:sp>
        <p:nvSpPr>
          <p:cNvPr id="24" name="AutoShape 5"/>
          <p:cNvSpPr>
            <a:spLocks noChangeArrowheads="1"/>
          </p:cNvSpPr>
          <p:nvPr/>
        </p:nvSpPr>
        <p:spPr bwMode="auto">
          <a:xfrm>
            <a:off x="3296854" y="73375"/>
            <a:ext cx="2716270" cy="630936"/>
          </a:xfrm>
          <a:prstGeom prst="roundRect">
            <a:avLst>
              <a:gd name="adj" fmla="val 0"/>
            </a:avLst>
          </a:prstGeom>
          <a:solidFill>
            <a:srgbClr val="0070C0"/>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n-US" sz="1400" b="1" dirty="0" smtClean="0"/>
              <a:t>Avaya </a:t>
            </a:r>
            <a:r>
              <a:rPr lang="en-US" sz="1400" b="1" dirty="0" err="1" smtClean="0"/>
              <a:t>WebRTC</a:t>
            </a:r>
            <a:r>
              <a:rPr lang="en-US" sz="1400" b="1" dirty="0" smtClean="0"/>
              <a:t> 3.0 </a:t>
            </a:r>
            <a:endParaRPr lang="en-US" sz="1400" b="1" dirty="0"/>
          </a:p>
          <a:p>
            <a:pPr algn="ctr">
              <a:defRPr/>
            </a:pPr>
            <a:r>
              <a:rPr lang="en-US" sz="1400" b="1" dirty="0" smtClean="0">
                <a:solidFill>
                  <a:schemeClr val="bg1"/>
                </a:solidFill>
              </a:rPr>
              <a:t>4Q CY14</a:t>
            </a:r>
            <a:endParaRPr lang="en-US" sz="1400" b="1" dirty="0">
              <a:solidFill>
                <a:schemeClr val="bg1"/>
              </a:solidFill>
            </a:endParaRPr>
          </a:p>
          <a:p>
            <a:pPr algn="ctr">
              <a:defRPr/>
            </a:pPr>
            <a:r>
              <a:rPr lang="en-US" sz="1400" b="1" dirty="0" smtClean="0">
                <a:solidFill>
                  <a:schemeClr val="lt1"/>
                </a:solidFill>
              </a:rPr>
              <a:t>(</a:t>
            </a:r>
            <a:r>
              <a:rPr lang="en-US" sz="1400" b="1" dirty="0" smtClean="0">
                <a:solidFill>
                  <a:schemeClr val="bg1"/>
                </a:solidFill>
              </a:rPr>
              <a:t>Planned)</a:t>
            </a:r>
            <a:endParaRPr lang="en-US" sz="1400" b="1" dirty="0">
              <a:solidFill>
                <a:schemeClr val="bg1"/>
              </a:solidFill>
            </a:endParaRPr>
          </a:p>
        </p:txBody>
      </p:sp>
    </p:spTree>
    <p:extLst>
      <p:ext uri="{BB962C8B-B14F-4D97-AF65-F5344CB8AC3E}">
        <p14:creationId xmlns:p14="http://schemas.microsoft.com/office/powerpoint/2010/main" val="3423314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50" y="57658"/>
            <a:ext cx="8229600" cy="838200"/>
          </a:xfrm>
        </p:spPr>
        <p:txBody>
          <a:bodyPr/>
          <a:lstStyle/>
          <a:p>
            <a:r>
              <a:rPr lang="en-US" dirty="0" smtClean="0"/>
              <a:t>Context Store Snap-in Roadmap </a:t>
            </a:r>
            <a:endParaRPr lang="en-US" dirty="0"/>
          </a:p>
        </p:txBody>
      </p:sp>
      <p:sp>
        <p:nvSpPr>
          <p:cNvPr id="25" name="Rectangle 24"/>
          <p:cNvSpPr/>
          <p:nvPr/>
        </p:nvSpPr>
        <p:spPr>
          <a:xfrm>
            <a:off x="0" y="0"/>
            <a:ext cx="3657600" cy="354842"/>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400" b="1" dirty="0"/>
              <a:t>Internal only; not for use with customers</a:t>
            </a:r>
          </a:p>
        </p:txBody>
      </p:sp>
      <p:graphicFrame>
        <p:nvGraphicFramePr>
          <p:cNvPr id="26" name="Table 25"/>
          <p:cNvGraphicFramePr>
            <a:graphicFrameLocks noGrp="1"/>
          </p:cNvGraphicFramePr>
          <p:nvPr>
            <p:extLst>
              <p:ext uri="{D42A27DB-BD31-4B8C-83A1-F6EECF244321}">
                <p14:modId xmlns:p14="http://schemas.microsoft.com/office/powerpoint/2010/main" val="1066825723"/>
              </p:ext>
            </p:extLst>
          </p:nvPr>
        </p:nvGraphicFramePr>
        <p:xfrm>
          <a:off x="749300" y="1813626"/>
          <a:ext cx="7254669" cy="4629137"/>
        </p:xfrm>
        <a:graphic>
          <a:graphicData uri="http://schemas.openxmlformats.org/drawingml/2006/table">
            <a:tbl>
              <a:tblPr firstRow="1" bandRow="1">
                <a:tableStyleId>{21E4AEA4-8DFA-4A89-87EB-49C32662AFE0}</a:tableStyleId>
              </a:tblPr>
              <a:tblGrid>
                <a:gridCol w="2608994"/>
                <a:gridCol w="2585306"/>
                <a:gridCol w="2060369"/>
              </a:tblGrid>
              <a:tr h="752680">
                <a:tc>
                  <a:txBody>
                    <a:bodyPr/>
                    <a:lstStyle/>
                    <a:p>
                      <a:pPr algn="ctr"/>
                      <a:r>
                        <a:rPr lang="en-US" sz="1200" i="1" dirty="0" smtClean="0">
                          <a:solidFill>
                            <a:schemeClr val="tx1"/>
                          </a:solidFill>
                        </a:rPr>
                        <a:t>Track and Share</a:t>
                      </a:r>
                    </a:p>
                    <a:p>
                      <a:pPr algn="ctr"/>
                      <a:r>
                        <a:rPr lang="en-US" sz="1200" i="1" dirty="0" smtClean="0">
                          <a:solidFill>
                            <a:schemeClr val="tx1"/>
                          </a:solidFill>
                        </a:rPr>
                        <a:t> Customer Context</a:t>
                      </a:r>
                      <a:endParaRPr lang="en-US" sz="1200" i="1"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i="1" dirty="0" smtClean="0">
                          <a:solidFill>
                            <a:schemeClr val="tx1"/>
                          </a:solidFill>
                        </a:rPr>
                        <a:t>CRM</a:t>
                      </a:r>
                      <a:r>
                        <a:rPr lang="en-US" sz="1200" i="1" baseline="0" dirty="0" smtClean="0">
                          <a:solidFill>
                            <a:schemeClr val="tx1"/>
                          </a:solidFill>
                        </a:rPr>
                        <a:t> Integration</a:t>
                      </a:r>
                      <a:endParaRPr lang="en-US" sz="1200" i="1" dirty="0" smtClean="0">
                        <a:solidFill>
                          <a:schemeClr val="tx1"/>
                        </a:solidFill>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rPr>
                        <a:t>Auto Track Context</a:t>
                      </a:r>
                      <a:endParaRPr lang="en-US" sz="1200" i="1"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r>
              <a:tr h="1167494">
                <a:tc>
                  <a:txBody>
                    <a:bodyPr/>
                    <a:lstStyle/>
                    <a:p>
                      <a:pPr marL="119063" marR="0" lvl="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Deliver consistent and seamless customer experience across all touch points.</a:t>
                      </a:r>
                    </a:p>
                    <a:p>
                      <a:pPr marL="119063" marR="0" lvl="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strike="noStrike" kern="1200" baseline="0" dirty="0" smtClean="0">
                          <a:solidFill>
                            <a:schemeClr val="tx1"/>
                          </a:solidFill>
                          <a:latin typeface="+mn-lt"/>
                          <a:ea typeface="+mn-ea"/>
                          <a:cs typeface="+mn-cs"/>
                        </a:rPr>
                        <a:t>CE Snap-ins can leverage low latency in-memory data cache on CE using native access for sharing contextual information </a:t>
                      </a:r>
                    </a:p>
                    <a:p>
                      <a:pPr marL="119063" marR="0" lvl="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Delivered as a snap-in on CE to deliver rapid business value at  a low cost.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9063" marR="0" lvl="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Provides ability to track and share 360 view of the customer.</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Enables business activity monitoring</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Geo-redundancy</a:t>
                      </a:r>
                      <a:endParaRPr lang="en-US" sz="900" b="0" kern="1200" baseline="0" dirty="0">
                        <a:solidFill>
                          <a:srgbClr val="323232"/>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Auto-creation of context objects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Cross Channel tracking and analytics</a:t>
                      </a:r>
                    </a:p>
                    <a:p>
                      <a:pPr marL="0" marR="0" indent="0" algn="l" defTabSz="914400" rtl="0" eaLnBrk="1" fontAlgn="auto" latinLnBrk="0" hangingPunct="1">
                        <a:lnSpc>
                          <a:spcPct val="100000"/>
                        </a:lnSpc>
                        <a:spcBef>
                          <a:spcPts val="300"/>
                        </a:spcBef>
                        <a:spcAft>
                          <a:spcPts val="0"/>
                        </a:spcAft>
                        <a:buClrTx/>
                        <a:buSzTx/>
                        <a:buFont typeface="Wingdings" pitchFamily="2" charset="2"/>
                        <a:buNone/>
                        <a:tabLst/>
                        <a:defRPr/>
                      </a:pPr>
                      <a:endParaRPr lang="en-US" sz="900" b="0" kern="1200" baseline="0" dirty="0" smtClean="0">
                        <a:solidFill>
                          <a:srgbClr val="323232"/>
                        </a:solidFill>
                        <a:latin typeface="+mn-lt"/>
                        <a:ea typeface="+mn-ea"/>
                        <a:cs typeface="+mn-cs"/>
                      </a:endParaRPr>
                    </a:p>
                    <a:p>
                      <a:pPr marL="0" marR="0" indent="0" algn="l" defTabSz="914400" rtl="0" eaLnBrk="1" fontAlgn="auto" latinLnBrk="0" hangingPunct="1">
                        <a:lnSpc>
                          <a:spcPct val="100000"/>
                        </a:lnSpc>
                        <a:spcBef>
                          <a:spcPts val="300"/>
                        </a:spcBef>
                        <a:spcAft>
                          <a:spcPts val="0"/>
                        </a:spcAft>
                        <a:buClrTx/>
                        <a:buSzTx/>
                        <a:buFont typeface="Wingdings" pitchFamily="2" charset="2"/>
                        <a:buNone/>
                        <a:tabLst/>
                        <a:defRPr/>
                      </a:pPr>
                      <a:endParaRPr lang="en-US" sz="900" b="0" kern="1200" baseline="0" dirty="0">
                        <a:solidFill>
                          <a:srgbClr val="323232"/>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08963">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Low Latency, scalable and resilient in-memory data cache </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Secure RESTful API for external interface and native Java API for CE snap-ins  </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CE 3.0 Workflow integration via native workflow tasks </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Experience Portal integration via pluggable data connector</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Simple URL based access for Screen Pop applications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chemeClr val="tx1"/>
                          </a:solidFill>
                          <a:latin typeface="+mn-lt"/>
                          <a:ea typeface="+mn-ea"/>
                          <a:cs typeface="+mn-cs"/>
                        </a:rPr>
                        <a:t>Data export for persistence and analytics</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Provide connectors to CRM system </a:t>
                      </a:r>
                    </a:p>
                    <a:p>
                      <a:pPr marL="173038" marR="0" lvl="1" indent="-60325"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900" b="0" kern="1200" baseline="0" dirty="0" smtClean="0">
                          <a:solidFill>
                            <a:srgbClr val="323232"/>
                          </a:solidFill>
                          <a:latin typeface="+mn-lt"/>
                          <a:ea typeface="+mn-ea"/>
                          <a:cs typeface="+mn-cs"/>
                        </a:rPr>
                        <a:t>Rules based auto-population of CRM and other data in Context Store</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Integration to Unified Collaboration Model to feed business metrics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Integration to Avaya Experience Portal for auto-creation of context objects upon call arrivals</a:t>
                      </a:r>
                    </a:p>
                    <a:p>
                      <a:pPr marL="173038" marR="0" lvl="1" indent="-60325"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900" b="0" kern="1200" baseline="0" dirty="0" smtClean="0">
                          <a:solidFill>
                            <a:srgbClr val="323232"/>
                          </a:solidFill>
                          <a:latin typeface="+mn-lt"/>
                          <a:ea typeface="+mn-ea"/>
                          <a:cs typeface="+mn-cs"/>
                        </a:rPr>
                        <a:t>Real-time event stream of context changes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Improved capacity and performance</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Geo Redundancy</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900" b="0" kern="1200" baseline="0" dirty="0" smtClean="0">
                          <a:solidFill>
                            <a:srgbClr val="323232"/>
                          </a:solidFill>
                          <a:latin typeface="+mn-lt"/>
                          <a:ea typeface="+mn-ea"/>
                          <a:cs typeface="+mn-cs"/>
                        </a:rPr>
                        <a:t>Unified Desktop Integration</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73038" marR="0" lvl="1" indent="-60325"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900" b="0" kern="1200" baseline="0" dirty="0" smtClean="0">
                          <a:solidFill>
                            <a:srgbClr val="323232"/>
                          </a:solidFill>
                          <a:latin typeface="+mn-lt"/>
                          <a:ea typeface="+mn-ea"/>
                          <a:cs typeface="+mn-cs"/>
                        </a:rPr>
                        <a:t>Auto-create system level objects and data in the context store with integration to Avaya Ecosystem</a:t>
                      </a:r>
                    </a:p>
                    <a:p>
                      <a:pPr marL="173038" marR="0" lvl="1" indent="-60325"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900" b="0" kern="1200" baseline="0" dirty="0" smtClean="0">
                        <a:solidFill>
                          <a:srgbClr val="323232"/>
                        </a:solidFill>
                        <a:latin typeface="+mn-lt"/>
                        <a:ea typeface="+mn-ea"/>
                        <a:cs typeface="+mn-cs"/>
                      </a:endParaRPr>
                    </a:p>
                  </a:txBody>
                  <a:tcPr>
                    <a:lnT w="12700" cap="flat" cmpd="sng" algn="ctr">
                      <a:solidFill>
                        <a:schemeClr val="tx1"/>
                      </a:solidFill>
                      <a:prstDash val="solid"/>
                      <a:round/>
                      <a:headEnd type="none" w="med" len="med"/>
                      <a:tailEnd type="none" w="med" len="med"/>
                    </a:lnT>
                    <a:solidFill>
                      <a:schemeClr val="bg1">
                        <a:lumMod val="95000"/>
                      </a:schemeClr>
                    </a:solidFill>
                  </a:tcPr>
                </a:tc>
              </a:tr>
            </a:tbl>
          </a:graphicData>
        </a:graphic>
      </p:graphicFrame>
      <p:sp>
        <p:nvSpPr>
          <p:cNvPr id="27" name="AutoShape 2"/>
          <p:cNvSpPr>
            <a:spLocks noChangeArrowheads="1"/>
          </p:cNvSpPr>
          <p:nvPr/>
        </p:nvSpPr>
        <p:spPr bwMode="auto">
          <a:xfrm>
            <a:off x="749302" y="1029046"/>
            <a:ext cx="7812808" cy="809979"/>
          </a:xfrm>
          <a:prstGeom prst="rightArrow">
            <a:avLst>
              <a:gd name="adj1" fmla="val 78481"/>
              <a:gd name="adj2" fmla="val 66995"/>
            </a:avLst>
          </a:prstGeom>
          <a:solidFill>
            <a:schemeClr val="accent2">
              <a:lumMod val="40000"/>
              <a:lumOff val="60000"/>
            </a:schemeClr>
          </a:solidFill>
          <a:ln w="9525" cap="flat" cmpd="sng" algn="ctr">
            <a:noFill/>
            <a:prstDash val="solid"/>
            <a:round/>
            <a:headEnd type="none" w="med" len="med"/>
            <a:tailEnd type="none" w="med" len="med"/>
          </a:ln>
          <a:effectLst/>
        </p:spPr>
        <p:txBody>
          <a:bodyPr lIns="0" tIns="0" rIns="0" bIns="0" anchor="ctr"/>
          <a:lstStyle/>
          <a:p>
            <a:pPr algn="ctr">
              <a:defRPr/>
            </a:pPr>
            <a:endParaRPr lang="en-US" sz="1200" b="1" dirty="0">
              <a:solidFill>
                <a:srgbClr val="323232">
                  <a:lumMod val="75000"/>
                  <a:lumOff val="25000"/>
                </a:srgbClr>
              </a:solidFill>
            </a:endParaRPr>
          </a:p>
        </p:txBody>
      </p:sp>
      <p:grpSp>
        <p:nvGrpSpPr>
          <p:cNvPr id="5" name="Group 44"/>
          <p:cNvGrpSpPr/>
          <p:nvPr/>
        </p:nvGrpSpPr>
        <p:grpSpPr>
          <a:xfrm>
            <a:off x="349709" y="1847174"/>
            <a:ext cx="352672" cy="4683166"/>
            <a:chOff x="497314" y="2162992"/>
            <a:chExt cx="293022" cy="5188751"/>
          </a:xfrm>
        </p:grpSpPr>
        <p:sp>
          <p:nvSpPr>
            <p:cNvPr id="29" name="Rectangle 28"/>
            <p:cNvSpPr/>
            <p:nvPr/>
          </p:nvSpPr>
          <p:spPr>
            <a:xfrm rot="16200000">
              <a:off x="284401" y="2375905"/>
              <a:ext cx="710241" cy="284415"/>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dirty="0">
                  <a:latin typeface="Arial Rounded MT Bold" pitchFamily="34" charset="0"/>
                </a:rPr>
                <a:t>THEME</a:t>
              </a:r>
            </a:p>
          </p:txBody>
        </p:sp>
        <p:sp>
          <p:nvSpPr>
            <p:cNvPr id="30" name="Rectangle 29"/>
            <p:cNvSpPr/>
            <p:nvPr/>
          </p:nvSpPr>
          <p:spPr>
            <a:xfrm rot="16200000">
              <a:off x="-21743" y="3441215"/>
              <a:ext cx="1334415" cy="289742"/>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75000"/>
                </a:lnSpc>
              </a:pPr>
              <a:r>
                <a:rPr lang="en-US" sz="1000" dirty="0">
                  <a:latin typeface="Arial Rounded MT Bold" pitchFamily="34" charset="0"/>
                </a:rPr>
                <a:t>BUSINESS VALUE</a:t>
              </a:r>
            </a:p>
          </p:txBody>
        </p:sp>
        <p:sp>
          <p:nvSpPr>
            <p:cNvPr id="31" name="Rectangle 30"/>
            <p:cNvSpPr/>
            <p:nvPr/>
          </p:nvSpPr>
          <p:spPr>
            <a:xfrm rot="16200000">
              <a:off x="-879786" y="5683055"/>
              <a:ext cx="3050504" cy="286872"/>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75000"/>
                </a:lnSpc>
              </a:pPr>
              <a:r>
                <a:rPr lang="en-US" sz="1000" dirty="0">
                  <a:latin typeface="Arial Rounded MT Bold" pitchFamily="34" charset="0"/>
                </a:rPr>
                <a:t>TOP RELEASE FEATURES</a:t>
              </a:r>
            </a:p>
          </p:txBody>
        </p:sp>
      </p:grpSp>
      <p:sp>
        <p:nvSpPr>
          <p:cNvPr id="32" name="AutoShape 5"/>
          <p:cNvSpPr>
            <a:spLocks noChangeArrowheads="1"/>
          </p:cNvSpPr>
          <p:nvPr/>
        </p:nvSpPr>
        <p:spPr bwMode="auto">
          <a:xfrm>
            <a:off x="3380538" y="1114948"/>
            <a:ext cx="2548760" cy="630936"/>
          </a:xfrm>
          <a:prstGeom prst="roundRect">
            <a:avLst>
              <a:gd name="adj" fmla="val 0"/>
            </a:avLst>
          </a:prstGeom>
          <a:solidFill>
            <a:schemeClr val="accent1"/>
          </a:soli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400" b="1" dirty="0" smtClean="0">
                <a:solidFill>
                  <a:schemeClr val="lt1"/>
                </a:solidFill>
              </a:rPr>
              <a:t>Context Store 3.x</a:t>
            </a:r>
          </a:p>
          <a:p>
            <a:pPr algn="ctr" fontAlgn="auto">
              <a:spcBef>
                <a:spcPts val="0"/>
              </a:spcBef>
              <a:spcAft>
                <a:spcPts val="0"/>
              </a:spcAft>
              <a:defRPr/>
            </a:pPr>
            <a:r>
              <a:rPr lang="en-US" sz="1400" b="1" dirty="0" smtClean="0">
                <a:solidFill>
                  <a:schemeClr val="lt1"/>
                </a:solidFill>
              </a:rPr>
              <a:t>(Concept)</a:t>
            </a:r>
            <a:endParaRPr lang="en-US" sz="1400" b="1" dirty="0">
              <a:solidFill>
                <a:schemeClr val="lt1"/>
              </a:solidFill>
            </a:endParaRPr>
          </a:p>
        </p:txBody>
      </p:sp>
      <p:sp>
        <p:nvSpPr>
          <p:cNvPr id="33" name="AutoShape 6"/>
          <p:cNvSpPr>
            <a:spLocks noChangeArrowheads="1"/>
          </p:cNvSpPr>
          <p:nvPr/>
        </p:nvSpPr>
        <p:spPr bwMode="auto">
          <a:xfrm>
            <a:off x="5952875" y="1115595"/>
            <a:ext cx="2043811" cy="630936"/>
          </a:xfrm>
          <a:prstGeom prst="roundRect">
            <a:avLst>
              <a:gd name="adj" fmla="val 0"/>
            </a:avLst>
          </a:prstGeom>
          <a:solidFill>
            <a:schemeClr val="accent1"/>
          </a:solidFill>
          <a:ln w="9525">
            <a:no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lang="en-US" sz="1200" b="1" dirty="0" smtClean="0">
                <a:solidFill>
                  <a:schemeClr val="lt1"/>
                </a:solidFill>
              </a:rPr>
              <a:t>Context Store 4.0</a:t>
            </a:r>
            <a:r>
              <a:rPr lang="en-US" sz="1200" b="1" dirty="0">
                <a:solidFill>
                  <a:schemeClr val="lt1"/>
                </a:solidFill>
              </a:rPr>
              <a:t/>
            </a:r>
            <a:br>
              <a:rPr lang="en-US" sz="1200" b="1" dirty="0">
                <a:solidFill>
                  <a:schemeClr val="lt1"/>
                </a:solidFill>
              </a:rPr>
            </a:br>
            <a:r>
              <a:rPr lang="en-US" sz="1200" b="1" dirty="0" smtClean="0">
                <a:solidFill>
                  <a:schemeClr val="lt1"/>
                </a:solidFill>
              </a:rPr>
              <a:t>(Concept)</a:t>
            </a:r>
            <a:endParaRPr lang="en-US" sz="1200" b="1" dirty="0">
              <a:solidFill>
                <a:schemeClr val="lt1"/>
              </a:solidFill>
            </a:endParaRPr>
          </a:p>
        </p:txBody>
      </p:sp>
      <p:sp>
        <p:nvSpPr>
          <p:cNvPr id="34" name="AutoShape 5"/>
          <p:cNvSpPr>
            <a:spLocks noChangeArrowheads="1"/>
          </p:cNvSpPr>
          <p:nvPr/>
        </p:nvSpPr>
        <p:spPr bwMode="auto">
          <a:xfrm>
            <a:off x="771513" y="1115422"/>
            <a:ext cx="2575536" cy="630936"/>
          </a:xfrm>
          <a:prstGeom prst="roundRect">
            <a:avLst>
              <a:gd name="adj" fmla="val 0"/>
            </a:avLst>
          </a:prstGeom>
          <a:solidFill>
            <a:srgbClr val="0070C0"/>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n-US" sz="1400" b="1" dirty="0" smtClean="0">
                <a:solidFill>
                  <a:schemeClr val="lt1"/>
                </a:solidFill>
              </a:rPr>
              <a:t>Context Store 3.0</a:t>
            </a:r>
            <a:endParaRPr lang="en-US" sz="1400" b="1" dirty="0">
              <a:solidFill>
                <a:schemeClr val="lt1"/>
              </a:solidFill>
            </a:endParaRPr>
          </a:p>
          <a:p>
            <a:pPr algn="ctr">
              <a:defRPr/>
            </a:pPr>
            <a:r>
              <a:rPr lang="en-US" sz="1400" b="1" dirty="0" smtClean="0">
                <a:solidFill>
                  <a:schemeClr val="bg1"/>
                </a:solidFill>
              </a:rPr>
              <a:t>3Q CY14</a:t>
            </a:r>
            <a:endParaRPr lang="en-US" sz="1400" b="1" dirty="0">
              <a:solidFill>
                <a:schemeClr val="bg1"/>
              </a:solidFill>
            </a:endParaRPr>
          </a:p>
          <a:p>
            <a:pPr algn="ctr">
              <a:defRPr/>
            </a:pPr>
            <a:r>
              <a:rPr lang="en-US" sz="1400" b="1" dirty="0" smtClean="0">
                <a:solidFill>
                  <a:schemeClr val="lt1"/>
                </a:solidFill>
              </a:rPr>
              <a:t>(</a:t>
            </a:r>
            <a:r>
              <a:rPr lang="en-US" sz="1400" b="1" dirty="0" smtClean="0">
                <a:solidFill>
                  <a:schemeClr val="bg1"/>
                </a:solidFill>
              </a:rPr>
              <a:t>Planned)</a:t>
            </a:r>
            <a:endParaRPr lang="en-US" sz="1400" b="1" dirty="0">
              <a:solidFill>
                <a:schemeClr val="bg1"/>
              </a:solidFill>
            </a:endParaRPr>
          </a:p>
        </p:txBody>
      </p:sp>
    </p:spTree>
    <p:extLst>
      <p:ext uri="{BB962C8B-B14F-4D97-AF65-F5344CB8AC3E}">
        <p14:creationId xmlns:p14="http://schemas.microsoft.com/office/powerpoint/2010/main" val="9403133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4" y="52384"/>
            <a:ext cx="6705600" cy="763588"/>
          </a:xfrm>
        </p:spPr>
        <p:txBody>
          <a:bodyPr/>
          <a:lstStyle/>
          <a:p>
            <a:r>
              <a:rPr lang="en-US" altLang="zh-CN" sz="2000" b="1" dirty="0" smtClean="0">
                <a:solidFill>
                  <a:schemeClr val="tx1">
                    <a:lumMod val="90000"/>
                    <a:lumOff val="10000"/>
                  </a:schemeClr>
                </a:solidFill>
                <a:latin typeface="Hiragino Sans GB W3"/>
                <a:ea typeface="Hiragino Sans GB W3"/>
                <a:cs typeface="Hiragino Sans GB W3"/>
              </a:rPr>
              <a:t>CC </a:t>
            </a:r>
            <a:r>
              <a:rPr lang="zh-CN" altLang="en-US" sz="2000" b="1" dirty="0" smtClean="0">
                <a:solidFill>
                  <a:schemeClr val="tx1">
                    <a:lumMod val="90000"/>
                    <a:lumOff val="10000"/>
                  </a:schemeClr>
                </a:solidFill>
                <a:latin typeface="Hiragino Sans GB W3"/>
                <a:ea typeface="Hiragino Sans GB W3"/>
                <a:cs typeface="Hiragino Sans GB W3"/>
              </a:rPr>
              <a:t>产品定位</a:t>
            </a:r>
            <a:endParaRPr lang="en-US" sz="2000" b="1" dirty="0">
              <a:solidFill>
                <a:schemeClr val="tx1">
                  <a:lumMod val="90000"/>
                  <a:lumOff val="10000"/>
                </a:schemeClr>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72570864"/>
              </p:ext>
            </p:extLst>
          </p:nvPr>
        </p:nvGraphicFramePr>
        <p:xfrm>
          <a:off x="158959" y="811826"/>
          <a:ext cx="8842856" cy="5925312"/>
        </p:xfrm>
        <a:graphic>
          <a:graphicData uri="http://schemas.openxmlformats.org/drawingml/2006/table">
            <a:tbl>
              <a:tblPr firstRow="1" bandRow="1">
                <a:tableStyleId>{5C22544A-7EE6-4342-B048-85BDC9FD1C3A}</a:tableStyleId>
              </a:tblPr>
              <a:tblGrid>
                <a:gridCol w="1130759"/>
                <a:gridCol w="2529247"/>
                <a:gridCol w="2501153"/>
                <a:gridCol w="2681697"/>
              </a:tblGrid>
              <a:tr h="768096">
                <a:tc>
                  <a:txBody>
                    <a:bodyPr/>
                    <a:lstStyle/>
                    <a:p>
                      <a:r>
                        <a:rPr lang="zh-CN" altLang="en-US" sz="1400" dirty="0" smtClean="0">
                          <a:latin typeface="Hiragino Sans GB W3"/>
                          <a:ea typeface="Hiragino Sans GB W3"/>
                          <a:cs typeface="Hiragino Sans GB W3"/>
                        </a:rPr>
                        <a:t>细分市场</a:t>
                      </a:r>
                      <a:endParaRPr lang="en-US" altLang="zh-CN" sz="1400" dirty="0" smtClean="0">
                        <a:latin typeface="Hiragino Sans GB W3"/>
                        <a:ea typeface="Hiragino Sans GB W3"/>
                        <a:cs typeface="Hiragino Sans GB W3"/>
                      </a:endParaRPr>
                    </a:p>
                  </a:txBody>
                  <a:tcPr marT="54864" marB="54864"/>
                </a:tc>
                <a:tc>
                  <a:txBody>
                    <a:bodyPr/>
                    <a:lstStyle/>
                    <a:p>
                      <a:r>
                        <a:rPr lang="zh-CN" altLang="en-US" sz="1400" dirty="0" smtClean="0">
                          <a:latin typeface="Hiragino Sans GB W3"/>
                          <a:ea typeface="Hiragino Sans GB W3"/>
                          <a:cs typeface="Hiragino Sans GB W3"/>
                        </a:rPr>
                        <a:t>商业市场，中小容量</a:t>
                      </a:r>
                      <a:endParaRPr lang="en-US" altLang="zh-CN" sz="1400" dirty="0" smtClean="0">
                        <a:latin typeface="Hiragino Sans GB W3"/>
                        <a:ea typeface="Hiragino Sans GB W3"/>
                        <a:cs typeface="Hiragino Sans GB W3"/>
                      </a:endParaRPr>
                    </a:p>
                    <a:p>
                      <a:r>
                        <a:rPr lang="zh-CN" altLang="zh-CN" sz="1400" dirty="0" smtClean="0">
                          <a:latin typeface="Hiragino Sans GB W3"/>
                          <a:ea typeface="Hiragino Sans GB W3"/>
                          <a:cs typeface="Hiragino Sans GB W3"/>
                        </a:rPr>
                        <a:t>（</a:t>
                      </a:r>
                      <a:r>
                        <a:rPr lang="zh-CN" altLang="en-US" sz="1400" dirty="0" smtClean="0">
                          <a:latin typeface="Hiragino Sans GB W3"/>
                          <a:ea typeface="Hiragino Sans GB W3"/>
                          <a:cs typeface="Hiragino Sans GB W3"/>
                        </a:rPr>
                        <a:t>简单应用，快捷部署和管理）</a:t>
                      </a:r>
                      <a:endParaRPr lang="en-US" altLang="zh-CN" sz="1400" dirty="0" smtClean="0">
                        <a:latin typeface="Hiragino Sans GB W3"/>
                        <a:ea typeface="Hiragino Sans GB W3"/>
                        <a:cs typeface="Hiragino Sans GB W3"/>
                      </a:endParaRPr>
                    </a:p>
                    <a:p>
                      <a:r>
                        <a:rPr lang="en-US" altLang="zh-CN" sz="1400" dirty="0" smtClean="0">
                          <a:latin typeface="Hiragino Sans GB W3"/>
                          <a:ea typeface="Hiragino Sans GB W3"/>
                          <a:cs typeface="Hiragino Sans GB W3"/>
                        </a:rPr>
                        <a:t>5-30</a:t>
                      </a:r>
                      <a:r>
                        <a:rPr lang="zh-CN" altLang="en-US" sz="1400" dirty="0" smtClean="0">
                          <a:latin typeface="Hiragino Sans GB W3"/>
                          <a:ea typeface="Hiragino Sans GB W3"/>
                          <a:cs typeface="Hiragino Sans GB W3"/>
                        </a:rPr>
                        <a:t>坐席</a:t>
                      </a:r>
                      <a:endParaRPr lang="en-US" altLang="zh-CN" sz="1400" dirty="0" smtClean="0">
                        <a:latin typeface="Hiragino Sans GB W3"/>
                        <a:ea typeface="Hiragino Sans GB W3"/>
                        <a:cs typeface="Hiragino Sans GB W3"/>
                      </a:endParaRPr>
                    </a:p>
                  </a:txBody>
                  <a:tcPr marT="54864" marB="54864"/>
                </a:tc>
                <a:tc>
                  <a:txBody>
                    <a:bodyPr/>
                    <a:lstStyle/>
                    <a:p>
                      <a:r>
                        <a:rPr lang="zh-CN" altLang="en-US" sz="1400" dirty="0" smtClean="0">
                          <a:latin typeface="Hiragino Sans GB W3"/>
                          <a:ea typeface="Hiragino Sans GB W3"/>
                          <a:cs typeface="Hiragino Sans GB W3"/>
                        </a:rPr>
                        <a:t>行业用户，中等容量</a:t>
                      </a:r>
                      <a:endParaRPr lang="en-US" altLang="zh-CN" sz="1400" dirty="0" smtClean="0">
                        <a:latin typeface="Hiragino Sans GB W3"/>
                        <a:ea typeface="Hiragino Sans GB W3"/>
                        <a:cs typeface="Hiragino Sans GB W3"/>
                      </a:endParaRPr>
                    </a:p>
                    <a:p>
                      <a:r>
                        <a:rPr lang="zh-CN" altLang="zh-CN" sz="1400" dirty="0" smtClean="0">
                          <a:latin typeface="Hiragino Sans GB W3"/>
                          <a:ea typeface="Hiragino Sans GB W3"/>
                          <a:cs typeface="Hiragino Sans GB W3"/>
                        </a:rPr>
                        <a:t>（</a:t>
                      </a:r>
                      <a:r>
                        <a:rPr lang="zh-CN" altLang="en-US" sz="1400" dirty="0" smtClean="0">
                          <a:latin typeface="Hiragino Sans GB W3"/>
                          <a:ea typeface="Hiragino Sans GB W3"/>
                          <a:cs typeface="Hiragino Sans GB W3"/>
                        </a:rPr>
                        <a:t>新型企业，多媒体要求）</a:t>
                      </a:r>
                      <a:endParaRPr lang="en-US" altLang="zh-CN" sz="1400" dirty="0" smtClean="0">
                        <a:latin typeface="Hiragino Sans GB W3"/>
                        <a:ea typeface="Hiragino Sans GB W3"/>
                        <a:cs typeface="Hiragino Sans GB W3"/>
                      </a:endParaRPr>
                    </a:p>
                    <a:p>
                      <a:r>
                        <a:rPr lang="en-US" altLang="zh-CN" sz="1400" dirty="0" smtClean="0">
                          <a:latin typeface="Hiragino Sans GB W3"/>
                          <a:ea typeface="Hiragino Sans GB W3"/>
                          <a:cs typeface="Hiragino Sans GB W3"/>
                        </a:rPr>
                        <a:t>3</a:t>
                      </a:r>
                      <a:r>
                        <a:rPr lang="en-US" sz="1400" dirty="0" smtClean="0">
                          <a:latin typeface="Hiragino Sans GB W3"/>
                          <a:ea typeface="Hiragino Sans GB W3"/>
                          <a:cs typeface="Hiragino Sans GB W3"/>
                        </a:rPr>
                        <a:t>0-400</a:t>
                      </a:r>
                      <a:r>
                        <a:rPr lang="zh-CN" altLang="en-US" sz="1400" dirty="0" smtClean="0">
                          <a:latin typeface="Hiragino Sans GB W3"/>
                          <a:ea typeface="Hiragino Sans GB W3"/>
                          <a:cs typeface="Hiragino Sans GB W3"/>
                        </a:rPr>
                        <a:t>用户</a:t>
                      </a:r>
                      <a:endParaRPr lang="en-US" sz="1400" dirty="0">
                        <a:latin typeface="Hiragino Sans GB W3"/>
                        <a:ea typeface="Hiragino Sans GB W3"/>
                        <a:cs typeface="Hiragino Sans GB W3"/>
                      </a:endParaRPr>
                    </a:p>
                  </a:txBody>
                  <a:tcPr marT="54864" marB="54864"/>
                </a:tc>
                <a:tc>
                  <a:txBody>
                    <a:bodyPr/>
                    <a:lstStyle/>
                    <a:p>
                      <a:r>
                        <a:rPr lang="zh-CN" altLang="en-US" sz="1400" dirty="0" smtClean="0">
                          <a:latin typeface="Hiragino Sans GB W3"/>
                          <a:ea typeface="Hiragino Sans GB W3"/>
                          <a:cs typeface="Hiragino Sans GB W3"/>
                        </a:rPr>
                        <a:t>大型企业、政府、金融，大容量</a:t>
                      </a:r>
                      <a:endParaRPr lang="en-US" altLang="zh-CN" sz="1400" dirty="0" smtClean="0">
                        <a:latin typeface="Hiragino Sans GB W3"/>
                        <a:ea typeface="Hiragino Sans GB W3"/>
                        <a:cs typeface="Hiragino Sans GB W3"/>
                      </a:endParaRPr>
                    </a:p>
                    <a:p>
                      <a:r>
                        <a:rPr lang="zh-CN" altLang="zh-CN" sz="1400" dirty="0" smtClean="0">
                          <a:latin typeface="Hiragino Sans GB W3"/>
                          <a:ea typeface="Hiragino Sans GB W3"/>
                          <a:cs typeface="Hiragino Sans GB W3"/>
                        </a:rPr>
                        <a:t>（</a:t>
                      </a:r>
                      <a:r>
                        <a:rPr lang="en-US" altLang="zh-CN" sz="1400" dirty="0" smtClean="0">
                          <a:latin typeface="Hiragino Sans GB W3"/>
                          <a:ea typeface="Hiragino Sans GB W3"/>
                          <a:cs typeface="Hiragino Sans GB W3"/>
                        </a:rPr>
                        <a:t>PS/FSI</a:t>
                      </a:r>
                      <a:r>
                        <a:rPr lang="zh-CN" altLang="en-US" sz="1400" dirty="0" smtClean="0">
                          <a:latin typeface="Hiragino Sans GB W3"/>
                          <a:ea typeface="Hiragino Sans GB W3"/>
                          <a:cs typeface="Hiragino Sans GB W3"/>
                        </a:rPr>
                        <a:t>，多点，集中路由）</a:t>
                      </a:r>
                      <a:r>
                        <a:rPr lang="en-US" altLang="zh-CN" sz="1400" baseline="0" dirty="0" smtClean="0">
                          <a:latin typeface="Hiragino Sans GB W3"/>
                          <a:ea typeface="Hiragino Sans GB W3"/>
                          <a:cs typeface="Hiragino Sans GB W3"/>
                        </a:rPr>
                        <a:t> 4</a:t>
                      </a:r>
                      <a:r>
                        <a:rPr lang="en-US" sz="1400" dirty="0" smtClean="0">
                          <a:latin typeface="Hiragino Sans GB W3"/>
                          <a:ea typeface="Hiragino Sans GB W3"/>
                          <a:cs typeface="Hiragino Sans GB W3"/>
                        </a:rPr>
                        <a:t>00-5000</a:t>
                      </a:r>
                      <a:r>
                        <a:rPr lang="zh-CN" altLang="en-US" sz="1400" dirty="0" smtClean="0">
                          <a:latin typeface="Hiragino Sans GB W3"/>
                          <a:ea typeface="Hiragino Sans GB W3"/>
                          <a:cs typeface="Hiragino Sans GB W3"/>
                        </a:rPr>
                        <a:t>坐席</a:t>
                      </a:r>
                      <a:endParaRPr lang="en-US" sz="1400" dirty="0">
                        <a:latin typeface="Hiragino Sans GB W3"/>
                        <a:ea typeface="Hiragino Sans GB W3"/>
                        <a:cs typeface="Hiragino Sans GB W3"/>
                      </a:endParaRPr>
                    </a:p>
                  </a:txBody>
                  <a:tcPr marT="54864" marB="54864"/>
                </a:tc>
              </a:tr>
              <a:tr h="611948">
                <a:tc>
                  <a:txBody>
                    <a:bodyPr/>
                    <a:lstStyle/>
                    <a:p>
                      <a:r>
                        <a:rPr lang="zh-CN" altLang="en-US" sz="1400" dirty="0" smtClean="0">
                          <a:latin typeface="Hiragino Sans GB W3"/>
                          <a:ea typeface="Hiragino Sans GB W3"/>
                          <a:cs typeface="Hiragino Sans GB W3"/>
                        </a:rPr>
                        <a:t>整体产品定位及</a:t>
                      </a:r>
                      <a:endParaRPr lang="en-US" altLang="zh-CN" sz="1400" dirty="0" smtClean="0">
                        <a:latin typeface="Hiragino Sans GB W3"/>
                        <a:ea typeface="Hiragino Sans GB W3"/>
                        <a:cs typeface="Hiragino Sans GB W3"/>
                      </a:endParaRPr>
                    </a:p>
                    <a:p>
                      <a:r>
                        <a:rPr lang="zh-CN" altLang="en-US" sz="1400" dirty="0" smtClean="0">
                          <a:latin typeface="Hiragino Sans GB W3"/>
                          <a:ea typeface="Hiragino Sans GB W3"/>
                          <a:cs typeface="Hiragino Sans GB W3"/>
                        </a:rPr>
                        <a:t>对应方案</a:t>
                      </a:r>
                      <a:endParaRPr lang="en-US" altLang="zh-CN" sz="1400" dirty="0" smtClean="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EMC</a:t>
                      </a:r>
                      <a:r>
                        <a:rPr lang="zh-CN" altLang="en-US" sz="1400" dirty="0" smtClean="0">
                          <a:latin typeface="Hiragino Sans GB W3"/>
                          <a:ea typeface="Hiragino Sans GB W3"/>
                          <a:cs typeface="Hiragino Sans GB W3"/>
                        </a:rPr>
                        <a:t>平台：提供高性价比</a:t>
                      </a:r>
                      <a:r>
                        <a:rPr lang="en-US" altLang="zh-CN" sz="1400" dirty="0" smtClean="0">
                          <a:latin typeface="Hiragino Sans GB W3"/>
                          <a:ea typeface="Hiragino Sans GB W3"/>
                          <a:cs typeface="Hiragino Sans GB W3"/>
                        </a:rPr>
                        <a:t>Avaya</a:t>
                      </a:r>
                      <a:r>
                        <a:rPr lang="zh-CN" altLang="en-US" sz="1400" dirty="0" smtClean="0">
                          <a:latin typeface="Hiragino Sans GB W3"/>
                          <a:ea typeface="Hiragino Sans GB W3"/>
                          <a:cs typeface="Hiragino Sans GB W3"/>
                        </a:rPr>
                        <a:t>一体化方案</a:t>
                      </a: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Elite-M</a:t>
                      </a:r>
                      <a:r>
                        <a:rPr lang="zh-CN" altLang="en-US" sz="1400" dirty="0" smtClean="0">
                          <a:latin typeface="Hiragino Sans GB W3"/>
                          <a:ea typeface="Hiragino Sans GB W3"/>
                          <a:cs typeface="Hiragino Sans GB W3"/>
                        </a:rPr>
                        <a:t>促销包：主推全套方案</a:t>
                      </a:r>
                      <a:endParaRPr lang="en-US" altLang="zh-CN" sz="1400" dirty="0" smtClean="0">
                        <a:latin typeface="Hiragino Sans GB W3"/>
                        <a:ea typeface="Hiragino Sans GB W3"/>
                        <a:cs typeface="Hiragino Sans GB W3"/>
                      </a:endParaRPr>
                    </a:p>
                    <a:p>
                      <a:pPr marL="171450" indent="-171450">
                        <a:buFont typeface="Wingdings" charset="2"/>
                        <a:buChar char="§"/>
                      </a:pPr>
                      <a:r>
                        <a:rPr lang="zh-CN" altLang="en-US" sz="1400" dirty="0" smtClean="0">
                          <a:latin typeface="Hiragino Sans GB W3"/>
                          <a:ea typeface="Hiragino Sans GB W3"/>
                          <a:cs typeface="Hiragino Sans GB W3"/>
                        </a:rPr>
                        <a:t>主推</a:t>
                      </a:r>
                      <a:r>
                        <a:rPr lang="en-US" altLang="zh-CN" sz="1400" dirty="0" smtClean="0">
                          <a:latin typeface="Hiragino Sans GB W3"/>
                          <a:ea typeface="Hiragino Sans GB W3"/>
                          <a:cs typeface="Hiragino Sans GB W3"/>
                        </a:rPr>
                        <a:t>Avaya IC</a:t>
                      </a:r>
                      <a:r>
                        <a:rPr lang="zh-CN" altLang="en-US" sz="1400" dirty="0" smtClean="0">
                          <a:latin typeface="Hiragino Sans GB W3"/>
                          <a:ea typeface="Hiragino Sans GB W3"/>
                          <a:cs typeface="Hiragino Sans GB W3"/>
                        </a:rPr>
                        <a:t>、</a:t>
                      </a:r>
                      <a:r>
                        <a:rPr lang="en-US" altLang="zh-CN" sz="1400" dirty="0" smtClean="0">
                          <a:latin typeface="Hiragino Sans GB W3"/>
                          <a:ea typeface="Hiragino Sans GB W3"/>
                          <a:cs typeface="Hiragino Sans GB W3"/>
                        </a:rPr>
                        <a:t>EP</a:t>
                      </a:r>
                      <a:r>
                        <a:rPr lang="zh-CN" altLang="en-US" sz="1400" dirty="0" smtClean="0">
                          <a:latin typeface="Hiragino Sans GB W3"/>
                          <a:ea typeface="Hiragino Sans GB W3"/>
                          <a:cs typeface="Hiragino Sans GB W3"/>
                        </a:rPr>
                        <a:t>平台</a:t>
                      </a:r>
                      <a:endParaRPr lang="en-US" altLang="zh-CN" sz="1400" dirty="0" smtClean="0">
                        <a:latin typeface="Hiragino Sans GB W3"/>
                        <a:ea typeface="Hiragino Sans GB W3"/>
                        <a:cs typeface="Hiragino Sans GB W3"/>
                      </a:endParaRPr>
                    </a:p>
                    <a:p>
                      <a:pPr marL="171450" indent="-171450">
                        <a:buFont typeface="Wingdings" charset="2"/>
                        <a:buChar char="§"/>
                      </a:pPr>
                      <a:r>
                        <a:rPr lang="zh-CN" altLang="en-US" sz="1400" dirty="0" smtClean="0">
                          <a:latin typeface="Hiragino Sans GB W3"/>
                          <a:ea typeface="Hiragino Sans GB W3"/>
                          <a:cs typeface="Hiragino Sans GB W3"/>
                        </a:rPr>
                        <a:t>更低的成本，同</a:t>
                      </a:r>
                      <a:r>
                        <a:rPr lang="en-US" altLang="zh-CN" sz="1400" dirty="0" err="1" smtClean="0">
                          <a:latin typeface="Hiragino Sans GB W3"/>
                          <a:ea typeface="Hiragino Sans GB W3"/>
                          <a:cs typeface="Hiragino Sans GB W3"/>
                        </a:rPr>
                        <a:t>Genesys</a:t>
                      </a:r>
                      <a:r>
                        <a:rPr lang="zh-CN" altLang="en-US" sz="1400" dirty="0" smtClean="0">
                          <a:latin typeface="Hiragino Sans GB W3"/>
                          <a:ea typeface="Hiragino Sans GB W3"/>
                          <a:cs typeface="Hiragino Sans GB W3"/>
                        </a:rPr>
                        <a:t>竞争</a:t>
                      </a:r>
                      <a:endParaRPr lang="en-US" altLang="zh-CN" sz="1400" dirty="0" smtClean="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zh-CN" altLang="en-US" sz="1400" dirty="0" smtClean="0">
                          <a:latin typeface="Hiragino Sans GB W3"/>
                          <a:ea typeface="Hiragino Sans GB W3"/>
                          <a:cs typeface="Hiragino Sans GB W3"/>
                        </a:rPr>
                        <a:t>推动</a:t>
                      </a:r>
                      <a:r>
                        <a:rPr lang="en-US" altLang="zh-CN" sz="1400" dirty="0" smtClean="0">
                          <a:latin typeface="Hiragino Sans GB W3"/>
                          <a:ea typeface="Hiragino Sans GB W3"/>
                          <a:cs typeface="Hiragino Sans GB W3"/>
                        </a:rPr>
                        <a:t>Avaya</a:t>
                      </a:r>
                      <a:r>
                        <a:rPr lang="zh-CN" altLang="en-US" sz="1400" dirty="0" smtClean="0">
                          <a:latin typeface="Hiragino Sans GB W3"/>
                          <a:ea typeface="Hiragino Sans GB W3"/>
                          <a:cs typeface="Hiragino Sans GB W3"/>
                        </a:rPr>
                        <a:t>全套方案</a:t>
                      </a:r>
                      <a:endParaRPr lang="en-US" altLang="zh-CN" sz="1400" dirty="0" smtClean="0">
                        <a:latin typeface="Hiragino Sans GB W3"/>
                        <a:ea typeface="Hiragino Sans GB W3"/>
                        <a:cs typeface="Hiragino Sans GB W3"/>
                      </a:endParaRP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zh-CN" altLang="en-US" sz="1400" dirty="0" smtClean="0">
                          <a:latin typeface="Hiragino Sans GB W3"/>
                          <a:ea typeface="Hiragino Sans GB W3"/>
                          <a:cs typeface="Hiragino Sans GB W3"/>
                        </a:rPr>
                        <a:t>推动</a:t>
                      </a:r>
                      <a:r>
                        <a:rPr lang="en-US" altLang="zh-CN" sz="1400" dirty="0" smtClean="0">
                          <a:latin typeface="Hiragino Sans GB W3"/>
                          <a:ea typeface="Hiragino Sans GB W3"/>
                          <a:cs typeface="Hiragino Sans GB W3"/>
                        </a:rPr>
                        <a:t>ICR</a:t>
                      </a:r>
                      <a:r>
                        <a:rPr lang="zh-CN" altLang="en-US" sz="1400" dirty="0" smtClean="0">
                          <a:latin typeface="Hiragino Sans GB W3"/>
                          <a:ea typeface="Hiragino Sans GB W3"/>
                          <a:cs typeface="Hiragino Sans GB W3"/>
                        </a:rPr>
                        <a:t>概念，影响客户未来计划</a:t>
                      </a:r>
                      <a:endParaRPr lang="en-US" altLang="zh-CN" sz="1400" dirty="0" smtClean="0">
                        <a:latin typeface="Hiragino Sans GB W3"/>
                        <a:ea typeface="Hiragino Sans GB W3"/>
                        <a:cs typeface="Hiragino Sans GB W3"/>
                      </a:endParaRP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zh-CN" altLang="en-US" sz="1400" dirty="0" smtClean="0">
                          <a:latin typeface="Hiragino Sans GB W3"/>
                          <a:ea typeface="Hiragino Sans GB W3"/>
                          <a:cs typeface="Hiragino Sans GB W3"/>
                        </a:rPr>
                        <a:t>推动</a:t>
                      </a:r>
                      <a:r>
                        <a:rPr lang="en-US" altLang="zh-CN" sz="1400" dirty="0" smtClean="0">
                          <a:latin typeface="Hiragino Sans GB W3"/>
                          <a:ea typeface="Hiragino Sans GB W3"/>
                          <a:cs typeface="Hiragino Sans GB W3"/>
                        </a:rPr>
                        <a:t>EP</a:t>
                      </a:r>
                      <a:r>
                        <a:rPr lang="zh-CN" altLang="en-US" sz="1400" dirty="0" smtClean="0">
                          <a:latin typeface="Hiragino Sans GB W3"/>
                          <a:ea typeface="Hiragino Sans GB W3"/>
                          <a:cs typeface="Hiragino Sans GB W3"/>
                        </a:rPr>
                        <a:t>方案，引导</a:t>
                      </a:r>
                      <a:r>
                        <a:rPr lang="en-US" altLang="zh-CN" sz="1400" dirty="0" smtClean="0">
                          <a:latin typeface="Hiragino Sans GB W3"/>
                          <a:ea typeface="Hiragino Sans GB W3"/>
                          <a:cs typeface="Hiragino Sans GB W3"/>
                        </a:rPr>
                        <a:t>Edify</a:t>
                      </a:r>
                      <a:r>
                        <a:rPr lang="zh-CN" altLang="en-US" sz="1400" dirty="0" smtClean="0">
                          <a:latin typeface="Hiragino Sans GB W3"/>
                          <a:ea typeface="Hiragino Sans GB W3"/>
                          <a:cs typeface="Hiragino Sans GB W3"/>
                        </a:rPr>
                        <a:t>更新方向</a:t>
                      </a:r>
                      <a:endParaRPr lang="en-US" sz="1400" dirty="0">
                        <a:latin typeface="Hiragino Sans GB W3"/>
                        <a:ea typeface="Hiragino Sans GB W3"/>
                        <a:cs typeface="Hiragino Sans GB W3"/>
                      </a:endParaRPr>
                    </a:p>
                  </a:txBody>
                  <a:tcPr marT="54864" marB="54864"/>
                </a:tc>
              </a:tr>
              <a:tr h="274158">
                <a:tc>
                  <a:txBody>
                    <a:bodyPr/>
                    <a:lstStyle/>
                    <a:p>
                      <a:r>
                        <a:rPr lang="en-US" altLang="zh-CN" sz="1400" dirty="0" smtClean="0">
                          <a:latin typeface="Hiragino Sans GB W3"/>
                          <a:ea typeface="Hiragino Sans GB W3"/>
                          <a:cs typeface="Hiragino Sans GB W3"/>
                        </a:rPr>
                        <a:t>CTI</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EMC</a:t>
                      </a: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IC</a:t>
                      </a:r>
                    </a:p>
                  </a:txBody>
                  <a:tcPr marT="54864" marB="54864"/>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altLang="zh-CN" sz="1400" dirty="0" smtClean="0">
                          <a:latin typeface="Hiragino Sans GB W3"/>
                          <a:ea typeface="Hiragino Sans GB W3"/>
                          <a:cs typeface="Hiragino Sans GB W3"/>
                        </a:rPr>
                        <a:t>IC</a:t>
                      </a:r>
                    </a:p>
                  </a:txBody>
                  <a:tcPr marT="54864" marB="54864"/>
                </a:tc>
              </a:tr>
              <a:tr h="429442">
                <a:tc>
                  <a:txBody>
                    <a:bodyPr/>
                    <a:lstStyle/>
                    <a:p>
                      <a:r>
                        <a:rPr lang="zh-CN" altLang="en-US" sz="1400" dirty="0" smtClean="0">
                          <a:latin typeface="Hiragino Sans GB W3"/>
                          <a:ea typeface="Hiragino Sans GB W3"/>
                          <a:cs typeface="Hiragino Sans GB W3"/>
                        </a:rPr>
                        <a:t>报表</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EMC</a:t>
                      </a:r>
                      <a:r>
                        <a:rPr lang="zh-CN" altLang="en-US" sz="1400" dirty="0" smtClean="0">
                          <a:latin typeface="Hiragino Sans GB W3"/>
                          <a:ea typeface="Hiragino Sans GB W3"/>
                          <a:cs typeface="Hiragino Sans GB W3"/>
                        </a:rPr>
                        <a:t>内置报表</a:t>
                      </a:r>
                      <a:endParaRPr lang="en-US" sz="1400" dirty="0">
                        <a:latin typeface="Hiragino Sans GB W3"/>
                        <a:ea typeface="Hiragino Sans GB W3"/>
                        <a:cs typeface="Hiragino Sans GB W3"/>
                      </a:endParaRPr>
                    </a:p>
                  </a:txBody>
                  <a:tcPr marT="54864" marB="54864"/>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altLang="zh-CN" sz="1400" dirty="0" smtClean="0">
                          <a:latin typeface="Hiragino Sans GB W3"/>
                          <a:ea typeface="Hiragino Sans GB W3"/>
                          <a:cs typeface="Hiragino Sans GB W3"/>
                        </a:rPr>
                        <a:t>CMS </a:t>
                      </a:r>
                      <a:r>
                        <a:rPr lang="zh-CN" altLang="en-US" sz="1400" dirty="0" smtClean="0">
                          <a:latin typeface="Hiragino Sans GB W3"/>
                          <a:ea typeface="Hiragino Sans GB W3"/>
                          <a:cs typeface="Hiragino Sans GB W3"/>
                        </a:rPr>
                        <a:t>虚机版</a:t>
                      </a:r>
                      <a:r>
                        <a:rPr lang="zh-CN" altLang="en-US" sz="1400" baseline="0" dirty="0" smtClean="0">
                          <a:latin typeface="Hiragino Sans GB W3"/>
                          <a:ea typeface="Hiragino Sans GB W3"/>
                          <a:cs typeface="Hiragino Sans GB W3"/>
                        </a:rPr>
                        <a:t>（</a:t>
                      </a:r>
                      <a:r>
                        <a:rPr lang="en-US" altLang="zh-CN" sz="1400" dirty="0" smtClean="0">
                          <a:latin typeface="Hiragino Sans GB W3"/>
                          <a:ea typeface="Hiragino Sans GB W3"/>
                          <a:cs typeface="Hiragino Sans GB W3"/>
                        </a:rPr>
                        <a:t>Elite-M</a:t>
                      </a:r>
                      <a:r>
                        <a:rPr lang="zh-CN" altLang="en-US" sz="1400" dirty="0" smtClean="0">
                          <a:latin typeface="Hiragino Sans GB W3"/>
                          <a:ea typeface="Hiragino Sans GB W3"/>
                          <a:cs typeface="Hiragino Sans GB W3"/>
                        </a:rPr>
                        <a:t>促销包中</a:t>
                      </a:r>
                      <a:r>
                        <a:rPr lang="en-US" altLang="zh-CN" sz="1400" dirty="0" smtClean="0">
                          <a:latin typeface="Hiragino Sans GB W3"/>
                          <a:ea typeface="Hiragino Sans GB W3"/>
                          <a:cs typeface="Hiragino Sans GB W3"/>
                        </a:rPr>
                        <a:t>)</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zh-CN" altLang="en-US" sz="1400" dirty="0" smtClean="0">
                          <a:latin typeface="Hiragino Sans GB W3"/>
                          <a:ea typeface="Hiragino Sans GB W3"/>
                          <a:cs typeface="Hiragino Sans GB W3"/>
                        </a:rPr>
                        <a:t>多媒体：增加</a:t>
                      </a:r>
                      <a:r>
                        <a:rPr lang="en-US" altLang="zh-CN" sz="1400" dirty="0" smtClean="0">
                          <a:latin typeface="Hiragino Sans GB W3"/>
                          <a:ea typeface="Hiragino Sans GB W3"/>
                          <a:cs typeface="Hiragino Sans GB W3"/>
                        </a:rPr>
                        <a:t>Avaya</a:t>
                      </a:r>
                      <a:r>
                        <a:rPr lang="zh-CN" altLang="en-US" sz="1400" dirty="0" smtClean="0">
                          <a:latin typeface="Hiragino Sans GB W3"/>
                          <a:ea typeface="Hiragino Sans GB W3"/>
                          <a:cs typeface="Hiragino Sans GB W3"/>
                        </a:rPr>
                        <a:t>统一报表系统</a:t>
                      </a:r>
                      <a:endParaRPr lang="en-US" altLang="zh-CN" sz="1400" dirty="0" smtClean="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CMS</a:t>
                      </a:r>
                    </a:p>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zh-CN" altLang="en-US" sz="1400" dirty="0" smtClean="0">
                          <a:latin typeface="Hiragino Sans GB W3"/>
                          <a:ea typeface="Hiragino Sans GB W3"/>
                          <a:cs typeface="Hiragino Sans GB W3"/>
                        </a:rPr>
                        <a:t>多媒体：增加</a:t>
                      </a:r>
                      <a:r>
                        <a:rPr lang="en-US" altLang="zh-CN" sz="1400" dirty="0" smtClean="0">
                          <a:latin typeface="Hiragino Sans GB W3"/>
                          <a:ea typeface="Hiragino Sans GB W3"/>
                          <a:cs typeface="Hiragino Sans GB W3"/>
                        </a:rPr>
                        <a:t>Avaya</a:t>
                      </a:r>
                      <a:r>
                        <a:rPr lang="zh-CN" altLang="en-US" sz="1400" dirty="0" smtClean="0">
                          <a:latin typeface="Hiragino Sans GB W3"/>
                          <a:ea typeface="Hiragino Sans GB W3"/>
                          <a:cs typeface="Hiragino Sans GB W3"/>
                        </a:rPr>
                        <a:t>统一报表系统</a:t>
                      </a:r>
                      <a:endParaRPr lang="en-US" altLang="zh-CN" sz="1400" dirty="0" smtClean="0">
                        <a:latin typeface="Hiragino Sans GB W3"/>
                        <a:ea typeface="Hiragino Sans GB W3"/>
                        <a:cs typeface="Hiragino Sans GB W3"/>
                      </a:endParaRPr>
                    </a:p>
                  </a:txBody>
                  <a:tcPr marT="54864" marB="54864"/>
                </a:tc>
              </a:tr>
              <a:tr h="272544">
                <a:tc>
                  <a:txBody>
                    <a:bodyPr/>
                    <a:lstStyle/>
                    <a:p>
                      <a:r>
                        <a:rPr lang="zh-CN" altLang="en-US" sz="1400" dirty="0" smtClean="0">
                          <a:latin typeface="Hiragino Sans GB W3"/>
                          <a:ea typeface="Hiragino Sans GB W3"/>
                          <a:cs typeface="Hiragino Sans GB W3"/>
                        </a:rPr>
                        <a:t>自助服务</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zh-CN" altLang="en-US" sz="1400" dirty="0" smtClean="0">
                          <a:latin typeface="Hiragino Sans GB W3"/>
                          <a:ea typeface="Hiragino Sans GB W3"/>
                          <a:cs typeface="Hiragino Sans GB W3"/>
                        </a:rPr>
                        <a:t>采用内置语音引导</a:t>
                      </a:r>
                    </a:p>
                    <a:p>
                      <a:pPr marL="171450" indent="-171450">
                        <a:buFont typeface="Wingdings" charset="2"/>
                        <a:buChar char="§"/>
                      </a:pPr>
                      <a:r>
                        <a:rPr lang="zh-CN" altLang="en-US" sz="1400" dirty="0" smtClean="0">
                          <a:latin typeface="Hiragino Sans GB W3"/>
                          <a:ea typeface="Hiragino Sans GB W3"/>
                          <a:cs typeface="Hiragino Sans GB W3"/>
                        </a:rPr>
                        <a:t>高要求客户推荐 </a:t>
                      </a:r>
                      <a:r>
                        <a:rPr lang="en-US" altLang="zh-CN" sz="1400" dirty="0" smtClean="0">
                          <a:latin typeface="Hiragino Sans GB W3"/>
                          <a:ea typeface="Hiragino Sans GB W3"/>
                          <a:cs typeface="Hiragino Sans GB W3"/>
                        </a:rPr>
                        <a:t>EP</a:t>
                      </a: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EP</a:t>
                      </a:r>
                    </a:p>
                  </a:txBody>
                  <a:tcPr marT="54864" marB="54864"/>
                </a:tc>
                <a:tc>
                  <a:txBody>
                    <a:bodyPr/>
                    <a:lstStyle/>
                    <a:p>
                      <a:pPr marL="171450" indent="-171450">
                        <a:buFont typeface="Wingdings" charset="2"/>
                        <a:buChar char="§"/>
                      </a:pPr>
                      <a:r>
                        <a:rPr lang="zh-CN" altLang="en-US" sz="1400" dirty="0" smtClean="0">
                          <a:latin typeface="Hiragino Sans GB W3"/>
                          <a:ea typeface="Hiragino Sans GB W3"/>
                          <a:cs typeface="Hiragino Sans GB W3"/>
                        </a:rPr>
                        <a:t>包装</a:t>
                      </a:r>
                      <a:r>
                        <a:rPr lang="en-US" altLang="zh-CN" sz="1400" dirty="0" smtClean="0">
                          <a:latin typeface="Hiragino Sans GB W3"/>
                          <a:ea typeface="Hiragino Sans GB W3"/>
                          <a:cs typeface="Hiragino Sans GB W3"/>
                        </a:rPr>
                        <a:t>AEP</a:t>
                      </a:r>
                      <a:r>
                        <a:rPr lang="zh-CN" altLang="en-US" sz="1400" dirty="0" smtClean="0">
                          <a:latin typeface="Hiragino Sans GB W3"/>
                          <a:ea typeface="Hiragino Sans GB W3"/>
                          <a:cs typeface="Hiragino Sans GB W3"/>
                        </a:rPr>
                        <a:t>方案和更新计划</a:t>
                      </a:r>
                      <a:endParaRPr lang="en-US" altLang="zh-CN" sz="1400" dirty="0" smtClean="0">
                        <a:latin typeface="Hiragino Sans GB W3"/>
                        <a:ea typeface="Hiragino Sans GB W3"/>
                        <a:cs typeface="Hiragino Sans GB W3"/>
                      </a:endParaRPr>
                    </a:p>
                    <a:p>
                      <a:pPr marL="171450" indent="-171450">
                        <a:buFont typeface="Wingdings" charset="2"/>
                        <a:buChar char="§"/>
                      </a:pPr>
                      <a:r>
                        <a:rPr lang="zh-CN" altLang="en-US" sz="1400" dirty="0" smtClean="0">
                          <a:latin typeface="Hiragino Sans GB W3"/>
                          <a:ea typeface="Hiragino Sans GB W3"/>
                          <a:cs typeface="Hiragino Sans GB W3"/>
                        </a:rPr>
                        <a:t>引导客户</a:t>
                      </a:r>
                      <a:r>
                        <a:rPr lang="en-US" altLang="zh-CN" sz="1400" dirty="0" smtClean="0">
                          <a:latin typeface="Hiragino Sans GB W3"/>
                          <a:ea typeface="Hiragino Sans GB W3"/>
                          <a:cs typeface="Hiragino Sans GB W3"/>
                        </a:rPr>
                        <a:t>Edify</a:t>
                      </a:r>
                      <a:r>
                        <a:rPr lang="zh-CN" altLang="en-US" sz="1400" dirty="0" smtClean="0">
                          <a:latin typeface="Hiragino Sans GB W3"/>
                          <a:ea typeface="Hiragino Sans GB W3"/>
                          <a:cs typeface="Hiragino Sans GB W3"/>
                        </a:rPr>
                        <a:t>更新计划</a:t>
                      </a:r>
                      <a:endParaRPr lang="en-US" sz="1400" dirty="0">
                        <a:latin typeface="Hiragino Sans GB W3"/>
                        <a:ea typeface="Hiragino Sans GB W3"/>
                        <a:cs typeface="Hiragino Sans GB W3"/>
                      </a:endParaRPr>
                    </a:p>
                  </a:txBody>
                  <a:tcPr marT="54864" marB="54864"/>
                </a:tc>
              </a:tr>
              <a:tr h="167657">
                <a:tc>
                  <a:txBody>
                    <a:bodyPr/>
                    <a:lstStyle/>
                    <a:p>
                      <a:r>
                        <a:rPr lang="zh-CN" altLang="en-US" sz="1400" dirty="0" smtClean="0">
                          <a:latin typeface="Hiragino Sans GB W3"/>
                          <a:ea typeface="Hiragino Sans GB W3"/>
                          <a:cs typeface="Hiragino Sans GB W3"/>
                        </a:rPr>
                        <a:t>座席监控（录音</a:t>
                      </a:r>
                      <a:r>
                        <a:rPr lang="en-US" altLang="zh-CN" sz="1400" dirty="0" smtClean="0">
                          <a:latin typeface="Hiragino Sans GB W3"/>
                          <a:ea typeface="Hiragino Sans GB W3"/>
                          <a:cs typeface="Hiragino Sans GB W3"/>
                        </a:rPr>
                        <a:t>/</a:t>
                      </a:r>
                      <a:r>
                        <a:rPr lang="zh-CN" altLang="en-US" sz="1400" dirty="0" smtClean="0">
                          <a:latin typeface="Hiragino Sans GB W3"/>
                          <a:ea typeface="Hiragino Sans GB W3"/>
                          <a:cs typeface="Hiragino Sans GB W3"/>
                        </a:rPr>
                        <a:t>质检</a:t>
                      </a:r>
                      <a:r>
                        <a:rPr lang="en-US" altLang="zh-CN" sz="1400" dirty="0" smtClean="0">
                          <a:latin typeface="Hiragino Sans GB W3"/>
                          <a:ea typeface="Hiragino Sans GB W3"/>
                          <a:cs typeface="Hiragino Sans GB W3"/>
                        </a:rPr>
                        <a:t>/</a:t>
                      </a:r>
                      <a:r>
                        <a:rPr lang="zh-CN" altLang="en-US" sz="1400" dirty="0" smtClean="0">
                          <a:latin typeface="Hiragino Sans GB W3"/>
                          <a:ea typeface="Hiragino Sans GB W3"/>
                          <a:cs typeface="Hiragino Sans GB W3"/>
                        </a:rPr>
                        <a:t>排班）</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zh-CN" altLang="en-US" sz="1400" dirty="0" smtClean="0">
                          <a:latin typeface="Hiragino Sans GB W3"/>
                          <a:ea typeface="Hiragino Sans GB W3"/>
                          <a:cs typeface="Hiragino Sans GB W3"/>
                        </a:rPr>
                        <a:t>不推荐</a:t>
                      </a:r>
                      <a:endParaRPr lang="en-US" altLang="zh-CN" sz="1400" dirty="0" smtClean="0">
                        <a:latin typeface="Hiragino Sans GB W3"/>
                        <a:ea typeface="Hiragino Sans GB W3"/>
                        <a:cs typeface="Hiragino Sans GB W3"/>
                      </a:endParaRPr>
                    </a:p>
                  </a:txBody>
                  <a:tcPr marT="54864" marB="54864"/>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altLang="zh-CN" sz="1400" baseline="0" dirty="0" smtClean="0">
                          <a:latin typeface="Hiragino Sans GB W3"/>
                          <a:ea typeface="Hiragino Sans GB W3"/>
                          <a:cs typeface="Hiragino Sans GB W3"/>
                        </a:rPr>
                        <a:t>ACR</a:t>
                      </a:r>
                      <a:r>
                        <a:rPr lang="zh-CN" altLang="en-US" sz="1400" baseline="0" dirty="0" smtClean="0">
                          <a:latin typeface="Hiragino Sans GB W3"/>
                          <a:ea typeface="Hiragino Sans GB W3"/>
                          <a:cs typeface="Hiragino Sans GB W3"/>
                        </a:rPr>
                        <a:t>（</a:t>
                      </a:r>
                      <a:r>
                        <a:rPr lang="en-US" altLang="zh-CN" sz="1400" dirty="0" smtClean="0">
                          <a:latin typeface="Hiragino Sans GB W3"/>
                          <a:ea typeface="Hiragino Sans GB W3"/>
                          <a:cs typeface="Hiragino Sans GB W3"/>
                        </a:rPr>
                        <a:t>Elite-M</a:t>
                      </a:r>
                      <a:r>
                        <a:rPr lang="zh-CN" altLang="en-US" sz="1400" dirty="0" smtClean="0">
                          <a:latin typeface="Hiragino Sans GB W3"/>
                          <a:ea typeface="Hiragino Sans GB W3"/>
                          <a:cs typeface="Hiragino Sans GB W3"/>
                        </a:rPr>
                        <a:t>促销包中</a:t>
                      </a:r>
                      <a:r>
                        <a:rPr lang="en-US" altLang="zh-CN" sz="1400" dirty="0" smtClean="0">
                          <a:latin typeface="Hiragino Sans GB W3"/>
                          <a:ea typeface="Hiragino Sans GB W3"/>
                          <a:cs typeface="Hiragino Sans GB W3"/>
                        </a:rPr>
                        <a:t>)</a:t>
                      </a:r>
                    </a:p>
                    <a:p>
                      <a:pPr marL="171450" indent="-171450">
                        <a:buFont typeface="Wingdings" charset="2"/>
                        <a:buChar char="§"/>
                      </a:pPr>
                      <a:r>
                        <a:rPr lang="zh-CN" altLang="en-US" sz="1400" dirty="0" smtClean="0">
                          <a:latin typeface="Hiragino Sans GB W3"/>
                          <a:ea typeface="Hiragino Sans GB W3"/>
                          <a:cs typeface="Hiragino Sans GB W3"/>
                        </a:rPr>
                        <a:t>高端客户推荐更多功能模块</a:t>
                      </a:r>
                      <a:r>
                        <a:rPr lang="en-US" altLang="zh-CN" sz="1400" dirty="0" smtClean="0">
                          <a:latin typeface="Hiragino Sans GB W3"/>
                          <a:ea typeface="Hiragino Sans GB W3"/>
                          <a:cs typeface="Hiragino Sans GB W3"/>
                        </a:rPr>
                        <a:t>(QM)</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ACR + QM</a:t>
                      </a:r>
                    </a:p>
                    <a:p>
                      <a:pPr marL="171450" indent="-171450">
                        <a:buFont typeface="Wingdings" charset="2"/>
                        <a:buChar char="§"/>
                      </a:pPr>
                      <a:r>
                        <a:rPr lang="zh-CN" altLang="en-US" sz="1400" dirty="0" smtClean="0">
                          <a:latin typeface="Hiragino Sans GB W3"/>
                          <a:ea typeface="Hiragino Sans GB W3"/>
                          <a:cs typeface="Hiragino Sans GB W3"/>
                        </a:rPr>
                        <a:t>高端客户推荐更多功能模块</a:t>
                      </a:r>
                      <a:r>
                        <a:rPr lang="en-US" altLang="zh-CN" sz="1400" dirty="0" smtClean="0">
                          <a:latin typeface="Hiragino Sans GB W3"/>
                          <a:ea typeface="Hiragino Sans GB W3"/>
                          <a:cs typeface="Hiragino Sans GB W3"/>
                        </a:rPr>
                        <a:t>(WFM/SA)</a:t>
                      </a:r>
                      <a:endParaRPr lang="en-US" sz="1400" dirty="0">
                        <a:latin typeface="Hiragino Sans GB W3"/>
                        <a:ea typeface="Hiragino Sans GB W3"/>
                        <a:cs typeface="Hiragino Sans GB W3"/>
                      </a:endParaRPr>
                    </a:p>
                  </a:txBody>
                  <a:tcPr marT="54864" marB="54864"/>
                </a:tc>
              </a:tr>
              <a:tr h="372053">
                <a:tc>
                  <a:txBody>
                    <a:bodyPr/>
                    <a:lstStyle/>
                    <a:p>
                      <a:r>
                        <a:rPr lang="zh-CN" altLang="en-US" sz="1400" dirty="0" smtClean="0">
                          <a:latin typeface="Hiragino Sans GB W3"/>
                          <a:ea typeface="Hiragino Sans GB W3"/>
                          <a:cs typeface="Hiragino Sans GB W3"/>
                        </a:rPr>
                        <a:t>外呼</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en-US" altLang="zh-CN" sz="1400" dirty="0" smtClean="0">
                          <a:latin typeface="Hiragino Sans GB W3"/>
                          <a:ea typeface="Hiragino Sans GB W3"/>
                          <a:cs typeface="Hiragino Sans GB W3"/>
                        </a:rPr>
                        <a:t>TSAPI </a:t>
                      </a:r>
                      <a:r>
                        <a:rPr lang="zh-CN" altLang="en-US" sz="1400" dirty="0" smtClean="0">
                          <a:latin typeface="Hiragino Sans GB W3"/>
                          <a:ea typeface="Hiragino Sans GB W3"/>
                          <a:cs typeface="Hiragino Sans GB W3"/>
                        </a:rPr>
                        <a:t>预览外呼</a:t>
                      </a:r>
                      <a:endParaRPr lang="en-US" sz="1400" dirty="0">
                        <a:latin typeface="Hiragino Sans GB W3"/>
                        <a:ea typeface="Hiragino Sans GB W3"/>
                        <a:cs typeface="Hiragino Sans GB W3"/>
                      </a:endParaRPr>
                    </a:p>
                  </a:txBody>
                  <a:tcPr marT="54864" marB="54864"/>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altLang="zh-CN" sz="1400" dirty="0" smtClean="0">
                          <a:latin typeface="Hiragino Sans GB W3"/>
                          <a:ea typeface="Hiragino Sans GB W3"/>
                          <a:cs typeface="Hiragino Sans GB W3"/>
                        </a:rPr>
                        <a:t>TSAPI </a:t>
                      </a:r>
                      <a:r>
                        <a:rPr lang="zh-CN" altLang="en-US" sz="1400" dirty="0" smtClean="0">
                          <a:latin typeface="Hiragino Sans GB W3"/>
                          <a:ea typeface="Hiragino Sans GB W3"/>
                          <a:cs typeface="Hiragino Sans GB W3"/>
                        </a:rPr>
                        <a:t>预览外呼</a:t>
                      </a:r>
                      <a:endParaRPr lang="en-US" sz="1400" dirty="0" smtClean="0">
                        <a:latin typeface="Hiragino Sans GB W3"/>
                        <a:ea typeface="Hiragino Sans GB W3"/>
                        <a:cs typeface="Hiragino Sans GB W3"/>
                      </a:endParaRPr>
                    </a:p>
                    <a:p>
                      <a:pPr marL="171450" indent="-171450">
                        <a:buFont typeface="Wingdings" charset="2"/>
                        <a:buChar char="§"/>
                      </a:pPr>
                      <a:r>
                        <a:rPr lang="zh-CN" altLang="en-US" sz="1400" dirty="0" smtClean="0">
                          <a:latin typeface="Hiragino Sans GB W3"/>
                          <a:ea typeface="Hiragino Sans GB W3"/>
                          <a:cs typeface="Hiragino Sans GB W3"/>
                        </a:rPr>
                        <a:t>高端客户推荐 </a:t>
                      </a:r>
                      <a:r>
                        <a:rPr lang="en-US" altLang="zh-CN" sz="1400" dirty="0" smtClean="0">
                          <a:latin typeface="Hiragino Sans GB W3"/>
                          <a:ea typeface="Hiragino Sans GB W3"/>
                          <a:cs typeface="Hiragino Sans GB W3"/>
                        </a:rPr>
                        <a:t>POM</a:t>
                      </a:r>
                      <a:endParaRPr lang="en-US" sz="1400" dirty="0">
                        <a:latin typeface="Hiragino Sans GB W3"/>
                        <a:ea typeface="Hiragino Sans GB W3"/>
                        <a:cs typeface="Hiragino Sans GB W3"/>
                      </a:endParaRPr>
                    </a:p>
                  </a:txBody>
                  <a:tcPr marT="54864" marB="54864"/>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altLang="zh-CN" sz="1400" dirty="0" smtClean="0">
                          <a:latin typeface="Hiragino Sans GB W3"/>
                          <a:ea typeface="Hiragino Sans GB W3"/>
                          <a:cs typeface="Hiragino Sans GB W3"/>
                        </a:rPr>
                        <a:t>POM</a:t>
                      </a:r>
                      <a:endParaRPr lang="en-US" sz="1400" dirty="0" smtClean="0">
                        <a:latin typeface="Hiragino Sans GB W3"/>
                        <a:ea typeface="Hiragino Sans GB W3"/>
                        <a:cs typeface="Hiragino Sans GB W3"/>
                      </a:endParaRPr>
                    </a:p>
                  </a:txBody>
                  <a:tcPr marT="54864" marB="54864"/>
                </a:tc>
              </a:tr>
              <a:tr h="273082">
                <a:tc>
                  <a:txBody>
                    <a:bodyPr/>
                    <a:lstStyle/>
                    <a:p>
                      <a:r>
                        <a:rPr lang="en-US" altLang="zh-CN" sz="1400" dirty="0" smtClean="0">
                          <a:latin typeface="Hiragino Sans GB W3"/>
                          <a:ea typeface="Hiragino Sans GB W3"/>
                          <a:cs typeface="Hiragino Sans GB W3"/>
                        </a:rPr>
                        <a:t>SIP CC</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zh-CN" altLang="en-US" sz="1400" dirty="0" smtClean="0">
                          <a:latin typeface="Hiragino Sans GB W3"/>
                          <a:ea typeface="Hiragino Sans GB W3"/>
                          <a:cs typeface="Hiragino Sans GB W3"/>
                        </a:rPr>
                        <a:t>不推荐</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zh-CN" altLang="en-US" sz="1400" dirty="0" smtClean="0">
                          <a:latin typeface="Hiragino Sans GB W3"/>
                          <a:ea typeface="Hiragino Sans GB W3"/>
                          <a:cs typeface="Hiragino Sans GB W3"/>
                        </a:rPr>
                        <a:t>不推荐</a:t>
                      </a:r>
                      <a:endParaRPr lang="en-US" sz="1400" dirty="0">
                        <a:latin typeface="Hiragino Sans GB W3"/>
                        <a:ea typeface="Hiragino Sans GB W3"/>
                        <a:cs typeface="Hiragino Sans GB W3"/>
                      </a:endParaRPr>
                    </a:p>
                  </a:txBody>
                  <a:tcPr marT="54864" marB="54864"/>
                </a:tc>
                <a:tc>
                  <a:txBody>
                    <a:bodyPr/>
                    <a:lstStyle/>
                    <a:p>
                      <a:pPr marL="171450" indent="-171450">
                        <a:buFont typeface="Wingdings" charset="2"/>
                        <a:buChar char="§"/>
                      </a:pPr>
                      <a:r>
                        <a:rPr lang="zh-CN" altLang="en-US" sz="1400" dirty="0" smtClean="0">
                          <a:latin typeface="Hiragino Sans GB W3"/>
                          <a:ea typeface="Hiragino Sans GB W3"/>
                          <a:cs typeface="Hiragino Sans GB W3"/>
                        </a:rPr>
                        <a:t>包装</a:t>
                      </a:r>
                      <a:r>
                        <a:rPr lang="en-US" altLang="zh-CN" sz="1400" dirty="0" smtClean="0">
                          <a:latin typeface="Hiragino Sans GB W3"/>
                          <a:ea typeface="Hiragino Sans GB W3"/>
                          <a:cs typeface="Hiragino Sans GB W3"/>
                        </a:rPr>
                        <a:t>ICR</a:t>
                      </a:r>
                      <a:r>
                        <a:rPr lang="zh-CN" altLang="en-US" sz="1400" dirty="0" smtClean="0">
                          <a:latin typeface="Hiragino Sans GB W3"/>
                          <a:ea typeface="Hiragino Sans GB W3"/>
                          <a:cs typeface="Hiragino Sans GB W3"/>
                        </a:rPr>
                        <a:t>概念，引导客户需求</a:t>
                      </a:r>
                      <a:endParaRPr lang="en-US" sz="1400" dirty="0">
                        <a:latin typeface="Hiragino Sans GB W3"/>
                        <a:ea typeface="Hiragino Sans GB W3"/>
                        <a:cs typeface="Hiragino Sans GB W3"/>
                      </a:endParaRPr>
                    </a:p>
                  </a:txBody>
                  <a:tcPr marT="54864" marB="54864"/>
                </a:tc>
              </a:tr>
              <a:tr h="548640">
                <a:tc>
                  <a:txBody>
                    <a:bodyPr/>
                    <a:lstStyle/>
                    <a:p>
                      <a:r>
                        <a:rPr lang="zh-CN" altLang="en-US" sz="1400" dirty="0" smtClean="0">
                          <a:latin typeface="Hiragino Sans GB W3"/>
                          <a:ea typeface="Hiragino Sans GB W3"/>
                          <a:cs typeface="Hiragino Sans GB W3"/>
                        </a:rPr>
                        <a:t>本地化集成</a:t>
                      </a:r>
                      <a:endParaRPr lang="en-US" sz="1400" dirty="0">
                        <a:latin typeface="Hiragino Sans GB W3"/>
                        <a:ea typeface="Hiragino Sans GB W3"/>
                        <a:cs typeface="Hiragino Sans GB W3"/>
                      </a:endParaRPr>
                    </a:p>
                  </a:txBody>
                  <a:tcPr marT="54864" marB="54864"/>
                </a:tc>
                <a:tc gridSpan="3">
                  <a:txBody>
                    <a:bodyPr/>
                    <a:lstStyle/>
                    <a:p>
                      <a:pPr marL="171450" indent="-171450">
                        <a:buFont typeface="Wingdings" charset="2"/>
                        <a:buChar char="§"/>
                      </a:pPr>
                      <a:r>
                        <a:rPr lang="en-US" altLang="zh-CN" sz="1400" dirty="0" smtClean="0">
                          <a:latin typeface="Hiragino Sans GB W3"/>
                          <a:ea typeface="Hiragino Sans GB W3"/>
                          <a:cs typeface="Hiragino Sans GB W3"/>
                        </a:rPr>
                        <a:t>Avaya </a:t>
                      </a:r>
                      <a:r>
                        <a:rPr lang="zh-CN" altLang="en-US" sz="1400" dirty="0" smtClean="0">
                          <a:latin typeface="Hiragino Sans GB W3"/>
                          <a:ea typeface="Hiragino Sans GB W3"/>
                          <a:cs typeface="Hiragino Sans GB W3"/>
                        </a:rPr>
                        <a:t>多媒体呼叫中心平台；</a:t>
                      </a:r>
                      <a:r>
                        <a:rPr lang="en-US" altLang="zh-CN" sz="1400" dirty="0" smtClean="0">
                          <a:latin typeface="Hiragino Sans GB W3"/>
                          <a:ea typeface="Hiragino Sans GB W3"/>
                          <a:cs typeface="Hiragino Sans GB W3"/>
                        </a:rPr>
                        <a:t>Avaya</a:t>
                      </a:r>
                      <a:r>
                        <a:rPr lang="zh-CN" altLang="en-US" sz="1400" dirty="0" smtClean="0">
                          <a:latin typeface="Hiragino Sans GB W3"/>
                          <a:ea typeface="Hiragino Sans GB W3"/>
                          <a:cs typeface="Hiragino Sans GB W3"/>
                        </a:rPr>
                        <a:t>统一报表系统（</a:t>
                      </a:r>
                      <a:r>
                        <a:rPr lang="en-US" altLang="zh-CN" sz="1400" dirty="0" smtClean="0">
                          <a:latin typeface="Hiragino Sans GB W3"/>
                          <a:ea typeface="Hiragino Sans GB W3"/>
                          <a:cs typeface="Hiragino Sans GB W3"/>
                        </a:rPr>
                        <a:t>Solution Team</a:t>
                      </a:r>
                      <a:r>
                        <a:rPr lang="zh-CN" altLang="en-US" sz="1400" dirty="0" smtClean="0">
                          <a:latin typeface="Hiragino Sans GB W3"/>
                          <a:ea typeface="Hiragino Sans GB W3"/>
                          <a:cs typeface="Hiragino Sans GB W3"/>
                        </a:rPr>
                        <a:t>，</a:t>
                      </a:r>
                      <a:r>
                        <a:rPr lang="en-US" altLang="zh-CN" sz="1400" dirty="0" smtClean="0">
                          <a:latin typeface="Hiragino Sans GB W3"/>
                          <a:ea typeface="Hiragino Sans GB W3"/>
                          <a:cs typeface="Hiragino Sans GB W3"/>
                        </a:rPr>
                        <a:t>5</a:t>
                      </a:r>
                      <a:r>
                        <a:rPr lang="zh-CN" altLang="en-US" sz="1400" dirty="0" smtClean="0">
                          <a:latin typeface="Hiragino Sans GB W3"/>
                          <a:ea typeface="Hiragino Sans GB W3"/>
                          <a:cs typeface="Hiragino Sans GB W3"/>
                        </a:rPr>
                        <a:t>月推出第一版）</a:t>
                      </a:r>
                    </a:p>
                    <a:p>
                      <a:pPr marL="171450" indent="-171450">
                        <a:buFont typeface="Wingdings" charset="2"/>
                        <a:buChar char="§"/>
                      </a:pPr>
                      <a:r>
                        <a:rPr lang="zh-CN" altLang="en-US" sz="1400" dirty="0" smtClean="0">
                          <a:latin typeface="Hiragino Sans GB W3"/>
                          <a:ea typeface="Hiragino Sans GB W3"/>
                          <a:cs typeface="Hiragino Sans GB W3"/>
                        </a:rPr>
                        <a:t>培训和推广</a:t>
                      </a:r>
                      <a:endParaRPr lang="en-US" altLang="zh-CN" sz="1400" dirty="0" smtClean="0">
                        <a:latin typeface="Hiragino Sans GB W3"/>
                        <a:ea typeface="Hiragino Sans GB W3"/>
                        <a:cs typeface="Hiragino Sans GB W3"/>
                      </a:endParaRPr>
                    </a:p>
                  </a:txBody>
                  <a:tcPr marT="54864" marB="54864"/>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39049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19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0" y="2424113"/>
            <a:ext cx="9144000" cy="2836862"/>
          </a:xfrm>
          <a:prstGeom prst="rect">
            <a:avLst/>
          </a:prstGeom>
          <a:gradFill flip="none" rotWithShape="1">
            <a:gsLst>
              <a:gs pos="0">
                <a:schemeClr val="accent2">
                  <a:alpha val="0"/>
                </a:schemeClr>
              </a:gs>
              <a:gs pos="25000">
                <a:schemeClr val="accent2">
                  <a:alpha val="75000"/>
                </a:schemeClr>
              </a:gs>
              <a:gs pos="75000">
                <a:schemeClr val="accent2">
                  <a:alpha val="75000"/>
                </a:schemeClr>
              </a:gs>
              <a:gs pos="100000">
                <a:schemeClr val="accent1">
                  <a:alpha val="0"/>
                </a:schemeClr>
              </a:gs>
            </a:gsLst>
            <a:lin ang="0" scaled="1"/>
            <a:tileRect/>
          </a:gradFill>
          <a:ln w="28575" algn="ctr">
            <a:noFill/>
            <a:round/>
            <a:headEnd/>
            <a:tailEnd/>
          </a:ln>
        </p:spPr>
        <p:txBody>
          <a:bodyPr lIns="548640" tIns="91440" rIns="182880" bIns="91440" anchor="ctr"/>
          <a:lstStyle/>
          <a:p>
            <a:pPr eaLnBrk="0" hangingPunct="0">
              <a:spcBef>
                <a:spcPct val="20000"/>
              </a:spcBef>
              <a:buClr>
                <a:schemeClr val="tx2"/>
              </a:buClr>
              <a:buSzPct val="100000"/>
            </a:pPr>
            <a:endParaRPr lang="en-AU" sz="2000">
              <a:solidFill>
                <a:schemeClr val="bg1"/>
              </a:solidFill>
              <a:latin typeface="宋体" pitchFamily="2" charset="-122"/>
              <a:cs typeface="Arial" charset="0"/>
            </a:endParaRPr>
          </a:p>
        </p:txBody>
      </p:sp>
      <p:sp>
        <p:nvSpPr>
          <p:cNvPr id="26626" name="Rectangle 2"/>
          <p:cNvSpPr>
            <a:spLocks noGrp="1" noChangeArrowheads="1"/>
          </p:cNvSpPr>
          <p:nvPr>
            <p:ph type="title" idx="4294967295"/>
          </p:nvPr>
        </p:nvSpPr>
        <p:spPr>
          <a:xfrm>
            <a:off x="455613" y="482600"/>
            <a:ext cx="6948487" cy="720725"/>
          </a:xfrm>
        </p:spPr>
        <p:txBody>
          <a:bodyPr/>
          <a:lstStyle/>
          <a:p>
            <a:r>
              <a:rPr lang="zh-CN" altLang="en-US" sz="2400" dirty="0"/>
              <a:t>客户的需求在变</a:t>
            </a:r>
            <a:endParaRPr lang="en-US" altLang="ko-KR" sz="2400" dirty="0"/>
          </a:p>
        </p:txBody>
      </p:sp>
      <p:sp>
        <p:nvSpPr>
          <p:cNvPr id="26628" name="Oval 11"/>
          <p:cNvSpPr>
            <a:spLocks noChangeArrowheads="1"/>
          </p:cNvSpPr>
          <p:nvPr/>
        </p:nvSpPr>
        <p:spPr bwMode="auto">
          <a:xfrm>
            <a:off x="-749300" y="4554538"/>
            <a:ext cx="4438650" cy="769937"/>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AU">
              <a:latin typeface="宋体" pitchFamily="2" charset="-122"/>
            </a:endParaRPr>
          </a:p>
        </p:txBody>
      </p:sp>
      <p:sp>
        <p:nvSpPr>
          <p:cNvPr id="26629" name="Oval 11"/>
          <p:cNvSpPr>
            <a:spLocks noChangeArrowheads="1"/>
          </p:cNvSpPr>
          <p:nvPr/>
        </p:nvSpPr>
        <p:spPr bwMode="auto">
          <a:xfrm>
            <a:off x="2324100" y="4554538"/>
            <a:ext cx="4438650" cy="769937"/>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AU">
              <a:latin typeface="宋体" pitchFamily="2" charset="-122"/>
            </a:endParaRPr>
          </a:p>
        </p:txBody>
      </p:sp>
      <p:sp>
        <p:nvSpPr>
          <p:cNvPr id="26630" name="Oval 11"/>
          <p:cNvSpPr>
            <a:spLocks noChangeArrowheads="1"/>
          </p:cNvSpPr>
          <p:nvPr/>
        </p:nvSpPr>
        <p:spPr bwMode="auto">
          <a:xfrm>
            <a:off x="5356225" y="4554538"/>
            <a:ext cx="4438650" cy="769937"/>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AU">
              <a:latin typeface="宋体" pitchFamily="2" charset="-122"/>
            </a:endParaRPr>
          </a:p>
        </p:txBody>
      </p:sp>
      <p:sp>
        <p:nvSpPr>
          <p:cNvPr id="8" name="Rounded Rectangle 7"/>
          <p:cNvSpPr/>
          <p:nvPr/>
        </p:nvSpPr>
        <p:spPr bwMode="auto">
          <a:xfrm>
            <a:off x="336664" y="2609850"/>
            <a:ext cx="2345644" cy="2202476"/>
          </a:xfrm>
          <a:prstGeom prst="roundRect">
            <a:avLst/>
          </a:prstGeom>
          <a:gradFill>
            <a:gsLst>
              <a:gs pos="0">
                <a:schemeClr val="accent2">
                  <a:lumMod val="50000"/>
                </a:schemeClr>
              </a:gs>
              <a:gs pos="100000">
                <a:schemeClr val="tx1"/>
              </a:gs>
            </a:gsLst>
            <a:lin ang="5400000" scaled="0"/>
          </a:gradFill>
          <a:ln w="76200" algn="ctr">
            <a:gradFill>
              <a:gsLst>
                <a:gs pos="0">
                  <a:schemeClr val="bg1"/>
                </a:gs>
                <a:gs pos="50000">
                  <a:schemeClr val="bg2">
                    <a:lumMod val="75000"/>
                  </a:schemeClr>
                </a:gs>
                <a:gs pos="100000">
                  <a:schemeClr val="accent1">
                    <a:tint val="23500"/>
                    <a:satMod val="160000"/>
                  </a:schemeClr>
                </a:gs>
              </a:gsLst>
              <a:lin ang="5400000" scaled="0"/>
            </a:gradFill>
            <a:round/>
            <a:headEnd/>
            <a:tailEnd/>
          </a:ln>
          <a:effectLst>
            <a:outerShdw blurRad="50800" dist="38100" dir="2700000" algn="tl" rotWithShape="0">
              <a:prstClr val="black">
                <a:alpha val="40000"/>
              </a:prstClr>
            </a:outerShdw>
          </a:effectLst>
        </p:spPr>
        <p:txBody>
          <a:bodyPr lIns="548640" tIns="91440" rIns="182880" bIns="91440" anchor="ctr"/>
          <a:lstStyle/>
          <a:p>
            <a:pPr eaLnBrk="0" hangingPunct="0">
              <a:spcBef>
                <a:spcPct val="20000"/>
              </a:spcBef>
              <a:buClr>
                <a:schemeClr val="tx2"/>
              </a:buClr>
              <a:buSzPct val="100000"/>
            </a:pPr>
            <a:endParaRPr lang="en-AU" sz="2000">
              <a:solidFill>
                <a:schemeClr val="bg1"/>
              </a:solidFill>
              <a:effectLst>
                <a:outerShdw blurRad="38100" dist="38100" dir="2700000" algn="tl">
                  <a:srgbClr val="C0C0C0"/>
                </a:outerShdw>
              </a:effectLst>
              <a:latin typeface="宋体" pitchFamily="2" charset="-122"/>
              <a:cs typeface="Arial" charset="0"/>
            </a:endParaRPr>
          </a:p>
        </p:txBody>
      </p:sp>
      <p:sp>
        <p:nvSpPr>
          <p:cNvPr id="14" name="Rounded Rectangle 13"/>
          <p:cNvSpPr/>
          <p:nvPr/>
        </p:nvSpPr>
        <p:spPr bwMode="auto">
          <a:xfrm>
            <a:off x="3382000" y="2609850"/>
            <a:ext cx="2345644" cy="2202476"/>
          </a:xfrm>
          <a:prstGeom prst="roundRect">
            <a:avLst/>
          </a:prstGeom>
          <a:gradFill>
            <a:gsLst>
              <a:gs pos="0">
                <a:schemeClr val="accent2">
                  <a:lumMod val="50000"/>
                </a:schemeClr>
              </a:gs>
              <a:gs pos="100000">
                <a:schemeClr val="tx1"/>
              </a:gs>
            </a:gsLst>
            <a:lin ang="5400000" scaled="0"/>
          </a:gradFill>
          <a:ln w="76200" algn="ctr">
            <a:gradFill>
              <a:gsLst>
                <a:gs pos="0">
                  <a:schemeClr val="bg1"/>
                </a:gs>
                <a:gs pos="50000">
                  <a:schemeClr val="bg2">
                    <a:lumMod val="75000"/>
                  </a:schemeClr>
                </a:gs>
                <a:gs pos="100000">
                  <a:schemeClr val="accent1">
                    <a:tint val="23500"/>
                    <a:satMod val="160000"/>
                  </a:schemeClr>
                </a:gs>
              </a:gsLst>
              <a:lin ang="5400000" scaled="0"/>
            </a:gradFill>
            <a:round/>
            <a:headEnd/>
            <a:tailEnd/>
          </a:ln>
          <a:effectLst>
            <a:outerShdw blurRad="50800" dist="38100" dir="2700000" algn="tl" rotWithShape="0">
              <a:prstClr val="black">
                <a:alpha val="40000"/>
              </a:prstClr>
            </a:outerShdw>
          </a:effectLst>
        </p:spPr>
        <p:txBody>
          <a:bodyPr lIns="548640" tIns="91440" rIns="182880" bIns="91440" anchor="ctr"/>
          <a:lstStyle/>
          <a:p>
            <a:pPr eaLnBrk="0" hangingPunct="0">
              <a:spcBef>
                <a:spcPct val="20000"/>
              </a:spcBef>
              <a:buClr>
                <a:schemeClr val="tx2"/>
              </a:buClr>
              <a:buSzPct val="100000"/>
            </a:pPr>
            <a:endParaRPr lang="en-AU" sz="2000">
              <a:solidFill>
                <a:schemeClr val="bg1"/>
              </a:solidFill>
              <a:effectLst>
                <a:outerShdw blurRad="38100" dist="38100" dir="2700000" algn="tl">
                  <a:srgbClr val="C0C0C0"/>
                </a:outerShdw>
              </a:effectLst>
              <a:latin typeface="宋体" pitchFamily="2" charset="-122"/>
              <a:cs typeface="Arial" charset="0"/>
            </a:endParaRPr>
          </a:p>
        </p:txBody>
      </p:sp>
      <p:sp>
        <p:nvSpPr>
          <p:cNvPr id="16" name="Rounded Rectangle 15"/>
          <p:cNvSpPr/>
          <p:nvPr/>
        </p:nvSpPr>
        <p:spPr bwMode="auto">
          <a:xfrm>
            <a:off x="6427336" y="2609850"/>
            <a:ext cx="2345644" cy="2202476"/>
          </a:xfrm>
          <a:prstGeom prst="roundRect">
            <a:avLst/>
          </a:prstGeom>
          <a:gradFill>
            <a:gsLst>
              <a:gs pos="0">
                <a:schemeClr val="accent2">
                  <a:lumMod val="50000"/>
                </a:schemeClr>
              </a:gs>
              <a:gs pos="100000">
                <a:schemeClr val="tx1"/>
              </a:gs>
            </a:gsLst>
            <a:lin ang="5400000" scaled="0"/>
          </a:gradFill>
          <a:ln w="76200" algn="ctr">
            <a:gradFill>
              <a:gsLst>
                <a:gs pos="0">
                  <a:schemeClr val="bg1"/>
                </a:gs>
                <a:gs pos="50000">
                  <a:schemeClr val="bg2">
                    <a:lumMod val="75000"/>
                  </a:schemeClr>
                </a:gs>
                <a:gs pos="100000">
                  <a:schemeClr val="accent1">
                    <a:tint val="23500"/>
                    <a:satMod val="160000"/>
                  </a:schemeClr>
                </a:gs>
              </a:gsLst>
              <a:lin ang="5400000" scaled="0"/>
            </a:gradFill>
            <a:round/>
            <a:headEnd/>
            <a:tailEnd/>
          </a:ln>
          <a:effectLst>
            <a:outerShdw blurRad="50800" dist="38100" dir="2700000" algn="tl" rotWithShape="0">
              <a:prstClr val="black">
                <a:alpha val="40000"/>
              </a:prstClr>
            </a:outerShdw>
          </a:effectLst>
        </p:spPr>
        <p:txBody>
          <a:bodyPr lIns="548640" tIns="91440" rIns="182880" bIns="91440" anchor="ctr"/>
          <a:lstStyle/>
          <a:p>
            <a:pPr eaLnBrk="0" hangingPunct="0">
              <a:spcBef>
                <a:spcPct val="20000"/>
              </a:spcBef>
              <a:buClr>
                <a:schemeClr val="tx2"/>
              </a:buClr>
              <a:buSzPct val="100000"/>
            </a:pPr>
            <a:endParaRPr lang="en-AU" sz="2000">
              <a:solidFill>
                <a:schemeClr val="bg1"/>
              </a:solidFill>
              <a:effectLst>
                <a:outerShdw blurRad="38100" dist="38100" dir="2700000" algn="tl">
                  <a:srgbClr val="C0C0C0"/>
                </a:outerShdw>
              </a:effectLst>
              <a:latin typeface="宋体" pitchFamily="2" charset="-122"/>
              <a:cs typeface="Arial" charset="0"/>
            </a:endParaRPr>
          </a:p>
        </p:txBody>
      </p:sp>
      <p:sp>
        <p:nvSpPr>
          <p:cNvPr id="13" name="Down Arrow 12"/>
          <p:cNvSpPr/>
          <p:nvPr/>
        </p:nvSpPr>
        <p:spPr bwMode="auto">
          <a:xfrm rot="16200000">
            <a:off x="2418251" y="2976075"/>
            <a:ext cx="929752" cy="1470026"/>
          </a:xfrm>
          <a:prstGeom prst="downArrow">
            <a:avLst>
              <a:gd name="adj1" fmla="val 67901"/>
              <a:gd name="adj2" fmla="val 59304"/>
            </a:avLst>
          </a:prstGeom>
          <a:gradFill flip="none" rotWithShape="1">
            <a:gsLst>
              <a:gs pos="0">
                <a:srgbClr val="C00000"/>
              </a:gs>
              <a:gs pos="90000">
                <a:srgbClr val="C00000">
                  <a:shade val="67500"/>
                  <a:satMod val="115000"/>
                  <a:alpha val="41000"/>
                </a:srgbClr>
              </a:gs>
              <a:gs pos="100000">
                <a:srgbClr val="C00000">
                  <a:shade val="100000"/>
                  <a:satMod val="115000"/>
                  <a:alpha val="0"/>
                </a:srgbClr>
              </a:gs>
            </a:gsLst>
            <a:lin ang="16200000" scaled="1"/>
            <a:tileRect/>
          </a:gradFill>
          <a:ln w="19050" algn="ctr">
            <a:gradFill>
              <a:gsLst>
                <a:gs pos="0">
                  <a:schemeClr val="bg1"/>
                </a:gs>
                <a:gs pos="50000">
                  <a:schemeClr val="bg1">
                    <a:alpha val="69000"/>
                  </a:schemeClr>
                </a:gs>
                <a:gs pos="100000">
                  <a:schemeClr val="accent1">
                    <a:tint val="23500"/>
                    <a:satMod val="160000"/>
                    <a:alpha val="0"/>
                  </a:schemeClr>
                </a:gs>
              </a:gsLst>
              <a:lin ang="16200000" scaled="0"/>
            </a:gradFill>
            <a:miter lim="800000"/>
            <a:headEnd/>
            <a:tailEnd/>
          </a:ln>
          <a:effectLst>
            <a:outerShdw blurRad="88900" dist="76200" dir="2700000" algn="tl" rotWithShape="0">
              <a:prstClr val="black">
                <a:alpha val="40000"/>
              </a:prstClr>
            </a:outerShdw>
          </a:effectLst>
        </p:spPr>
        <p:txBody>
          <a:bodyPr wrap="none" anchor="ctr"/>
          <a:lstStyle/>
          <a:p>
            <a:pPr algn="ctr"/>
            <a:endParaRPr lang="en-AU">
              <a:solidFill>
                <a:schemeClr val="tx1"/>
              </a:solidFill>
              <a:latin typeface="宋体" pitchFamily="2" charset="-122"/>
            </a:endParaRPr>
          </a:p>
        </p:txBody>
      </p:sp>
      <p:sp>
        <p:nvSpPr>
          <p:cNvPr id="15" name="Down Arrow 14"/>
          <p:cNvSpPr/>
          <p:nvPr/>
        </p:nvSpPr>
        <p:spPr bwMode="auto">
          <a:xfrm rot="16200000">
            <a:off x="5509794" y="2976076"/>
            <a:ext cx="929752" cy="1470026"/>
          </a:xfrm>
          <a:prstGeom prst="downArrow">
            <a:avLst>
              <a:gd name="adj1" fmla="val 67901"/>
              <a:gd name="adj2" fmla="val 59304"/>
            </a:avLst>
          </a:prstGeom>
          <a:gradFill flip="none" rotWithShape="1">
            <a:gsLst>
              <a:gs pos="0">
                <a:srgbClr val="C00000"/>
              </a:gs>
              <a:gs pos="90000">
                <a:srgbClr val="C00000">
                  <a:shade val="67500"/>
                  <a:satMod val="115000"/>
                  <a:alpha val="41000"/>
                </a:srgbClr>
              </a:gs>
              <a:gs pos="100000">
                <a:srgbClr val="C00000">
                  <a:shade val="100000"/>
                  <a:satMod val="115000"/>
                  <a:alpha val="0"/>
                </a:srgbClr>
              </a:gs>
            </a:gsLst>
            <a:lin ang="16200000" scaled="1"/>
            <a:tileRect/>
          </a:gradFill>
          <a:ln w="19050" algn="ctr">
            <a:gradFill>
              <a:gsLst>
                <a:gs pos="0">
                  <a:schemeClr val="bg1"/>
                </a:gs>
                <a:gs pos="50000">
                  <a:schemeClr val="bg1">
                    <a:alpha val="69000"/>
                  </a:schemeClr>
                </a:gs>
                <a:gs pos="100000">
                  <a:schemeClr val="accent1">
                    <a:tint val="23500"/>
                    <a:satMod val="160000"/>
                    <a:alpha val="0"/>
                  </a:schemeClr>
                </a:gs>
              </a:gsLst>
              <a:lin ang="16200000" scaled="0"/>
            </a:gradFill>
            <a:miter lim="800000"/>
            <a:headEnd/>
            <a:tailEnd/>
          </a:ln>
          <a:effectLst>
            <a:outerShdw blurRad="88900" dist="76200" dir="2700000" algn="tl" rotWithShape="0">
              <a:prstClr val="black">
                <a:alpha val="40000"/>
              </a:prstClr>
            </a:outerShdw>
          </a:effectLst>
        </p:spPr>
        <p:txBody>
          <a:bodyPr wrap="none" anchor="ctr"/>
          <a:lstStyle/>
          <a:p>
            <a:pPr algn="ctr"/>
            <a:endParaRPr lang="en-AU">
              <a:solidFill>
                <a:schemeClr val="tx1"/>
              </a:solidFill>
              <a:latin typeface="宋体" pitchFamily="2" charset="-122"/>
            </a:endParaRPr>
          </a:p>
        </p:txBody>
      </p:sp>
      <p:pic>
        <p:nvPicPr>
          <p:cNvPr id="26646" name="Picture 2" descr="Q:\Ryan\AVAYA\Presentations 12.09\Marshall Reed\org-chart.png"/>
          <p:cNvPicPr>
            <a:picLocks noChangeAspect="1" noChangeArrowheads="1"/>
          </p:cNvPicPr>
          <p:nvPr/>
        </p:nvPicPr>
        <p:blipFill>
          <a:blip r:embed="rId3"/>
          <a:srcRect/>
          <a:stretch>
            <a:fillRect/>
          </a:stretch>
        </p:blipFill>
        <p:spPr bwMode="auto">
          <a:xfrm>
            <a:off x="3733800" y="2184400"/>
            <a:ext cx="1609725" cy="1609725"/>
          </a:xfrm>
          <a:prstGeom prst="rect">
            <a:avLst/>
          </a:prstGeom>
          <a:noFill/>
          <a:ln w="9525">
            <a:noFill/>
            <a:miter lim="800000"/>
            <a:headEnd/>
            <a:tailEnd/>
          </a:ln>
        </p:spPr>
      </p:pic>
      <p:pic>
        <p:nvPicPr>
          <p:cNvPr id="26647" name="Picture 8" descr="Q:\Ryan\AVAYA\Presentations 12.09\Marshall Reed\lightbulb.png"/>
          <p:cNvPicPr>
            <a:picLocks noChangeAspect="1" noChangeArrowheads="1"/>
          </p:cNvPicPr>
          <p:nvPr/>
        </p:nvPicPr>
        <p:blipFill>
          <a:blip r:embed="rId4"/>
          <a:srcRect/>
          <a:stretch>
            <a:fillRect/>
          </a:stretch>
        </p:blipFill>
        <p:spPr bwMode="auto">
          <a:xfrm>
            <a:off x="6788150" y="2184400"/>
            <a:ext cx="1617663" cy="1617663"/>
          </a:xfrm>
          <a:prstGeom prst="rect">
            <a:avLst/>
          </a:prstGeom>
          <a:noFill/>
          <a:ln w="9525">
            <a:noFill/>
            <a:miter lim="800000"/>
            <a:headEnd/>
            <a:tailEnd/>
          </a:ln>
        </p:spPr>
      </p:pic>
      <p:pic>
        <p:nvPicPr>
          <p:cNvPr id="26648" name="Picture 9" descr="Q:\Ryan\AVAYA\Presentations 12.09\Marshall Reed\headset.png"/>
          <p:cNvPicPr>
            <a:picLocks noChangeAspect="1" noChangeArrowheads="1"/>
          </p:cNvPicPr>
          <p:nvPr/>
        </p:nvPicPr>
        <p:blipFill>
          <a:blip r:embed="rId5"/>
          <a:srcRect/>
          <a:stretch>
            <a:fillRect/>
          </a:stretch>
        </p:blipFill>
        <p:spPr bwMode="auto">
          <a:xfrm>
            <a:off x="706438" y="2184400"/>
            <a:ext cx="1617662" cy="1617663"/>
          </a:xfrm>
          <a:prstGeom prst="rect">
            <a:avLst/>
          </a:prstGeom>
          <a:noFill/>
          <a:ln w="9525">
            <a:noFill/>
            <a:miter lim="800000"/>
            <a:headEnd/>
            <a:tailEnd/>
          </a:ln>
        </p:spPr>
      </p:pic>
      <p:sp>
        <p:nvSpPr>
          <p:cNvPr id="26649" name="TextBox 16"/>
          <p:cNvSpPr txBox="1">
            <a:spLocks noChangeArrowheads="1"/>
          </p:cNvSpPr>
          <p:nvPr/>
        </p:nvSpPr>
        <p:spPr bwMode="auto">
          <a:xfrm>
            <a:off x="433388" y="3838575"/>
            <a:ext cx="2249487" cy="835025"/>
          </a:xfrm>
          <a:prstGeom prst="rect">
            <a:avLst/>
          </a:prstGeom>
          <a:noFill/>
          <a:ln w="9525">
            <a:noFill/>
            <a:miter lim="800000"/>
            <a:headEnd/>
            <a:tailEnd/>
          </a:ln>
        </p:spPr>
        <p:txBody>
          <a:bodyPr>
            <a:spAutoFit/>
          </a:bodyPr>
          <a:lstStyle/>
          <a:p>
            <a:pPr algn="ctr">
              <a:lnSpc>
                <a:spcPct val="90000"/>
              </a:lnSpc>
            </a:pPr>
            <a:r>
              <a:rPr lang="zh-CN" altLang="en-US" b="1">
                <a:solidFill>
                  <a:schemeClr val="bg1"/>
                </a:solidFill>
                <a:latin typeface="宋体" pitchFamily="2" charset="-122"/>
              </a:rPr>
              <a:t>基于语音的</a:t>
            </a:r>
            <a:r>
              <a:rPr lang="en-US" altLang="zh-CN" b="1">
                <a:solidFill>
                  <a:schemeClr val="bg1"/>
                </a:solidFill>
                <a:latin typeface="宋体" pitchFamily="2" charset="-122"/>
              </a:rPr>
              <a:t/>
            </a:r>
            <a:br>
              <a:rPr lang="en-US" altLang="zh-CN" b="1">
                <a:solidFill>
                  <a:schemeClr val="bg1"/>
                </a:solidFill>
                <a:latin typeface="宋体" pitchFamily="2" charset="-122"/>
              </a:rPr>
            </a:br>
            <a:r>
              <a:rPr lang="zh-CN" altLang="en-US" b="1">
                <a:solidFill>
                  <a:schemeClr val="bg1"/>
                </a:solidFill>
                <a:latin typeface="宋体" pitchFamily="2" charset="-122"/>
              </a:rPr>
              <a:t>独立</a:t>
            </a:r>
            <a:endParaRPr lang="en-US" altLang="zh-CN" b="1">
              <a:solidFill>
                <a:schemeClr val="bg1"/>
              </a:solidFill>
              <a:latin typeface="宋体" pitchFamily="2" charset="-122"/>
            </a:endParaRPr>
          </a:p>
          <a:p>
            <a:pPr algn="ctr">
              <a:lnSpc>
                <a:spcPct val="90000"/>
              </a:lnSpc>
            </a:pPr>
            <a:r>
              <a:rPr lang="zh-CN" altLang="en-US" b="1">
                <a:solidFill>
                  <a:schemeClr val="bg1"/>
                </a:solidFill>
                <a:latin typeface="宋体" pitchFamily="2" charset="-122"/>
              </a:rPr>
              <a:t>呼叫中心</a:t>
            </a:r>
            <a:endParaRPr lang="en-US" altLang="zh-CN" b="1">
              <a:solidFill>
                <a:schemeClr val="bg1"/>
              </a:solidFill>
              <a:latin typeface="宋体" pitchFamily="2" charset="-122"/>
            </a:endParaRPr>
          </a:p>
        </p:txBody>
      </p:sp>
      <p:sp>
        <p:nvSpPr>
          <p:cNvPr id="26650" name="TextBox 17"/>
          <p:cNvSpPr txBox="1">
            <a:spLocks noChangeArrowheads="1"/>
          </p:cNvSpPr>
          <p:nvPr/>
        </p:nvSpPr>
        <p:spPr bwMode="auto">
          <a:xfrm>
            <a:off x="3419475" y="3838575"/>
            <a:ext cx="2251075" cy="587375"/>
          </a:xfrm>
          <a:prstGeom prst="rect">
            <a:avLst/>
          </a:prstGeom>
          <a:noFill/>
          <a:ln w="9525">
            <a:noFill/>
            <a:miter lim="800000"/>
            <a:headEnd/>
            <a:tailEnd/>
          </a:ln>
        </p:spPr>
        <p:txBody>
          <a:bodyPr>
            <a:spAutoFit/>
          </a:bodyPr>
          <a:lstStyle/>
          <a:p>
            <a:pPr algn="ctr">
              <a:lnSpc>
                <a:spcPct val="90000"/>
              </a:lnSpc>
            </a:pPr>
            <a:r>
              <a:rPr lang="zh-CN" altLang="en-US" b="1">
                <a:solidFill>
                  <a:schemeClr val="bg1"/>
                </a:solidFill>
                <a:latin typeface="宋体" pitchFamily="2" charset="-122"/>
              </a:rPr>
              <a:t>分布式</a:t>
            </a:r>
            <a:r>
              <a:rPr lang="en-US" altLang="zh-CN" b="1">
                <a:solidFill>
                  <a:schemeClr val="bg1"/>
                </a:solidFill>
                <a:latin typeface="宋体" pitchFamily="2" charset="-122"/>
              </a:rPr>
              <a:t> </a:t>
            </a:r>
            <a:r>
              <a:rPr lang="zh-CN" altLang="en-US" b="1">
                <a:solidFill>
                  <a:schemeClr val="bg1"/>
                </a:solidFill>
                <a:latin typeface="宋体" pitchFamily="2" charset="-122"/>
              </a:rPr>
              <a:t>多渠道       联络中心</a:t>
            </a:r>
            <a:endParaRPr lang="en-US" altLang="zh-CN" b="1">
              <a:solidFill>
                <a:schemeClr val="bg1"/>
              </a:solidFill>
              <a:latin typeface="宋体" pitchFamily="2" charset="-122"/>
            </a:endParaRPr>
          </a:p>
        </p:txBody>
      </p:sp>
      <p:sp>
        <p:nvSpPr>
          <p:cNvPr id="26651" name="TextBox 18"/>
          <p:cNvSpPr txBox="1">
            <a:spLocks noChangeArrowheads="1"/>
          </p:cNvSpPr>
          <p:nvPr/>
        </p:nvSpPr>
        <p:spPr bwMode="auto">
          <a:xfrm>
            <a:off x="6494463" y="3838575"/>
            <a:ext cx="2251075" cy="590931"/>
          </a:xfrm>
          <a:prstGeom prst="rect">
            <a:avLst/>
          </a:prstGeom>
          <a:noFill/>
          <a:ln w="9525">
            <a:noFill/>
            <a:miter lim="800000"/>
            <a:headEnd/>
            <a:tailEnd/>
          </a:ln>
        </p:spPr>
        <p:txBody>
          <a:bodyPr>
            <a:spAutoFit/>
          </a:bodyPr>
          <a:lstStyle/>
          <a:p>
            <a:pPr algn="ctr">
              <a:lnSpc>
                <a:spcPct val="90000"/>
              </a:lnSpc>
            </a:pPr>
            <a:r>
              <a:rPr lang="zh-CN" altLang="en-US" b="1" dirty="0" smtClean="0">
                <a:solidFill>
                  <a:schemeClr val="bg1"/>
                </a:solidFill>
                <a:latin typeface="宋体" pitchFamily="2" charset="-122"/>
              </a:rPr>
              <a:t>大数据，云部署，全媒体</a:t>
            </a:r>
            <a:endParaRPr lang="en-US" altLang="zh-CN" b="1" dirty="0">
              <a:solidFill>
                <a:schemeClr val="bg1"/>
              </a:solidFill>
              <a:latin typeface="宋体" pitchFamily="2" charset="-122"/>
            </a:endParaRPr>
          </a:p>
        </p:txBody>
      </p:sp>
    </p:spTree>
    <p:extLst>
      <p:ext uri="{BB962C8B-B14F-4D97-AF65-F5344CB8AC3E}">
        <p14:creationId xmlns:p14="http://schemas.microsoft.com/office/powerpoint/2010/main" val="5825143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367359"/>
            <a:ext cx="8229600" cy="687718"/>
          </a:xfrm>
        </p:spPr>
        <p:txBody>
          <a:bodyPr/>
          <a:lstStyle/>
          <a:p>
            <a:r>
              <a:rPr lang="en-US" altLang="zh-CN" sz="2400" dirty="0" smtClean="0"/>
              <a:t>Avaya </a:t>
            </a:r>
            <a:r>
              <a:rPr lang="zh-CN" altLang="en-US" sz="2400" dirty="0" smtClean="0"/>
              <a:t>在改变</a:t>
            </a:r>
            <a:endParaRPr lang="zh-CN" altLang="en-US" sz="2400" dirty="0"/>
          </a:p>
        </p:txBody>
      </p:sp>
      <p:sp>
        <p:nvSpPr>
          <p:cNvPr id="3" name="AutoShape 279"/>
          <p:cNvSpPr>
            <a:spLocks noChangeArrowheads="1"/>
          </p:cNvSpPr>
          <p:nvPr/>
        </p:nvSpPr>
        <p:spPr bwMode="gray">
          <a:xfrm>
            <a:off x="376753" y="1588124"/>
            <a:ext cx="3094730"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Voice HW Vendor </a:t>
            </a:r>
            <a:endParaRPr lang="en-US" sz="1600" dirty="0">
              <a:solidFill>
                <a:schemeClr val="bg1"/>
              </a:solidFill>
            </a:endParaRPr>
          </a:p>
        </p:txBody>
      </p:sp>
      <p:sp>
        <p:nvSpPr>
          <p:cNvPr id="4" name="AutoShape 279"/>
          <p:cNvSpPr>
            <a:spLocks noChangeArrowheads="1"/>
          </p:cNvSpPr>
          <p:nvPr/>
        </p:nvSpPr>
        <p:spPr bwMode="gray">
          <a:xfrm>
            <a:off x="4371237" y="1588123"/>
            <a:ext cx="4243373"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Collaboration SW &amp; Service Vendor </a:t>
            </a:r>
            <a:endParaRPr lang="en-US" sz="1600" dirty="0">
              <a:solidFill>
                <a:schemeClr val="bg1"/>
              </a:solidFill>
            </a:endParaRPr>
          </a:p>
        </p:txBody>
      </p:sp>
      <p:sp>
        <p:nvSpPr>
          <p:cNvPr id="5" name="AutoShape 279"/>
          <p:cNvSpPr>
            <a:spLocks noChangeArrowheads="1"/>
          </p:cNvSpPr>
          <p:nvPr/>
        </p:nvSpPr>
        <p:spPr bwMode="gray">
          <a:xfrm>
            <a:off x="376753" y="2627653"/>
            <a:ext cx="3094731"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Closed Infrastructure</a:t>
            </a:r>
            <a:endParaRPr lang="en-US" sz="1600" dirty="0">
              <a:solidFill>
                <a:schemeClr val="bg1"/>
              </a:solidFill>
            </a:endParaRPr>
          </a:p>
        </p:txBody>
      </p:sp>
      <p:sp>
        <p:nvSpPr>
          <p:cNvPr id="6" name="AutoShape 279"/>
          <p:cNvSpPr>
            <a:spLocks noChangeArrowheads="1"/>
          </p:cNvSpPr>
          <p:nvPr/>
        </p:nvSpPr>
        <p:spPr bwMode="gray">
          <a:xfrm>
            <a:off x="4371236" y="2627653"/>
            <a:ext cx="4243373"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Open Infrastructure + Middle Ware</a:t>
            </a:r>
            <a:endParaRPr lang="en-US" sz="1600" dirty="0">
              <a:solidFill>
                <a:schemeClr val="bg1"/>
              </a:solidFill>
            </a:endParaRPr>
          </a:p>
        </p:txBody>
      </p:sp>
      <p:sp>
        <p:nvSpPr>
          <p:cNvPr id="9" name="AutoShape 279"/>
          <p:cNvSpPr>
            <a:spLocks noChangeArrowheads="1"/>
          </p:cNvSpPr>
          <p:nvPr/>
        </p:nvSpPr>
        <p:spPr bwMode="gray">
          <a:xfrm>
            <a:off x="376755" y="3820318"/>
            <a:ext cx="3094730"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err="1" smtClean="0">
                <a:solidFill>
                  <a:schemeClr val="bg1"/>
                </a:solidFill>
              </a:rPr>
              <a:t>Capex</a:t>
            </a:r>
            <a:r>
              <a:rPr lang="en-US" sz="1600" dirty="0" smtClean="0">
                <a:solidFill>
                  <a:schemeClr val="bg1"/>
                </a:solidFill>
              </a:rPr>
              <a:t> Selling  </a:t>
            </a:r>
            <a:endParaRPr lang="en-US" sz="1600" dirty="0">
              <a:solidFill>
                <a:schemeClr val="bg1"/>
              </a:solidFill>
            </a:endParaRPr>
          </a:p>
        </p:txBody>
      </p:sp>
      <p:sp>
        <p:nvSpPr>
          <p:cNvPr id="10" name="AutoShape 279"/>
          <p:cNvSpPr>
            <a:spLocks noChangeArrowheads="1"/>
          </p:cNvSpPr>
          <p:nvPr/>
        </p:nvSpPr>
        <p:spPr bwMode="gray">
          <a:xfrm>
            <a:off x="4371238" y="3820318"/>
            <a:ext cx="4243372" cy="786822"/>
          </a:xfrm>
          <a:prstGeom prst="roundRect">
            <a:avLst>
              <a:gd name="adj" fmla="val 9241"/>
            </a:avLst>
          </a:prstGeom>
          <a:solidFill>
            <a:srgbClr val="C00000"/>
          </a:solidFill>
          <a:ln w="12700" algn="ctr">
            <a:noFill/>
            <a:round/>
            <a:headEnd/>
            <a:tailEnd/>
          </a:ln>
          <a:scene3d>
            <a:camera prst="orthographicFront"/>
            <a:lightRig rig="threePt" dir="t"/>
          </a:scene3d>
          <a:sp3d>
            <a:bevelT/>
          </a:sp3d>
        </p:spPr>
        <p:txBody>
          <a:bodyPr wrap="square" anchor="ctr"/>
          <a:lstStyle/>
          <a:p>
            <a:pPr algn="ctr">
              <a:lnSpc>
                <a:spcPct val="90000"/>
              </a:lnSpc>
            </a:pPr>
            <a:r>
              <a:rPr lang="en-US" sz="1600" dirty="0" smtClean="0">
                <a:solidFill>
                  <a:schemeClr val="bg1"/>
                </a:solidFill>
              </a:rPr>
              <a:t>Cloud Service   </a:t>
            </a:r>
            <a:endParaRPr lang="en-US" sz="1600" dirty="0">
              <a:solidFill>
                <a:schemeClr val="bg1"/>
              </a:solidFill>
            </a:endParaRPr>
          </a:p>
        </p:txBody>
      </p:sp>
      <p:sp>
        <p:nvSpPr>
          <p:cNvPr id="11" name="Right Arrow 10"/>
          <p:cNvSpPr/>
          <p:nvPr/>
        </p:nvSpPr>
        <p:spPr>
          <a:xfrm>
            <a:off x="3823127" y="2857434"/>
            <a:ext cx="291164" cy="327259"/>
          </a:xfrm>
          <a:prstGeom prst="right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Tree>
    <p:extLst>
      <p:ext uri="{BB962C8B-B14F-4D97-AF65-F5344CB8AC3E}">
        <p14:creationId xmlns:p14="http://schemas.microsoft.com/office/powerpoint/2010/main" val="32141938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idx="4294967295"/>
          </p:nvPr>
        </p:nvSpPr>
        <p:spPr bwMode="auto">
          <a:xfrm>
            <a:off x="0" y="348092"/>
            <a:ext cx="8861367" cy="709084"/>
          </a:xfrm>
          <a:prstGeom prst="rect">
            <a:avLst/>
          </a:prstGeom>
        </p:spPr>
        <p:txBody>
          <a:bodyPr vert="horz" lIns="91440" tIns="45720" rIns="91440" bIns="45720" rtlCol="0" anchor="b">
            <a:noAutofit/>
          </a:bodyPr>
          <a:lstStyle/>
          <a:p>
            <a:r>
              <a:rPr lang="en-US" altLang="zh-CN" spc="-100" dirty="0" smtClean="0"/>
              <a:t>Avaya</a:t>
            </a:r>
            <a:r>
              <a:rPr lang="zh-CN" altLang="en-US" spc="-100" dirty="0" smtClean="0"/>
              <a:t>的成功离不开</a:t>
            </a:r>
            <a:r>
              <a:rPr lang="en-US" altLang="zh-CN" spc="-100" dirty="0" smtClean="0"/>
              <a:t>Aura CM</a:t>
            </a:r>
            <a:r>
              <a:rPr lang="zh-CN" altLang="en-US" spc="-100" dirty="0" smtClean="0"/>
              <a:t>生态环境中的各位合作伙伴</a:t>
            </a:r>
            <a:endParaRPr lang="en-US" altLang="en-US" spc="-100" dirty="0"/>
          </a:p>
        </p:txBody>
      </p:sp>
      <p:sp>
        <p:nvSpPr>
          <p:cNvPr id="96" name="Rectangle 95"/>
          <p:cNvSpPr/>
          <p:nvPr/>
        </p:nvSpPr>
        <p:spPr>
          <a:xfrm>
            <a:off x="0" y="1377817"/>
            <a:ext cx="9144000" cy="3109856"/>
          </a:xfrm>
          <a:prstGeom prst="rect">
            <a:avLst/>
          </a:prstGeom>
          <a:gradFill flip="none" rotWithShape="1">
            <a:gsLst>
              <a:gs pos="0">
                <a:schemeClr val="bg1"/>
              </a:gs>
              <a:gs pos="1500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00" name="Picture 9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456674"/>
            <a:ext cx="9144000" cy="2952143"/>
          </a:xfrm>
          <a:prstGeom prst="rect">
            <a:avLst/>
          </a:prstGeom>
        </p:spPr>
      </p:pic>
      <p:grpSp>
        <p:nvGrpSpPr>
          <p:cNvPr id="2" name="Group 36"/>
          <p:cNvGrpSpPr/>
          <p:nvPr/>
        </p:nvGrpSpPr>
        <p:grpSpPr>
          <a:xfrm>
            <a:off x="1468586" y="1220755"/>
            <a:ext cx="6199041" cy="3443844"/>
            <a:chOff x="1468584" y="1258784"/>
            <a:chExt cx="6199041" cy="3443844"/>
          </a:xfr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6200000" scaled="1"/>
            <a:tileRect/>
          </a:gradFill>
        </p:grpSpPr>
        <p:sp>
          <p:nvSpPr>
            <p:cNvPr id="105" name="Donut 104"/>
            <p:cNvSpPr/>
            <p:nvPr/>
          </p:nvSpPr>
          <p:spPr>
            <a:xfrm>
              <a:off x="2850078" y="1258784"/>
              <a:ext cx="3443844" cy="3443844"/>
            </a:xfrm>
            <a:prstGeom prst="donu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schemeClr val="tx1"/>
                </a:solidFill>
              </a:endParaRPr>
            </a:p>
          </p:txBody>
        </p:sp>
        <p:sp>
          <p:nvSpPr>
            <p:cNvPr id="106" name="Pentagon 105"/>
            <p:cNvSpPr/>
            <p:nvPr/>
          </p:nvSpPr>
          <p:spPr>
            <a:xfrm>
              <a:off x="4679951" y="2549091"/>
              <a:ext cx="2987674" cy="843366"/>
            </a:xfrm>
            <a:prstGeom prst="homePlate">
              <a:avLst>
                <a:gd name="adj" fmla="val 63106"/>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07" name="Pentagon 106"/>
            <p:cNvSpPr/>
            <p:nvPr/>
          </p:nvSpPr>
          <p:spPr>
            <a:xfrm flipH="1">
              <a:off x="1468584" y="2549091"/>
              <a:ext cx="2987674" cy="843366"/>
            </a:xfrm>
            <a:prstGeom prst="homePlate">
              <a:avLst>
                <a:gd name="adj" fmla="val 63106"/>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grpSp>
        <p:nvGrpSpPr>
          <p:cNvPr id="3" name="Group 36"/>
          <p:cNvGrpSpPr>
            <a:grpSpLocks/>
          </p:cNvGrpSpPr>
          <p:nvPr/>
        </p:nvGrpSpPr>
        <p:grpSpPr bwMode="auto">
          <a:xfrm>
            <a:off x="3863142" y="2223885"/>
            <a:ext cx="1417721" cy="1417720"/>
            <a:chOff x="4840" y="1779"/>
            <a:chExt cx="654" cy="654"/>
          </a:xfrm>
        </p:grpSpPr>
        <p:sp>
          <p:nvSpPr>
            <p:cNvPr id="109" name="Oval 10"/>
            <p:cNvSpPr>
              <a:spLocks noChangeArrowheads="1"/>
            </p:cNvSpPr>
            <p:nvPr/>
          </p:nvSpPr>
          <p:spPr bwMode="auto">
            <a:xfrm>
              <a:off x="4840" y="1779"/>
              <a:ext cx="654" cy="654"/>
            </a:xfrm>
            <a:prstGeom prst="ellipse">
              <a:avLst/>
            </a:prstGeom>
            <a:gradFill rotWithShape="1">
              <a:gsLst>
                <a:gs pos="0">
                  <a:srgbClr val="FFFFFF">
                    <a:alpha val="79999"/>
                  </a:srgbClr>
                </a:gs>
                <a:gs pos="100000">
                  <a:srgbClr val="FFFFFF">
                    <a:alpha val="79999"/>
                  </a:srgbClr>
                </a:gs>
              </a:gsLst>
              <a:lin ang="5400000" scaled="1"/>
            </a:gradFill>
            <a:ln w="9525" algn="ctr">
              <a:no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5C5C5C"/>
                </a:solidFill>
                <a:effectLst/>
                <a:uLnTx/>
                <a:uFillTx/>
                <a:ea typeface="ＭＳ Ｐゴシック" pitchFamily="34" charset="-128"/>
              </a:endParaRPr>
            </a:p>
          </p:txBody>
        </p:sp>
        <p:sp>
          <p:nvSpPr>
            <p:cNvPr id="110" name="Oval 12"/>
            <p:cNvSpPr>
              <a:spLocks noChangeArrowheads="1"/>
            </p:cNvSpPr>
            <p:nvPr/>
          </p:nvSpPr>
          <p:spPr bwMode="auto">
            <a:xfrm>
              <a:off x="4876" y="1815"/>
              <a:ext cx="581" cy="58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accent1">
                  <a:lumMod val="50000"/>
                </a:schemeClr>
              </a:solid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a typeface="MS PGothic" pitchFamily="34" charset="-128"/>
              </a:endParaRPr>
            </a:p>
          </p:txBody>
        </p:sp>
      </p:grpSp>
      <p:sp>
        <p:nvSpPr>
          <p:cNvPr id="118" name="Oval 117"/>
          <p:cNvSpPr/>
          <p:nvPr/>
        </p:nvSpPr>
        <p:spPr>
          <a:xfrm>
            <a:off x="3806769" y="2502263"/>
            <a:ext cx="1530466" cy="860967"/>
          </a:xfrm>
          <a:prstGeom prst="ellipse">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sz="1600" dirty="0" smtClean="0"/>
              <a:t>ACD + TSAPI</a:t>
            </a:r>
            <a:endParaRPr lang="en-US" sz="1600" dirty="0" smtClean="0"/>
          </a:p>
        </p:txBody>
      </p:sp>
      <p:sp>
        <p:nvSpPr>
          <p:cNvPr id="121" name="Rectangle 120"/>
          <p:cNvSpPr/>
          <p:nvPr/>
        </p:nvSpPr>
        <p:spPr>
          <a:xfrm>
            <a:off x="7650950" y="3655607"/>
            <a:ext cx="673261" cy="221599"/>
          </a:xfrm>
          <a:prstGeom prst="rect">
            <a:avLst/>
          </a:prstGeom>
          <a:ln>
            <a:noFill/>
          </a:ln>
        </p:spPr>
        <p:txBody>
          <a:bodyPr wrap="none" lIns="0" tIns="0" rIns="0" bIns="0" anchor="ctr">
            <a:spAutoFit/>
          </a:bodyPr>
          <a:lstStyle/>
          <a:p>
            <a:pPr algn="ctr">
              <a:lnSpc>
                <a:spcPct val="90000"/>
              </a:lnSpc>
            </a:pPr>
            <a:r>
              <a:rPr lang="en-US" altLang="zh-CN" sz="1600" dirty="0" smtClean="0">
                <a:solidFill>
                  <a:schemeClr val="bg1"/>
                </a:solidFill>
              </a:rPr>
              <a:t>Partner</a:t>
            </a:r>
            <a:endParaRPr lang="en-US" sz="1600" dirty="0">
              <a:solidFill>
                <a:schemeClr val="bg1"/>
              </a:solidFill>
            </a:endParaRPr>
          </a:p>
        </p:txBody>
      </p:sp>
      <p:sp>
        <p:nvSpPr>
          <p:cNvPr id="124" name="Rectangle 123"/>
          <p:cNvSpPr/>
          <p:nvPr/>
        </p:nvSpPr>
        <p:spPr>
          <a:xfrm flipH="1">
            <a:off x="652501" y="3655607"/>
            <a:ext cx="992258" cy="221599"/>
          </a:xfrm>
          <a:prstGeom prst="rect">
            <a:avLst/>
          </a:prstGeom>
          <a:ln>
            <a:noFill/>
          </a:ln>
        </p:spPr>
        <p:txBody>
          <a:bodyPr wrap="none" lIns="0" tIns="0" rIns="0" bIns="0" anchor="ctr">
            <a:spAutoFit/>
          </a:bodyPr>
          <a:lstStyle/>
          <a:p>
            <a:pPr algn="ctr">
              <a:lnSpc>
                <a:spcPct val="90000"/>
              </a:lnSpc>
            </a:pPr>
            <a:r>
              <a:rPr lang="en-US" sz="1600" dirty="0" smtClean="0">
                <a:solidFill>
                  <a:schemeClr val="bg1"/>
                </a:solidFill>
              </a:rPr>
              <a:t>Customers</a:t>
            </a:r>
            <a:endParaRPr lang="en-US" sz="1600" dirty="0">
              <a:solidFill>
                <a:schemeClr val="bg1"/>
              </a:solidFill>
            </a:endParaRPr>
          </a:p>
        </p:txBody>
      </p:sp>
      <p:grpSp>
        <p:nvGrpSpPr>
          <p:cNvPr id="4" name="Group 34"/>
          <p:cNvGrpSpPr/>
          <p:nvPr/>
        </p:nvGrpSpPr>
        <p:grpSpPr>
          <a:xfrm>
            <a:off x="5069253" y="2380207"/>
            <a:ext cx="3503206" cy="1249501"/>
            <a:chOff x="5069253" y="2418235"/>
            <a:chExt cx="3503206" cy="1249501"/>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grpSpPr>
        <p:sp>
          <p:nvSpPr>
            <p:cNvPr id="130" name="Pentagon 129"/>
            <p:cNvSpPr/>
            <p:nvPr/>
          </p:nvSpPr>
          <p:spPr>
            <a:xfrm flipH="1">
              <a:off x="5069253" y="2796726"/>
              <a:ext cx="2380418" cy="348097"/>
            </a:xfrm>
            <a:prstGeom prst="homePlate">
              <a:avLst>
                <a:gd name="adj" fmla="val 37238"/>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5" name="Group 26"/>
            <p:cNvGrpSpPr/>
            <p:nvPr/>
          </p:nvGrpSpPr>
          <p:grpSpPr>
            <a:xfrm>
              <a:off x="7392319" y="2418235"/>
              <a:ext cx="1180140" cy="1249501"/>
              <a:chOff x="9653588" y="2265363"/>
              <a:chExt cx="1890713" cy="2001837"/>
            </a:xfrm>
            <a:grpFill/>
          </p:grpSpPr>
          <p:sp>
            <p:nvSpPr>
              <p:cNvPr id="136" name="Oval 6"/>
              <p:cNvSpPr>
                <a:spLocks noChangeArrowheads="1"/>
              </p:cNvSpPr>
              <p:nvPr/>
            </p:nvSpPr>
            <p:spPr bwMode="auto">
              <a:xfrm>
                <a:off x="10377488" y="2265363"/>
                <a:ext cx="442913" cy="439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Oval 7"/>
              <p:cNvSpPr>
                <a:spLocks noChangeArrowheads="1"/>
              </p:cNvSpPr>
              <p:nvPr/>
            </p:nvSpPr>
            <p:spPr bwMode="auto">
              <a:xfrm>
                <a:off x="9796463" y="2487613"/>
                <a:ext cx="360363" cy="358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Oval 8"/>
              <p:cNvSpPr>
                <a:spLocks noChangeArrowheads="1"/>
              </p:cNvSpPr>
              <p:nvPr/>
            </p:nvSpPr>
            <p:spPr bwMode="auto">
              <a:xfrm>
                <a:off x="11041063" y="2487613"/>
                <a:ext cx="360363" cy="358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9"/>
              <p:cNvSpPr>
                <a:spLocks/>
              </p:cNvSpPr>
              <p:nvPr/>
            </p:nvSpPr>
            <p:spPr bwMode="auto">
              <a:xfrm>
                <a:off x="9653588" y="2832100"/>
                <a:ext cx="550863" cy="1285875"/>
              </a:xfrm>
              <a:custGeom>
                <a:avLst/>
                <a:gdLst>
                  <a:gd name="T0" fmla="*/ 126 w 147"/>
                  <a:gd name="T1" fmla="*/ 124 h 343"/>
                  <a:gd name="T2" fmla="*/ 126 w 147"/>
                  <a:gd name="T3" fmla="*/ 121 h 343"/>
                  <a:gd name="T4" fmla="*/ 126 w 147"/>
                  <a:gd name="T5" fmla="*/ 119 h 343"/>
                  <a:gd name="T6" fmla="*/ 125 w 147"/>
                  <a:gd name="T7" fmla="*/ 10 h 343"/>
                  <a:gd name="T8" fmla="*/ 95 w 147"/>
                  <a:gd name="T9" fmla="*/ 40 h 343"/>
                  <a:gd name="T10" fmla="*/ 78 w 147"/>
                  <a:gd name="T11" fmla="*/ 40 h 343"/>
                  <a:gd name="T12" fmla="*/ 40 w 147"/>
                  <a:gd name="T13" fmla="*/ 2 h 343"/>
                  <a:gd name="T14" fmla="*/ 28 w 147"/>
                  <a:gd name="T15" fmla="*/ 3 h 343"/>
                  <a:gd name="T16" fmla="*/ 0 w 147"/>
                  <a:gd name="T17" fmla="*/ 28 h 343"/>
                  <a:gd name="T18" fmla="*/ 1 w 147"/>
                  <a:gd name="T19" fmla="*/ 128 h 343"/>
                  <a:gd name="T20" fmla="*/ 24 w 147"/>
                  <a:gd name="T21" fmla="*/ 162 h 343"/>
                  <a:gd name="T22" fmla="*/ 43 w 147"/>
                  <a:gd name="T23" fmla="*/ 328 h 343"/>
                  <a:gd name="T24" fmla="*/ 55 w 147"/>
                  <a:gd name="T25" fmla="*/ 343 h 343"/>
                  <a:gd name="T26" fmla="*/ 117 w 147"/>
                  <a:gd name="T27" fmla="*/ 343 h 343"/>
                  <a:gd name="T28" fmla="*/ 129 w 147"/>
                  <a:gd name="T29" fmla="*/ 328 h 343"/>
                  <a:gd name="T30" fmla="*/ 147 w 147"/>
                  <a:gd name="T31" fmla="*/ 172 h 343"/>
                  <a:gd name="T32" fmla="*/ 126 w 147"/>
                  <a:gd name="T33" fmla="*/ 1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343">
                    <a:moveTo>
                      <a:pt x="126" y="124"/>
                    </a:moveTo>
                    <a:cubicBezTo>
                      <a:pt x="126" y="123"/>
                      <a:pt x="126" y="122"/>
                      <a:pt x="126" y="121"/>
                    </a:cubicBezTo>
                    <a:cubicBezTo>
                      <a:pt x="126" y="121"/>
                      <a:pt x="126" y="119"/>
                      <a:pt x="126" y="119"/>
                    </a:cubicBezTo>
                    <a:cubicBezTo>
                      <a:pt x="125" y="10"/>
                      <a:pt x="125" y="10"/>
                      <a:pt x="125" y="10"/>
                    </a:cubicBezTo>
                    <a:cubicBezTo>
                      <a:pt x="114" y="21"/>
                      <a:pt x="95" y="40"/>
                      <a:pt x="95" y="40"/>
                    </a:cubicBezTo>
                    <a:cubicBezTo>
                      <a:pt x="89" y="45"/>
                      <a:pt x="83" y="45"/>
                      <a:pt x="78" y="40"/>
                    </a:cubicBezTo>
                    <a:cubicBezTo>
                      <a:pt x="78" y="40"/>
                      <a:pt x="43" y="4"/>
                      <a:pt x="40" y="2"/>
                    </a:cubicBezTo>
                    <a:cubicBezTo>
                      <a:pt x="38" y="0"/>
                      <a:pt x="34" y="1"/>
                      <a:pt x="28" y="3"/>
                    </a:cubicBezTo>
                    <a:cubicBezTo>
                      <a:pt x="13" y="10"/>
                      <a:pt x="0" y="16"/>
                      <a:pt x="0" y="28"/>
                    </a:cubicBezTo>
                    <a:cubicBezTo>
                      <a:pt x="1" y="128"/>
                      <a:pt x="1" y="128"/>
                      <a:pt x="1" y="128"/>
                    </a:cubicBezTo>
                    <a:cubicBezTo>
                      <a:pt x="1" y="142"/>
                      <a:pt x="0" y="158"/>
                      <a:pt x="24" y="162"/>
                    </a:cubicBezTo>
                    <a:cubicBezTo>
                      <a:pt x="43" y="328"/>
                      <a:pt x="43" y="328"/>
                      <a:pt x="43" y="328"/>
                    </a:cubicBezTo>
                    <a:cubicBezTo>
                      <a:pt x="43" y="339"/>
                      <a:pt x="49" y="343"/>
                      <a:pt x="55" y="343"/>
                    </a:cubicBezTo>
                    <a:cubicBezTo>
                      <a:pt x="117" y="343"/>
                      <a:pt x="117" y="343"/>
                      <a:pt x="117" y="343"/>
                    </a:cubicBezTo>
                    <a:cubicBezTo>
                      <a:pt x="124" y="343"/>
                      <a:pt x="129" y="339"/>
                      <a:pt x="129" y="328"/>
                    </a:cubicBezTo>
                    <a:cubicBezTo>
                      <a:pt x="147" y="172"/>
                      <a:pt x="147" y="172"/>
                      <a:pt x="147" y="172"/>
                    </a:cubicBezTo>
                    <a:cubicBezTo>
                      <a:pt x="127" y="159"/>
                      <a:pt x="126" y="136"/>
                      <a:pt x="126"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0"/>
              <p:cNvSpPr>
                <a:spLocks noEditPoints="1"/>
              </p:cNvSpPr>
              <p:nvPr/>
            </p:nvSpPr>
            <p:spPr bwMode="auto">
              <a:xfrm>
                <a:off x="10201276" y="2686050"/>
                <a:ext cx="795338" cy="1581150"/>
              </a:xfrm>
              <a:custGeom>
                <a:avLst/>
                <a:gdLst>
                  <a:gd name="T0" fmla="*/ 212 w 212"/>
                  <a:gd name="T1" fmla="*/ 35 h 422"/>
                  <a:gd name="T2" fmla="*/ 178 w 212"/>
                  <a:gd name="T3" fmla="*/ 5 h 422"/>
                  <a:gd name="T4" fmla="*/ 162 w 212"/>
                  <a:gd name="T5" fmla="*/ 3 h 422"/>
                  <a:gd name="T6" fmla="*/ 116 w 212"/>
                  <a:gd name="T7" fmla="*/ 49 h 422"/>
                  <a:gd name="T8" fmla="*/ 96 w 212"/>
                  <a:gd name="T9" fmla="*/ 49 h 422"/>
                  <a:gd name="T10" fmla="*/ 49 w 212"/>
                  <a:gd name="T11" fmla="*/ 3 h 422"/>
                  <a:gd name="T12" fmla="*/ 34 w 212"/>
                  <a:gd name="T13" fmla="*/ 5 h 422"/>
                  <a:gd name="T14" fmla="*/ 0 w 212"/>
                  <a:gd name="T15" fmla="*/ 35 h 422"/>
                  <a:gd name="T16" fmla="*/ 2 w 212"/>
                  <a:gd name="T17" fmla="*/ 158 h 422"/>
                  <a:gd name="T18" fmla="*/ 30 w 212"/>
                  <a:gd name="T19" fmla="*/ 199 h 422"/>
                  <a:gd name="T20" fmla="*/ 53 w 212"/>
                  <a:gd name="T21" fmla="*/ 403 h 422"/>
                  <a:gd name="T22" fmla="*/ 68 w 212"/>
                  <a:gd name="T23" fmla="*/ 422 h 422"/>
                  <a:gd name="T24" fmla="*/ 144 w 212"/>
                  <a:gd name="T25" fmla="*/ 422 h 422"/>
                  <a:gd name="T26" fmla="*/ 159 w 212"/>
                  <a:gd name="T27" fmla="*/ 403 h 422"/>
                  <a:gd name="T28" fmla="*/ 182 w 212"/>
                  <a:gd name="T29" fmla="*/ 199 h 422"/>
                  <a:gd name="T30" fmla="*/ 210 w 212"/>
                  <a:gd name="T31" fmla="*/ 158 h 422"/>
                  <a:gd name="T32" fmla="*/ 212 w 212"/>
                  <a:gd name="T33" fmla="*/ 35 h 422"/>
                  <a:gd name="T34" fmla="*/ 184 w 212"/>
                  <a:gd name="T35" fmla="*/ 103 h 422"/>
                  <a:gd name="T36" fmla="*/ 156 w 212"/>
                  <a:gd name="T37" fmla="*/ 127 h 422"/>
                  <a:gd name="T38" fmla="*/ 125 w 212"/>
                  <a:gd name="T39" fmla="*/ 125 h 422"/>
                  <a:gd name="T40" fmla="*/ 125 w 212"/>
                  <a:gd name="T41" fmla="*/ 125 h 422"/>
                  <a:gd name="T42" fmla="*/ 136 w 212"/>
                  <a:gd name="T43" fmla="*/ 113 h 422"/>
                  <a:gd name="T44" fmla="*/ 138 w 212"/>
                  <a:gd name="T45" fmla="*/ 114 h 422"/>
                  <a:gd name="T46" fmla="*/ 145 w 212"/>
                  <a:gd name="T47" fmla="*/ 115 h 422"/>
                  <a:gd name="T48" fmla="*/ 174 w 212"/>
                  <a:gd name="T49" fmla="*/ 90 h 422"/>
                  <a:gd name="T50" fmla="*/ 174 w 212"/>
                  <a:gd name="T51" fmla="*/ 83 h 422"/>
                  <a:gd name="T52" fmla="*/ 166 w 212"/>
                  <a:gd name="T53" fmla="*/ 73 h 422"/>
                  <a:gd name="T54" fmla="*/ 158 w 212"/>
                  <a:gd name="T55" fmla="*/ 72 h 422"/>
                  <a:gd name="T56" fmla="*/ 133 w 212"/>
                  <a:gd name="T57" fmla="*/ 93 h 422"/>
                  <a:gd name="T58" fmla="*/ 143 w 212"/>
                  <a:gd name="T59" fmla="*/ 97 h 422"/>
                  <a:gd name="T60" fmla="*/ 140 w 212"/>
                  <a:gd name="T61" fmla="*/ 108 h 422"/>
                  <a:gd name="T62" fmla="*/ 81 w 212"/>
                  <a:gd name="T63" fmla="*/ 136 h 422"/>
                  <a:gd name="T64" fmla="*/ 70 w 212"/>
                  <a:gd name="T65" fmla="*/ 132 h 422"/>
                  <a:gd name="T66" fmla="*/ 74 w 212"/>
                  <a:gd name="T67" fmla="*/ 121 h 422"/>
                  <a:gd name="T68" fmla="*/ 79 w 212"/>
                  <a:gd name="T69" fmla="*/ 119 h 422"/>
                  <a:gd name="T70" fmla="*/ 76 w 212"/>
                  <a:gd name="T71" fmla="*/ 115 h 422"/>
                  <a:gd name="T72" fmla="*/ 69 w 212"/>
                  <a:gd name="T73" fmla="*/ 115 h 422"/>
                  <a:gd name="T74" fmla="*/ 40 w 212"/>
                  <a:gd name="T75" fmla="*/ 139 h 422"/>
                  <a:gd name="T76" fmla="*/ 39 w 212"/>
                  <a:gd name="T77" fmla="*/ 147 h 422"/>
                  <a:gd name="T78" fmla="*/ 48 w 212"/>
                  <a:gd name="T79" fmla="*/ 157 h 422"/>
                  <a:gd name="T80" fmla="*/ 52 w 212"/>
                  <a:gd name="T81" fmla="*/ 159 h 422"/>
                  <a:gd name="T82" fmla="*/ 56 w 212"/>
                  <a:gd name="T83" fmla="*/ 157 h 422"/>
                  <a:gd name="T84" fmla="*/ 76 w 212"/>
                  <a:gd name="T85" fmla="*/ 140 h 422"/>
                  <a:gd name="T86" fmla="*/ 101 w 212"/>
                  <a:gd name="T87" fmla="*/ 138 h 422"/>
                  <a:gd name="T88" fmla="*/ 95 w 212"/>
                  <a:gd name="T89" fmla="*/ 145 h 422"/>
                  <a:gd name="T90" fmla="*/ 66 w 212"/>
                  <a:gd name="T91" fmla="*/ 170 h 422"/>
                  <a:gd name="T92" fmla="*/ 51 w 212"/>
                  <a:gd name="T93" fmla="*/ 175 h 422"/>
                  <a:gd name="T94" fmla="*/ 36 w 212"/>
                  <a:gd name="T95" fmla="*/ 167 h 422"/>
                  <a:gd name="T96" fmla="*/ 27 w 212"/>
                  <a:gd name="T97" fmla="*/ 157 h 422"/>
                  <a:gd name="T98" fmla="*/ 29 w 212"/>
                  <a:gd name="T99" fmla="*/ 127 h 422"/>
                  <a:gd name="T100" fmla="*/ 58 w 212"/>
                  <a:gd name="T101" fmla="*/ 102 h 422"/>
                  <a:gd name="T102" fmla="*/ 88 w 212"/>
                  <a:gd name="T103" fmla="*/ 105 h 422"/>
                  <a:gd name="T104" fmla="*/ 94 w 212"/>
                  <a:gd name="T105" fmla="*/ 112 h 422"/>
                  <a:gd name="T106" fmla="*/ 112 w 212"/>
                  <a:gd name="T107" fmla="*/ 103 h 422"/>
                  <a:gd name="T108" fmla="*/ 119 w 212"/>
                  <a:gd name="T109" fmla="*/ 84 h 422"/>
                  <a:gd name="T110" fmla="*/ 148 w 212"/>
                  <a:gd name="T111" fmla="*/ 60 h 422"/>
                  <a:gd name="T112" fmla="*/ 178 w 212"/>
                  <a:gd name="T113" fmla="*/ 62 h 422"/>
                  <a:gd name="T114" fmla="*/ 187 w 212"/>
                  <a:gd name="T115" fmla="*/ 72 h 422"/>
                  <a:gd name="T116" fmla="*/ 184 w 212"/>
                  <a:gd name="T117" fmla="*/ 10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422">
                    <a:moveTo>
                      <a:pt x="212" y="35"/>
                    </a:moveTo>
                    <a:cubicBezTo>
                      <a:pt x="212" y="20"/>
                      <a:pt x="195" y="13"/>
                      <a:pt x="178" y="5"/>
                    </a:cubicBezTo>
                    <a:cubicBezTo>
                      <a:pt x="170" y="1"/>
                      <a:pt x="165" y="0"/>
                      <a:pt x="162" y="3"/>
                    </a:cubicBezTo>
                    <a:cubicBezTo>
                      <a:pt x="160" y="6"/>
                      <a:pt x="116" y="49"/>
                      <a:pt x="116" y="49"/>
                    </a:cubicBezTo>
                    <a:cubicBezTo>
                      <a:pt x="110" y="56"/>
                      <a:pt x="102" y="56"/>
                      <a:pt x="96" y="49"/>
                    </a:cubicBezTo>
                    <a:cubicBezTo>
                      <a:pt x="96" y="49"/>
                      <a:pt x="52" y="6"/>
                      <a:pt x="49" y="3"/>
                    </a:cubicBezTo>
                    <a:cubicBezTo>
                      <a:pt x="47" y="0"/>
                      <a:pt x="41" y="1"/>
                      <a:pt x="34" y="5"/>
                    </a:cubicBezTo>
                    <a:cubicBezTo>
                      <a:pt x="17" y="13"/>
                      <a:pt x="0" y="20"/>
                      <a:pt x="0" y="35"/>
                    </a:cubicBezTo>
                    <a:cubicBezTo>
                      <a:pt x="2" y="158"/>
                      <a:pt x="2" y="158"/>
                      <a:pt x="2" y="158"/>
                    </a:cubicBezTo>
                    <a:cubicBezTo>
                      <a:pt x="2" y="174"/>
                      <a:pt x="0" y="195"/>
                      <a:pt x="30" y="199"/>
                    </a:cubicBezTo>
                    <a:cubicBezTo>
                      <a:pt x="53" y="403"/>
                      <a:pt x="53" y="403"/>
                      <a:pt x="53" y="403"/>
                    </a:cubicBezTo>
                    <a:cubicBezTo>
                      <a:pt x="53" y="416"/>
                      <a:pt x="60" y="422"/>
                      <a:pt x="68" y="422"/>
                    </a:cubicBezTo>
                    <a:cubicBezTo>
                      <a:pt x="144" y="422"/>
                      <a:pt x="144" y="422"/>
                      <a:pt x="144" y="422"/>
                    </a:cubicBezTo>
                    <a:cubicBezTo>
                      <a:pt x="152" y="422"/>
                      <a:pt x="159" y="416"/>
                      <a:pt x="159" y="403"/>
                    </a:cubicBezTo>
                    <a:cubicBezTo>
                      <a:pt x="182" y="199"/>
                      <a:pt x="182" y="199"/>
                      <a:pt x="182" y="199"/>
                    </a:cubicBezTo>
                    <a:cubicBezTo>
                      <a:pt x="212" y="195"/>
                      <a:pt x="210" y="174"/>
                      <a:pt x="210" y="158"/>
                    </a:cubicBezTo>
                    <a:lnTo>
                      <a:pt x="212" y="35"/>
                    </a:lnTo>
                    <a:close/>
                    <a:moveTo>
                      <a:pt x="184" y="103"/>
                    </a:moveTo>
                    <a:cubicBezTo>
                      <a:pt x="156" y="127"/>
                      <a:pt x="156" y="127"/>
                      <a:pt x="156" y="127"/>
                    </a:cubicBezTo>
                    <a:cubicBezTo>
                      <a:pt x="147" y="135"/>
                      <a:pt x="133" y="134"/>
                      <a:pt x="125" y="125"/>
                    </a:cubicBezTo>
                    <a:cubicBezTo>
                      <a:pt x="125" y="125"/>
                      <a:pt x="125" y="125"/>
                      <a:pt x="125" y="125"/>
                    </a:cubicBezTo>
                    <a:cubicBezTo>
                      <a:pt x="128" y="120"/>
                      <a:pt x="133" y="116"/>
                      <a:pt x="136" y="113"/>
                    </a:cubicBezTo>
                    <a:cubicBezTo>
                      <a:pt x="138" y="114"/>
                      <a:pt x="138" y="114"/>
                      <a:pt x="138" y="114"/>
                    </a:cubicBezTo>
                    <a:cubicBezTo>
                      <a:pt x="140" y="116"/>
                      <a:pt x="143" y="117"/>
                      <a:pt x="145" y="115"/>
                    </a:cubicBezTo>
                    <a:cubicBezTo>
                      <a:pt x="174" y="90"/>
                      <a:pt x="174" y="90"/>
                      <a:pt x="174" y="90"/>
                    </a:cubicBezTo>
                    <a:cubicBezTo>
                      <a:pt x="176" y="88"/>
                      <a:pt x="176" y="85"/>
                      <a:pt x="174" y="83"/>
                    </a:cubicBezTo>
                    <a:cubicBezTo>
                      <a:pt x="166" y="73"/>
                      <a:pt x="166" y="73"/>
                      <a:pt x="166" y="73"/>
                    </a:cubicBezTo>
                    <a:cubicBezTo>
                      <a:pt x="164" y="70"/>
                      <a:pt x="160" y="70"/>
                      <a:pt x="158" y="72"/>
                    </a:cubicBezTo>
                    <a:cubicBezTo>
                      <a:pt x="133" y="93"/>
                      <a:pt x="133" y="93"/>
                      <a:pt x="133" y="93"/>
                    </a:cubicBezTo>
                    <a:cubicBezTo>
                      <a:pt x="137" y="92"/>
                      <a:pt x="142" y="94"/>
                      <a:pt x="143" y="97"/>
                    </a:cubicBezTo>
                    <a:cubicBezTo>
                      <a:pt x="145" y="101"/>
                      <a:pt x="144" y="106"/>
                      <a:pt x="140" y="108"/>
                    </a:cubicBezTo>
                    <a:cubicBezTo>
                      <a:pt x="81" y="136"/>
                      <a:pt x="81" y="136"/>
                      <a:pt x="81" y="136"/>
                    </a:cubicBezTo>
                    <a:cubicBezTo>
                      <a:pt x="77" y="138"/>
                      <a:pt x="72" y="136"/>
                      <a:pt x="70" y="132"/>
                    </a:cubicBezTo>
                    <a:cubicBezTo>
                      <a:pt x="69" y="128"/>
                      <a:pt x="70" y="123"/>
                      <a:pt x="74" y="121"/>
                    </a:cubicBezTo>
                    <a:cubicBezTo>
                      <a:pt x="79" y="119"/>
                      <a:pt x="79" y="119"/>
                      <a:pt x="79" y="119"/>
                    </a:cubicBezTo>
                    <a:cubicBezTo>
                      <a:pt x="77" y="117"/>
                      <a:pt x="76" y="115"/>
                      <a:pt x="76" y="115"/>
                    </a:cubicBezTo>
                    <a:cubicBezTo>
                      <a:pt x="74" y="113"/>
                      <a:pt x="71" y="113"/>
                      <a:pt x="69" y="115"/>
                    </a:cubicBezTo>
                    <a:cubicBezTo>
                      <a:pt x="40" y="139"/>
                      <a:pt x="40" y="139"/>
                      <a:pt x="40" y="139"/>
                    </a:cubicBezTo>
                    <a:cubicBezTo>
                      <a:pt x="38" y="141"/>
                      <a:pt x="38" y="144"/>
                      <a:pt x="39" y="147"/>
                    </a:cubicBezTo>
                    <a:cubicBezTo>
                      <a:pt x="48" y="157"/>
                      <a:pt x="48" y="157"/>
                      <a:pt x="48" y="157"/>
                    </a:cubicBezTo>
                    <a:cubicBezTo>
                      <a:pt x="49" y="158"/>
                      <a:pt x="50" y="159"/>
                      <a:pt x="52" y="159"/>
                    </a:cubicBezTo>
                    <a:cubicBezTo>
                      <a:pt x="53" y="159"/>
                      <a:pt x="55" y="158"/>
                      <a:pt x="56" y="157"/>
                    </a:cubicBezTo>
                    <a:cubicBezTo>
                      <a:pt x="76" y="140"/>
                      <a:pt x="76" y="140"/>
                      <a:pt x="76" y="140"/>
                    </a:cubicBezTo>
                    <a:cubicBezTo>
                      <a:pt x="81" y="138"/>
                      <a:pt x="91" y="136"/>
                      <a:pt x="101" y="138"/>
                    </a:cubicBezTo>
                    <a:cubicBezTo>
                      <a:pt x="99" y="141"/>
                      <a:pt x="97" y="143"/>
                      <a:pt x="95" y="145"/>
                    </a:cubicBezTo>
                    <a:cubicBezTo>
                      <a:pt x="66" y="170"/>
                      <a:pt x="66" y="170"/>
                      <a:pt x="66" y="170"/>
                    </a:cubicBezTo>
                    <a:cubicBezTo>
                      <a:pt x="62" y="174"/>
                      <a:pt x="56" y="175"/>
                      <a:pt x="51" y="175"/>
                    </a:cubicBezTo>
                    <a:cubicBezTo>
                      <a:pt x="45" y="174"/>
                      <a:pt x="40" y="172"/>
                      <a:pt x="36" y="167"/>
                    </a:cubicBezTo>
                    <a:cubicBezTo>
                      <a:pt x="27" y="157"/>
                      <a:pt x="27" y="157"/>
                      <a:pt x="27" y="157"/>
                    </a:cubicBezTo>
                    <a:cubicBezTo>
                      <a:pt x="19" y="148"/>
                      <a:pt x="20" y="134"/>
                      <a:pt x="29" y="127"/>
                    </a:cubicBezTo>
                    <a:cubicBezTo>
                      <a:pt x="58" y="102"/>
                      <a:pt x="58" y="102"/>
                      <a:pt x="58" y="102"/>
                    </a:cubicBezTo>
                    <a:cubicBezTo>
                      <a:pt x="67" y="95"/>
                      <a:pt x="81" y="96"/>
                      <a:pt x="88" y="105"/>
                    </a:cubicBezTo>
                    <a:cubicBezTo>
                      <a:pt x="94" y="112"/>
                      <a:pt x="94" y="112"/>
                      <a:pt x="94" y="112"/>
                    </a:cubicBezTo>
                    <a:cubicBezTo>
                      <a:pt x="112" y="103"/>
                      <a:pt x="112" y="103"/>
                      <a:pt x="112" y="103"/>
                    </a:cubicBezTo>
                    <a:cubicBezTo>
                      <a:pt x="111" y="96"/>
                      <a:pt x="113" y="89"/>
                      <a:pt x="119" y="84"/>
                    </a:cubicBezTo>
                    <a:cubicBezTo>
                      <a:pt x="148" y="60"/>
                      <a:pt x="148" y="60"/>
                      <a:pt x="148" y="60"/>
                    </a:cubicBezTo>
                    <a:cubicBezTo>
                      <a:pt x="157" y="52"/>
                      <a:pt x="170" y="53"/>
                      <a:pt x="178" y="62"/>
                    </a:cubicBezTo>
                    <a:cubicBezTo>
                      <a:pt x="187" y="72"/>
                      <a:pt x="187" y="72"/>
                      <a:pt x="187" y="72"/>
                    </a:cubicBezTo>
                    <a:cubicBezTo>
                      <a:pt x="195" y="81"/>
                      <a:pt x="193" y="95"/>
                      <a:pt x="18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1"/>
              <p:cNvSpPr>
                <a:spLocks/>
              </p:cNvSpPr>
              <p:nvPr/>
            </p:nvSpPr>
            <p:spPr bwMode="auto">
              <a:xfrm>
                <a:off x="10991851" y="2832100"/>
                <a:ext cx="552450" cy="1285875"/>
              </a:xfrm>
              <a:custGeom>
                <a:avLst/>
                <a:gdLst>
                  <a:gd name="T0" fmla="*/ 147 w 147"/>
                  <a:gd name="T1" fmla="*/ 28 h 343"/>
                  <a:gd name="T2" fmla="*/ 119 w 147"/>
                  <a:gd name="T3" fmla="*/ 3 h 343"/>
                  <a:gd name="T4" fmla="*/ 107 w 147"/>
                  <a:gd name="T5" fmla="*/ 2 h 343"/>
                  <a:gd name="T6" fmla="*/ 69 w 147"/>
                  <a:gd name="T7" fmla="*/ 40 h 343"/>
                  <a:gd name="T8" fmla="*/ 52 w 147"/>
                  <a:gd name="T9" fmla="*/ 40 h 343"/>
                  <a:gd name="T10" fmla="*/ 22 w 147"/>
                  <a:gd name="T11" fmla="*/ 10 h 343"/>
                  <a:gd name="T12" fmla="*/ 21 w 147"/>
                  <a:gd name="T13" fmla="*/ 119 h 343"/>
                  <a:gd name="T14" fmla="*/ 21 w 147"/>
                  <a:gd name="T15" fmla="*/ 124 h 343"/>
                  <a:gd name="T16" fmla="*/ 0 w 147"/>
                  <a:gd name="T17" fmla="*/ 172 h 343"/>
                  <a:gd name="T18" fmla="*/ 18 w 147"/>
                  <a:gd name="T19" fmla="*/ 328 h 343"/>
                  <a:gd name="T20" fmla="*/ 30 w 147"/>
                  <a:gd name="T21" fmla="*/ 343 h 343"/>
                  <a:gd name="T22" fmla="*/ 92 w 147"/>
                  <a:gd name="T23" fmla="*/ 343 h 343"/>
                  <a:gd name="T24" fmla="*/ 104 w 147"/>
                  <a:gd name="T25" fmla="*/ 328 h 343"/>
                  <a:gd name="T26" fmla="*/ 123 w 147"/>
                  <a:gd name="T27" fmla="*/ 162 h 343"/>
                  <a:gd name="T28" fmla="*/ 146 w 147"/>
                  <a:gd name="T29" fmla="*/ 128 h 343"/>
                  <a:gd name="T30" fmla="*/ 147 w 147"/>
                  <a:gd name="T31" fmla="*/ 2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343">
                    <a:moveTo>
                      <a:pt x="147" y="28"/>
                    </a:moveTo>
                    <a:cubicBezTo>
                      <a:pt x="147" y="16"/>
                      <a:pt x="134" y="10"/>
                      <a:pt x="119" y="3"/>
                    </a:cubicBezTo>
                    <a:cubicBezTo>
                      <a:pt x="113" y="1"/>
                      <a:pt x="109" y="0"/>
                      <a:pt x="107" y="2"/>
                    </a:cubicBezTo>
                    <a:cubicBezTo>
                      <a:pt x="104" y="4"/>
                      <a:pt x="69" y="40"/>
                      <a:pt x="69" y="40"/>
                    </a:cubicBezTo>
                    <a:cubicBezTo>
                      <a:pt x="64" y="45"/>
                      <a:pt x="58" y="45"/>
                      <a:pt x="52" y="40"/>
                    </a:cubicBezTo>
                    <a:cubicBezTo>
                      <a:pt x="52" y="40"/>
                      <a:pt x="33" y="21"/>
                      <a:pt x="22" y="10"/>
                    </a:cubicBezTo>
                    <a:cubicBezTo>
                      <a:pt x="21" y="119"/>
                      <a:pt x="21" y="119"/>
                      <a:pt x="21" y="119"/>
                    </a:cubicBezTo>
                    <a:cubicBezTo>
                      <a:pt x="21" y="119"/>
                      <a:pt x="21" y="123"/>
                      <a:pt x="21" y="124"/>
                    </a:cubicBezTo>
                    <a:cubicBezTo>
                      <a:pt x="21" y="136"/>
                      <a:pt x="20" y="159"/>
                      <a:pt x="0" y="172"/>
                    </a:cubicBezTo>
                    <a:cubicBezTo>
                      <a:pt x="18" y="328"/>
                      <a:pt x="18" y="328"/>
                      <a:pt x="18" y="328"/>
                    </a:cubicBezTo>
                    <a:cubicBezTo>
                      <a:pt x="18" y="339"/>
                      <a:pt x="23" y="343"/>
                      <a:pt x="30" y="343"/>
                    </a:cubicBezTo>
                    <a:cubicBezTo>
                      <a:pt x="92" y="343"/>
                      <a:pt x="92" y="343"/>
                      <a:pt x="92" y="343"/>
                    </a:cubicBezTo>
                    <a:cubicBezTo>
                      <a:pt x="98" y="343"/>
                      <a:pt x="104" y="339"/>
                      <a:pt x="104" y="328"/>
                    </a:cubicBezTo>
                    <a:cubicBezTo>
                      <a:pt x="123" y="162"/>
                      <a:pt x="123" y="162"/>
                      <a:pt x="123" y="162"/>
                    </a:cubicBezTo>
                    <a:cubicBezTo>
                      <a:pt x="147" y="158"/>
                      <a:pt x="146" y="142"/>
                      <a:pt x="146" y="128"/>
                    </a:cubicBezTo>
                    <a:lnTo>
                      <a:pt x="14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 32"/>
          <p:cNvGrpSpPr/>
          <p:nvPr/>
        </p:nvGrpSpPr>
        <p:grpSpPr>
          <a:xfrm>
            <a:off x="563708" y="2380207"/>
            <a:ext cx="3503248" cy="1247863"/>
            <a:chOff x="563708" y="2418235"/>
            <a:chExt cx="3503248" cy="1247863"/>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grpSpPr>
        <p:sp>
          <p:nvSpPr>
            <p:cNvPr id="144" name="Pentagon 143"/>
            <p:cNvSpPr/>
            <p:nvPr/>
          </p:nvSpPr>
          <p:spPr>
            <a:xfrm>
              <a:off x="1686538" y="2796726"/>
              <a:ext cx="2380418" cy="348097"/>
            </a:xfrm>
            <a:prstGeom prst="homePlate">
              <a:avLst>
                <a:gd name="adj" fmla="val 37238"/>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7" name="Group 30"/>
            <p:cNvGrpSpPr/>
            <p:nvPr/>
          </p:nvGrpSpPr>
          <p:grpSpPr>
            <a:xfrm>
              <a:off x="563708" y="2418235"/>
              <a:ext cx="1180572" cy="1247863"/>
              <a:chOff x="12045951" y="2265363"/>
              <a:chExt cx="1893888" cy="2001837"/>
            </a:xfrm>
            <a:grpFill/>
          </p:grpSpPr>
          <p:sp>
            <p:nvSpPr>
              <p:cNvPr id="146" name="Freeform 12"/>
              <p:cNvSpPr>
                <a:spLocks/>
              </p:cNvSpPr>
              <p:nvPr/>
            </p:nvSpPr>
            <p:spPr bwMode="auto">
              <a:xfrm>
                <a:off x="12045951" y="2832100"/>
                <a:ext cx="555625" cy="1285875"/>
              </a:xfrm>
              <a:custGeom>
                <a:avLst/>
                <a:gdLst>
                  <a:gd name="T0" fmla="*/ 127 w 148"/>
                  <a:gd name="T1" fmla="*/ 124 h 343"/>
                  <a:gd name="T2" fmla="*/ 127 w 148"/>
                  <a:gd name="T3" fmla="*/ 121 h 343"/>
                  <a:gd name="T4" fmla="*/ 127 w 148"/>
                  <a:gd name="T5" fmla="*/ 119 h 343"/>
                  <a:gd name="T6" fmla="*/ 125 w 148"/>
                  <a:gd name="T7" fmla="*/ 10 h 343"/>
                  <a:gd name="T8" fmla="*/ 95 w 148"/>
                  <a:gd name="T9" fmla="*/ 40 h 343"/>
                  <a:gd name="T10" fmla="*/ 79 w 148"/>
                  <a:gd name="T11" fmla="*/ 40 h 343"/>
                  <a:gd name="T12" fmla="*/ 41 w 148"/>
                  <a:gd name="T13" fmla="*/ 2 h 343"/>
                  <a:gd name="T14" fmla="*/ 28 w 148"/>
                  <a:gd name="T15" fmla="*/ 3 h 343"/>
                  <a:gd name="T16" fmla="*/ 1 w 148"/>
                  <a:gd name="T17" fmla="*/ 28 h 343"/>
                  <a:gd name="T18" fmla="*/ 2 w 148"/>
                  <a:gd name="T19" fmla="*/ 128 h 343"/>
                  <a:gd name="T20" fmla="*/ 25 w 148"/>
                  <a:gd name="T21" fmla="*/ 162 h 343"/>
                  <a:gd name="T22" fmla="*/ 44 w 148"/>
                  <a:gd name="T23" fmla="*/ 328 h 343"/>
                  <a:gd name="T24" fmla="*/ 56 w 148"/>
                  <a:gd name="T25" fmla="*/ 343 h 343"/>
                  <a:gd name="T26" fmla="*/ 118 w 148"/>
                  <a:gd name="T27" fmla="*/ 343 h 343"/>
                  <a:gd name="T28" fmla="*/ 130 w 148"/>
                  <a:gd name="T29" fmla="*/ 328 h 343"/>
                  <a:gd name="T30" fmla="*/ 148 w 148"/>
                  <a:gd name="T31" fmla="*/ 172 h 343"/>
                  <a:gd name="T32" fmla="*/ 127 w 148"/>
                  <a:gd name="T33" fmla="*/ 1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343">
                    <a:moveTo>
                      <a:pt x="127" y="124"/>
                    </a:moveTo>
                    <a:cubicBezTo>
                      <a:pt x="127" y="123"/>
                      <a:pt x="127" y="122"/>
                      <a:pt x="127" y="121"/>
                    </a:cubicBezTo>
                    <a:cubicBezTo>
                      <a:pt x="127" y="121"/>
                      <a:pt x="127" y="119"/>
                      <a:pt x="127" y="119"/>
                    </a:cubicBezTo>
                    <a:cubicBezTo>
                      <a:pt x="125" y="10"/>
                      <a:pt x="125" y="10"/>
                      <a:pt x="125" y="10"/>
                    </a:cubicBezTo>
                    <a:cubicBezTo>
                      <a:pt x="114" y="21"/>
                      <a:pt x="95" y="40"/>
                      <a:pt x="95" y="40"/>
                    </a:cubicBezTo>
                    <a:cubicBezTo>
                      <a:pt x="90" y="45"/>
                      <a:pt x="84" y="45"/>
                      <a:pt x="79" y="40"/>
                    </a:cubicBezTo>
                    <a:cubicBezTo>
                      <a:pt x="79" y="40"/>
                      <a:pt x="43" y="4"/>
                      <a:pt x="41" y="2"/>
                    </a:cubicBezTo>
                    <a:cubicBezTo>
                      <a:pt x="38" y="0"/>
                      <a:pt x="34" y="1"/>
                      <a:pt x="28" y="3"/>
                    </a:cubicBezTo>
                    <a:cubicBezTo>
                      <a:pt x="14" y="10"/>
                      <a:pt x="1" y="16"/>
                      <a:pt x="1" y="28"/>
                    </a:cubicBezTo>
                    <a:cubicBezTo>
                      <a:pt x="2" y="128"/>
                      <a:pt x="2" y="128"/>
                      <a:pt x="2" y="128"/>
                    </a:cubicBezTo>
                    <a:cubicBezTo>
                      <a:pt x="2" y="142"/>
                      <a:pt x="0" y="158"/>
                      <a:pt x="25" y="162"/>
                    </a:cubicBezTo>
                    <a:cubicBezTo>
                      <a:pt x="44" y="328"/>
                      <a:pt x="44" y="328"/>
                      <a:pt x="44" y="328"/>
                    </a:cubicBezTo>
                    <a:cubicBezTo>
                      <a:pt x="44" y="339"/>
                      <a:pt x="49" y="343"/>
                      <a:pt x="56" y="343"/>
                    </a:cubicBezTo>
                    <a:cubicBezTo>
                      <a:pt x="118" y="343"/>
                      <a:pt x="118" y="343"/>
                      <a:pt x="118" y="343"/>
                    </a:cubicBezTo>
                    <a:cubicBezTo>
                      <a:pt x="125" y="343"/>
                      <a:pt x="130" y="339"/>
                      <a:pt x="130" y="328"/>
                    </a:cubicBezTo>
                    <a:cubicBezTo>
                      <a:pt x="148" y="172"/>
                      <a:pt x="148" y="172"/>
                      <a:pt x="148" y="172"/>
                    </a:cubicBezTo>
                    <a:cubicBezTo>
                      <a:pt x="128" y="159"/>
                      <a:pt x="127" y="136"/>
                      <a:pt x="127"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3"/>
              <p:cNvSpPr>
                <a:spLocks/>
              </p:cNvSpPr>
              <p:nvPr/>
            </p:nvSpPr>
            <p:spPr bwMode="auto">
              <a:xfrm>
                <a:off x="12942888" y="3030538"/>
                <a:ext cx="33338" cy="71437"/>
              </a:xfrm>
              <a:custGeom>
                <a:avLst/>
                <a:gdLst>
                  <a:gd name="T0" fmla="*/ 2 w 9"/>
                  <a:gd name="T1" fmla="*/ 4 h 19"/>
                  <a:gd name="T2" fmla="*/ 0 w 9"/>
                  <a:gd name="T3" fmla="*/ 10 h 19"/>
                  <a:gd name="T4" fmla="*/ 2 w 9"/>
                  <a:gd name="T5" fmla="*/ 15 h 19"/>
                  <a:gd name="T6" fmla="*/ 9 w 9"/>
                  <a:gd name="T7" fmla="*/ 19 h 19"/>
                  <a:gd name="T8" fmla="*/ 9 w 9"/>
                  <a:gd name="T9" fmla="*/ 0 h 19"/>
                  <a:gd name="T10" fmla="*/ 2 w 9"/>
                  <a:gd name="T11" fmla="*/ 4 h 19"/>
                </a:gdLst>
                <a:ahLst/>
                <a:cxnLst>
                  <a:cxn ang="0">
                    <a:pos x="T0" y="T1"/>
                  </a:cxn>
                  <a:cxn ang="0">
                    <a:pos x="T2" y="T3"/>
                  </a:cxn>
                  <a:cxn ang="0">
                    <a:pos x="T4" y="T5"/>
                  </a:cxn>
                  <a:cxn ang="0">
                    <a:pos x="T6" y="T7"/>
                  </a:cxn>
                  <a:cxn ang="0">
                    <a:pos x="T8" y="T9"/>
                  </a:cxn>
                  <a:cxn ang="0">
                    <a:pos x="T10" y="T11"/>
                  </a:cxn>
                </a:cxnLst>
                <a:rect l="0" t="0" r="r" b="b"/>
                <a:pathLst>
                  <a:path w="9" h="19">
                    <a:moveTo>
                      <a:pt x="2" y="4"/>
                    </a:moveTo>
                    <a:cubicBezTo>
                      <a:pt x="1" y="6"/>
                      <a:pt x="0" y="8"/>
                      <a:pt x="0" y="10"/>
                    </a:cubicBezTo>
                    <a:cubicBezTo>
                      <a:pt x="0" y="12"/>
                      <a:pt x="1" y="14"/>
                      <a:pt x="2" y="15"/>
                    </a:cubicBezTo>
                    <a:cubicBezTo>
                      <a:pt x="3" y="17"/>
                      <a:pt x="6" y="18"/>
                      <a:pt x="9" y="19"/>
                    </a:cubicBezTo>
                    <a:cubicBezTo>
                      <a:pt x="9" y="0"/>
                      <a:pt x="9" y="0"/>
                      <a:pt x="9" y="0"/>
                    </a:cubicBezTo>
                    <a:cubicBezTo>
                      <a:pt x="6" y="1"/>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Oval 14"/>
              <p:cNvSpPr>
                <a:spLocks noChangeArrowheads="1"/>
              </p:cNvSpPr>
              <p:nvPr/>
            </p:nvSpPr>
            <p:spPr bwMode="auto">
              <a:xfrm>
                <a:off x="13438188" y="2487613"/>
                <a:ext cx="355600" cy="358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Oval 15"/>
              <p:cNvSpPr>
                <a:spLocks noChangeArrowheads="1"/>
              </p:cNvSpPr>
              <p:nvPr/>
            </p:nvSpPr>
            <p:spPr bwMode="auto">
              <a:xfrm>
                <a:off x="12773026" y="2265363"/>
                <a:ext cx="439738" cy="4397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Oval 16"/>
              <p:cNvSpPr>
                <a:spLocks noChangeArrowheads="1"/>
              </p:cNvSpPr>
              <p:nvPr/>
            </p:nvSpPr>
            <p:spPr bwMode="auto">
              <a:xfrm>
                <a:off x="12192001" y="2487613"/>
                <a:ext cx="360363" cy="358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7"/>
              <p:cNvSpPr>
                <a:spLocks/>
              </p:cNvSpPr>
              <p:nvPr/>
            </p:nvSpPr>
            <p:spPr bwMode="auto">
              <a:xfrm>
                <a:off x="13388976" y="2832100"/>
                <a:ext cx="550863" cy="1285875"/>
              </a:xfrm>
              <a:custGeom>
                <a:avLst/>
                <a:gdLst>
                  <a:gd name="T0" fmla="*/ 147 w 147"/>
                  <a:gd name="T1" fmla="*/ 28 h 343"/>
                  <a:gd name="T2" fmla="*/ 119 w 147"/>
                  <a:gd name="T3" fmla="*/ 3 h 343"/>
                  <a:gd name="T4" fmla="*/ 106 w 147"/>
                  <a:gd name="T5" fmla="*/ 2 h 343"/>
                  <a:gd name="T6" fmla="*/ 69 w 147"/>
                  <a:gd name="T7" fmla="*/ 40 h 343"/>
                  <a:gd name="T8" fmla="*/ 52 w 147"/>
                  <a:gd name="T9" fmla="*/ 40 h 343"/>
                  <a:gd name="T10" fmla="*/ 22 w 147"/>
                  <a:gd name="T11" fmla="*/ 10 h 343"/>
                  <a:gd name="T12" fmla="*/ 21 w 147"/>
                  <a:gd name="T13" fmla="*/ 119 h 343"/>
                  <a:gd name="T14" fmla="*/ 21 w 147"/>
                  <a:gd name="T15" fmla="*/ 124 h 343"/>
                  <a:gd name="T16" fmla="*/ 0 w 147"/>
                  <a:gd name="T17" fmla="*/ 172 h 343"/>
                  <a:gd name="T18" fmla="*/ 17 w 147"/>
                  <a:gd name="T19" fmla="*/ 328 h 343"/>
                  <a:gd name="T20" fmla="*/ 29 w 147"/>
                  <a:gd name="T21" fmla="*/ 343 h 343"/>
                  <a:gd name="T22" fmla="*/ 91 w 147"/>
                  <a:gd name="T23" fmla="*/ 343 h 343"/>
                  <a:gd name="T24" fmla="*/ 103 w 147"/>
                  <a:gd name="T25" fmla="*/ 328 h 343"/>
                  <a:gd name="T26" fmla="*/ 122 w 147"/>
                  <a:gd name="T27" fmla="*/ 162 h 343"/>
                  <a:gd name="T28" fmla="*/ 145 w 147"/>
                  <a:gd name="T29" fmla="*/ 128 h 343"/>
                  <a:gd name="T30" fmla="*/ 147 w 147"/>
                  <a:gd name="T31" fmla="*/ 2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343">
                    <a:moveTo>
                      <a:pt x="147" y="28"/>
                    </a:moveTo>
                    <a:cubicBezTo>
                      <a:pt x="147" y="16"/>
                      <a:pt x="133" y="10"/>
                      <a:pt x="119" y="3"/>
                    </a:cubicBezTo>
                    <a:cubicBezTo>
                      <a:pt x="113" y="1"/>
                      <a:pt x="109" y="0"/>
                      <a:pt x="106" y="2"/>
                    </a:cubicBezTo>
                    <a:cubicBezTo>
                      <a:pt x="104" y="4"/>
                      <a:pt x="69" y="40"/>
                      <a:pt x="69" y="40"/>
                    </a:cubicBezTo>
                    <a:cubicBezTo>
                      <a:pt x="63" y="45"/>
                      <a:pt x="57" y="45"/>
                      <a:pt x="52" y="40"/>
                    </a:cubicBezTo>
                    <a:cubicBezTo>
                      <a:pt x="52" y="40"/>
                      <a:pt x="33" y="21"/>
                      <a:pt x="22" y="10"/>
                    </a:cubicBezTo>
                    <a:cubicBezTo>
                      <a:pt x="21" y="119"/>
                      <a:pt x="21" y="119"/>
                      <a:pt x="21" y="119"/>
                    </a:cubicBezTo>
                    <a:cubicBezTo>
                      <a:pt x="21" y="119"/>
                      <a:pt x="21" y="123"/>
                      <a:pt x="21" y="124"/>
                    </a:cubicBezTo>
                    <a:cubicBezTo>
                      <a:pt x="21" y="136"/>
                      <a:pt x="19" y="159"/>
                      <a:pt x="0" y="172"/>
                    </a:cubicBezTo>
                    <a:cubicBezTo>
                      <a:pt x="17" y="328"/>
                      <a:pt x="17" y="328"/>
                      <a:pt x="17" y="328"/>
                    </a:cubicBezTo>
                    <a:cubicBezTo>
                      <a:pt x="17" y="339"/>
                      <a:pt x="23" y="343"/>
                      <a:pt x="29" y="343"/>
                    </a:cubicBezTo>
                    <a:cubicBezTo>
                      <a:pt x="91" y="343"/>
                      <a:pt x="91" y="343"/>
                      <a:pt x="91" y="343"/>
                    </a:cubicBezTo>
                    <a:cubicBezTo>
                      <a:pt x="98" y="343"/>
                      <a:pt x="103" y="339"/>
                      <a:pt x="103" y="328"/>
                    </a:cubicBezTo>
                    <a:cubicBezTo>
                      <a:pt x="122" y="162"/>
                      <a:pt x="122" y="162"/>
                      <a:pt x="122" y="162"/>
                    </a:cubicBezTo>
                    <a:cubicBezTo>
                      <a:pt x="147" y="158"/>
                      <a:pt x="145" y="142"/>
                      <a:pt x="145" y="128"/>
                    </a:cubicBezTo>
                    <a:lnTo>
                      <a:pt x="14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8"/>
              <p:cNvSpPr>
                <a:spLocks noEditPoints="1"/>
              </p:cNvSpPr>
              <p:nvPr/>
            </p:nvSpPr>
            <p:spPr bwMode="auto">
              <a:xfrm>
                <a:off x="12596813" y="2686050"/>
                <a:ext cx="795338" cy="1581150"/>
              </a:xfrm>
              <a:custGeom>
                <a:avLst/>
                <a:gdLst>
                  <a:gd name="T0" fmla="*/ 211 w 212"/>
                  <a:gd name="T1" fmla="*/ 35 h 422"/>
                  <a:gd name="T2" fmla="*/ 177 w 212"/>
                  <a:gd name="T3" fmla="*/ 5 h 422"/>
                  <a:gd name="T4" fmla="*/ 162 w 212"/>
                  <a:gd name="T5" fmla="*/ 3 h 422"/>
                  <a:gd name="T6" fmla="*/ 116 w 212"/>
                  <a:gd name="T7" fmla="*/ 49 h 422"/>
                  <a:gd name="T8" fmla="*/ 95 w 212"/>
                  <a:gd name="T9" fmla="*/ 49 h 422"/>
                  <a:gd name="T10" fmla="*/ 49 w 212"/>
                  <a:gd name="T11" fmla="*/ 3 h 422"/>
                  <a:gd name="T12" fmla="*/ 34 w 212"/>
                  <a:gd name="T13" fmla="*/ 5 h 422"/>
                  <a:gd name="T14" fmla="*/ 0 w 212"/>
                  <a:gd name="T15" fmla="*/ 35 h 422"/>
                  <a:gd name="T16" fmla="*/ 1 w 212"/>
                  <a:gd name="T17" fmla="*/ 158 h 422"/>
                  <a:gd name="T18" fmla="*/ 30 w 212"/>
                  <a:gd name="T19" fmla="*/ 199 h 422"/>
                  <a:gd name="T20" fmla="*/ 53 w 212"/>
                  <a:gd name="T21" fmla="*/ 403 h 422"/>
                  <a:gd name="T22" fmla="*/ 68 w 212"/>
                  <a:gd name="T23" fmla="*/ 422 h 422"/>
                  <a:gd name="T24" fmla="*/ 144 w 212"/>
                  <a:gd name="T25" fmla="*/ 422 h 422"/>
                  <a:gd name="T26" fmla="*/ 158 w 212"/>
                  <a:gd name="T27" fmla="*/ 403 h 422"/>
                  <a:gd name="T28" fmla="*/ 181 w 212"/>
                  <a:gd name="T29" fmla="*/ 199 h 422"/>
                  <a:gd name="T30" fmla="*/ 210 w 212"/>
                  <a:gd name="T31" fmla="*/ 158 h 422"/>
                  <a:gd name="T32" fmla="*/ 211 w 212"/>
                  <a:gd name="T33" fmla="*/ 35 h 422"/>
                  <a:gd name="T34" fmla="*/ 147 w 212"/>
                  <a:gd name="T35" fmla="*/ 164 h 422"/>
                  <a:gd name="T36" fmla="*/ 138 w 212"/>
                  <a:gd name="T37" fmla="*/ 175 h 422"/>
                  <a:gd name="T38" fmla="*/ 127 w 212"/>
                  <a:gd name="T39" fmla="*/ 181 h 422"/>
                  <a:gd name="T40" fmla="*/ 111 w 212"/>
                  <a:gd name="T41" fmla="*/ 184 h 422"/>
                  <a:gd name="T42" fmla="*/ 111 w 212"/>
                  <a:gd name="T43" fmla="*/ 197 h 422"/>
                  <a:gd name="T44" fmla="*/ 101 w 212"/>
                  <a:gd name="T45" fmla="*/ 197 h 422"/>
                  <a:gd name="T46" fmla="*/ 101 w 212"/>
                  <a:gd name="T47" fmla="*/ 184 h 422"/>
                  <a:gd name="T48" fmla="*/ 83 w 212"/>
                  <a:gd name="T49" fmla="*/ 180 h 422"/>
                  <a:gd name="T50" fmla="*/ 72 w 212"/>
                  <a:gd name="T51" fmla="*/ 173 h 422"/>
                  <a:gd name="T52" fmla="*/ 64 w 212"/>
                  <a:gd name="T53" fmla="*/ 164 h 422"/>
                  <a:gd name="T54" fmla="*/ 60 w 212"/>
                  <a:gd name="T55" fmla="*/ 151 h 422"/>
                  <a:gd name="T56" fmla="*/ 90 w 212"/>
                  <a:gd name="T57" fmla="*/ 148 h 422"/>
                  <a:gd name="T58" fmla="*/ 93 w 212"/>
                  <a:gd name="T59" fmla="*/ 158 h 422"/>
                  <a:gd name="T60" fmla="*/ 101 w 212"/>
                  <a:gd name="T61" fmla="*/ 164 h 422"/>
                  <a:gd name="T62" fmla="*/ 101 w 212"/>
                  <a:gd name="T63" fmla="*/ 138 h 422"/>
                  <a:gd name="T64" fmla="*/ 80 w 212"/>
                  <a:gd name="T65" fmla="*/ 131 h 422"/>
                  <a:gd name="T66" fmla="*/ 69 w 212"/>
                  <a:gd name="T67" fmla="*/ 121 h 422"/>
                  <a:gd name="T68" fmla="*/ 65 w 212"/>
                  <a:gd name="T69" fmla="*/ 105 h 422"/>
                  <a:gd name="T70" fmla="*/ 74 w 212"/>
                  <a:gd name="T71" fmla="*/ 83 h 422"/>
                  <a:gd name="T72" fmla="*/ 101 w 212"/>
                  <a:gd name="T73" fmla="*/ 74 h 422"/>
                  <a:gd name="T74" fmla="*/ 101 w 212"/>
                  <a:gd name="T75" fmla="*/ 66 h 422"/>
                  <a:gd name="T76" fmla="*/ 111 w 212"/>
                  <a:gd name="T77" fmla="*/ 66 h 422"/>
                  <a:gd name="T78" fmla="*/ 111 w 212"/>
                  <a:gd name="T79" fmla="*/ 74 h 422"/>
                  <a:gd name="T80" fmla="*/ 136 w 212"/>
                  <a:gd name="T81" fmla="*/ 81 h 422"/>
                  <a:gd name="T82" fmla="*/ 148 w 212"/>
                  <a:gd name="T83" fmla="*/ 100 h 422"/>
                  <a:gd name="T84" fmla="*/ 121 w 212"/>
                  <a:gd name="T85" fmla="*/ 104 h 422"/>
                  <a:gd name="T86" fmla="*/ 117 w 212"/>
                  <a:gd name="T87" fmla="*/ 97 h 422"/>
                  <a:gd name="T88" fmla="*/ 111 w 212"/>
                  <a:gd name="T89" fmla="*/ 93 h 422"/>
                  <a:gd name="T90" fmla="*/ 111 w 212"/>
                  <a:gd name="T91" fmla="*/ 114 h 422"/>
                  <a:gd name="T92" fmla="*/ 141 w 212"/>
                  <a:gd name="T93" fmla="*/ 127 h 422"/>
                  <a:gd name="T94" fmla="*/ 151 w 212"/>
                  <a:gd name="T95" fmla="*/ 149 h 422"/>
                  <a:gd name="T96" fmla="*/ 147 w 212"/>
                  <a:gd name="T97" fmla="*/ 16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422">
                    <a:moveTo>
                      <a:pt x="211" y="35"/>
                    </a:moveTo>
                    <a:cubicBezTo>
                      <a:pt x="211" y="20"/>
                      <a:pt x="195" y="13"/>
                      <a:pt x="177" y="5"/>
                    </a:cubicBezTo>
                    <a:cubicBezTo>
                      <a:pt x="170" y="1"/>
                      <a:pt x="165" y="0"/>
                      <a:pt x="162" y="3"/>
                    </a:cubicBezTo>
                    <a:cubicBezTo>
                      <a:pt x="159" y="6"/>
                      <a:pt x="116" y="49"/>
                      <a:pt x="116" y="49"/>
                    </a:cubicBezTo>
                    <a:cubicBezTo>
                      <a:pt x="109" y="56"/>
                      <a:pt x="102" y="56"/>
                      <a:pt x="95" y="49"/>
                    </a:cubicBezTo>
                    <a:cubicBezTo>
                      <a:pt x="95" y="49"/>
                      <a:pt x="52" y="6"/>
                      <a:pt x="49" y="3"/>
                    </a:cubicBezTo>
                    <a:cubicBezTo>
                      <a:pt x="46" y="0"/>
                      <a:pt x="41" y="1"/>
                      <a:pt x="34" y="5"/>
                    </a:cubicBezTo>
                    <a:cubicBezTo>
                      <a:pt x="16" y="13"/>
                      <a:pt x="0" y="20"/>
                      <a:pt x="0" y="35"/>
                    </a:cubicBezTo>
                    <a:cubicBezTo>
                      <a:pt x="1" y="158"/>
                      <a:pt x="1" y="158"/>
                      <a:pt x="1" y="158"/>
                    </a:cubicBezTo>
                    <a:cubicBezTo>
                      <a:pt x="1" y="174"/>
                      <a:pt x="0" y="195"/>
                      <a:pt x="30" y="199"/>
                    </a:cubicBezTo>
                    <a:cubicBezTo>
                      <a:pt x="53" y="403"/>
                      <a:pt x="53" y="403"/>
                      <a:pt x="53" y="403"/>
                    </a:cubicBezTo>
                    <a:cubicBezTo>
                      <a:pt x="53" y="416"/>
                      <a:pt x="59" y="422"/>
                      <a:pt x="68" y="422"/>
                    </a:cubicBezTo>
                    <a:cubicBezTo>
                      <a:pt x="144" y="422"/>
                      <a:pt x="144" y="422"/>
                      <a:pt x="144" y="422"/>
                    </a:cubicBezTo>
                    <a:cubicBezTo>
                      <a:pt x="152" y="422"/>
                      <a:pt x="158" y="416"/>
                      <a:pt x="158" y="403"/>
                    </a:cubicBezTo>
                    <a:cubicBezTo>
                      <a:pt x="181" y="199"/>
                      <a:pt x="181" y="199"/>
                      <a:pt x="181" y="199"/>
                    </a:cubicBezTo>
                    <a:cubicBezTo>
                      <a:pt x="212" y="195"/>
                      <a:pt x="210" y="174"/>
                      <a:pt x="210" y="158"/>
                    </a:cubicBezTo>
                    <a:lnTo>
                      <a:pt x="211" y="35"/>
                    </a:lnTo>
                    <a:close/>
                    <a:moveTo>
                      <a:pt x="147" y="164"/>
                    </a:moveTo>
                    <a:cubicBezTo>
                      <a:pt x="145" y="168"/>
                      <a:pt x="142" y="172"/>
                      <a:pt x="138" y="175"/>
                    </a:cubicBezTo>
                    <a:cubicBezTo>
                      <a:pt x="135" y="178"/>
                      <a:pt x="131" y="180"/>
                      <a:pt x="127" y="181"/>
                    </a:cubicBezTo>
                    <a:cubicBezTo>
                      <a:pt x="122" y="183"/>
                      <a:pt x="117" y="183"/>
                      <a:pt x="111" y="184"/>
                    </a:cubicBezTo>
                    <a:cubicBezTo>
                      <a:pt x="111" y="197"/>
                      <a:pt x="111" y="197"/>
                      <a:pt x="111" y="197"/>
                    </a:cubicBezTo>
                    <a:cubicBezTo>
                      <a:pt x="101" y="197"/>
                      <a:pt x="101" y="197"/>
                      <a:pt x="101" y="197"/>
                    </a:cubicBezTo>
                    <a:cubicBezTo>
                      <a:pt x="101" y="184"/>
                      <a:pt x="101" y="184"/>
                      <a:pt x="101" y="184"/>
                    </a:cubicBezTo>
                    <a:cubicBezTo>
                      <a:pt x="94" y="183"/>
                      <a:pt x="88" y="182"/>
                      <a:pt x="83" y="180"/>
                    </a:cubicBezTo>
                    <a:cubicBezTo>
                      <a:pt x="79" y="178"/>
                      <a:pt x="75" y="176"/>
                      <a:pt x="72" y="173"/>
                    </a:cubicBezTo>
                    <a:cubicBezTo>
                      <a:pt x="68" y="170"/>
                      <a:pt x="66" y="167"/>
                      <a:pt x="64" y="164"/>
                    </a:cubicBezTo>
                    <a:cubicBezTo>
                      <a:pt x="62" y="160"/>
                      <a:pt x="61" y="156"/>
                      <a:pt x="60" y="151"/>
                    </a:cubicBezTo>
                    <a:cubicBezTo>
                      <a:pt x="90" y="148"/>
                      <a:pt x="90" y="148"/>
                      <a:pt x="90" y="148"/>
                    </a:cubicBezTo>
                    <a:cubicBezTo>
                      <a:pt x="91" y="152"/>
                      <a:pt x="92" y="156"/>
                      <a:pt x="93" y="158"/>
                    </a:cubicBezTo>
                    <a:cubicBezTo>
                      <a:pt x="95" y="160"/>
                      <a:pt x="97" y="162"/>
                      <a:pt x="101" y="164"/>
                    </a:cubicBezTo>
                    <a:cubicBezTo>
                      <a:pt x="101" y="138"/>
                      <a:pt x="101" y="138"/>
                      <a:pt x="101" y="138"/>
                    </a:cubicBezTo>
                    <a:cubicBezTo>
                      <a:pt x="91" y="135"/>
                      <a:pt x="84" y="133"/>
                      <a:pt x="80" y="131"/>
                    </a:cubicBezTo>
                    <a:cubicBezTo>
                      <a:pt x="76" y="129"/>
                      <a:pt x="72" y="126"/>
                      <a:pt x="69" y="121"/>
                    </a:cubicBezTo>
                    <a:cubicBezTo>
                      <a:pt x="66" y="117"/>
                      <a:pt x="65" y="111"/>
                      <a:pt x="65" y="105"/>
                    </a:cubicBezTo>
                    <a:cubicBezTo>
                      <a:pt x="65" y="96"/>
                      <a:pt x="68" y="89"/>
                      <a:pt x="74" y="83"/>
                    </a:cubicBezTo>
                    <a:cubicBezTo>
                      <a:pt x="80" y="77"/>
                      <a:pt x="89" y="74"/>
                      <a:pt x="101" y="74"/>
                    </a:cubicBezTo>
                    <a:cubicBezTo>
                      <a:pt x="101" y="66"/>
                      <a:pt x="101" y="66"/>
                      <a:pt x="101" y="66"/>
                    </a:cubicBezTo>
                    <a:cubicBezTo>
                      <a:pt x="111" y="66"/>
                      <a:pt x="111" y="66"/>
                      <a:pt x="111" y="66"/>
                    </a:cubicBezTo>
                    <a:cubicBezTo>
                      <a:pt x="111" y="74"/>
                      <a:pt x="111" y="74"/>
                      <a:pt x="111" y="74"/>
                    </a:cubicBezTo>
                    <a:cubicBezTo>
                      <a:pt x="122" y="74"/>
                      <a:pt x="131" y="77"/>
                      <a:pt x="136" y="81"/>
                    </a:cubicBezTo>
                    <a:cubicBezTo>
                      <a:pt x="142" y="86"/>
                      <a:pt x="146" y="92"/>
                      <a:pt x="148" y="100"/>
                    </a:cubicBezTo>
                    <a:cubicBezTo>
                      <a:pt x="121" y="104"/>
                      <a:pt x="121" y="104"/>
                      <a:pt x="121" y="104"/>
                    </a:cubicBezTo>
                    <a:cubicBezTo>
                      <a:pt x="119" y="101"/>
                      <a:pt x="118" y="98"/>
                      <a:pt x="117" y="97"/>
                    </a:cubicBezTo>
                    <a:cubicBezTo>
                      <a:pt x="116" y="96"/>
                      <a:pt x="114" y="94"/>
                      <a:pt x="111" y="93"/>
                    </a:cubicBezTo>
                    <a:cubicBezTo>
                      <a:pt x="111" y="114"/>
                      <a:pt x="111" y="114"/>
                      <a:pt x="111" y="114"/>
                    </a:cubicBezTo>
                    <a:cubicBezTo>
                      <a:pt x="126" y="118"/>
                      <a:pt x="136" y="122"/>
                      <a:pt x="141" y="127"/>
                    </a:cubicBezTo>
                    <a:cubicBezTo>
                      <a:pt x="148" y="132"/>
                      <a:pt x="151" y="140"/>
                      <a:pt x="151" y="149"/>
                    </a:cubicBezTo>
                    <a:cubicBezTo>
                      <a:pt x="151" y="154"/>
                      <a:pt x="150" y="159"/>
                      <a:pt x="147"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9"/>
              <p:cNvSpPr>
                <a:spLocks/>
              </p:cNvSpPr>
              <p:nvPr/>
            </p:nvSpPr>
            <p:spPr bwMode="auto">
              <a:xfrm>
                <a:off x="13014326" y="3214688"/>
                <a:ext cx="44450" cy="88900"/>
              </a:xfrm>
              <a:custGeom>
                <a:avLst/>
                <a:gdLst>
                  <a:gd name="T0" fmla="*/ 0 w 12"/>
                  <a:gd name="T1" fmla="*/ 0 h 24"/>
                  <a:gd name="T2" fmla="*/ 0 w 12"/>
                  <a:gd name="T3" fmla="*/ 24 h 24"/>
                  <a:gd name="T4" fmla="*/ 10 w 12"/>
                  <a:gd name="T5" fmla="*/ 19 h 24"/>
                  <a:gd name="T6" fmla="*/ 12 w 12"/>
                  <a:gd name="T7" fmla="*/ 12 h 24"/>
                  <a:gd name="T8" fmla="*/ 10 w 12"/>
                  <a:gd name="T9" fmla="*/ 5 h 24"/>
                  <a:gd name="T10" fmla="*/ 0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0" y="0"/>
                    </a:moveTo>
                    <a:cubicBezTo>
                      <a:pt x="0" y="24"/>
                      <a:pt x="0" y="24"/>
                      <a:pt x="0" y="24"/>
                    </a:cubicBezTo>
                    <a:cubicBezTo>
                      <a:pt x="5" y="23"/>
                      <a:pt x="8" y="21"/>
                      <a:pt x="10" y="19"/>
                    </a:cubicBezTo>
                    <a:cubicBezTo>
                      <a:pt x="11" y="17"/>
                      <a:pt x="12" y="14"/>
                      <a:pt x="12" y="12"/>
                    </a:cubicBezTo>
                    <a:cubicBezTo>
                      <a:pt x="12" y="9"/>
                      <a:pt x="12" y="7"/>
                      <a:pt x="10" y="5"/>
                    </a:cubicBezTo>
                    <a:cubicBezTo>
                      <a:pt x="8" y="3"/>
                      <a:pt x="5"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2"/>
          <p:cNvGrpSpPr/>
          <p:nvPr/>
        </p:nvGrpSpPr>
        <p:grpSpPr>
          <a:xfrm>
            <a:off x="2914820" y="1200220"/>
            <a:ext cx="3314365" cy="3475195"/>
            <a:chOff x="2914818" y="1238250"/>
            <a:chExt cx="3314365" cy="3475194"/>
          </a:xfrm>
        </p:grpSpPr>
        <p:grpSp>
          <p:nvGrpSpPr>
            <p:cNvPr id="9" name="Group 124"/>
            <p:cNvGrpSpPr/>
            <p:nvPr/>
          </p:nvGrpSpPr>
          <p:grpSpPr>
            <a:xfrm>
              <a:off x="2914818" y="1238250"/>
              <a:ext cx="3314365" cy="3475194"/>
              <a:chOff x="6496895" y="-1268413"/>
              <a:chExt cx="3336926" cy="3498849"/>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p:grpSpPr>
          <p:sp>
            <p:nvSpPr>
              <p:cNvPr id="169" name="Freeform 16"/>
              <p:cNvSpPr>
                <a:spLocks/>
              </p:cNvSpPr>
              <p:nvPr/>
            </p:nvSpPr>
            <p:spPr bwMode="auto">
              <a:xfrm>
                <a:off x="8665420" y="-947738"/>
                <a:ext cx="1168400" cy="1395413"/>
              </a:xfrm>
              <a:custGeom>
                <a:avLst/>
                <a:gdLst>
                  <a:gd name="T0" fmla="*/ 6138 w 6138"/>
                  <a:gd name="T1" fmla="*/ 7333 h 7333"/>
                  <a:gd name="T2" fmla="*/ 1905 w 6138"/>
                  <a:gd name="T3" fmla="*/ 0 h 7333"/>
                  <a:gd name="T4" fmla="*/ 0 w 6138"/>
                  <a:gd name="T5" fmla="*/ 3300 h 7333"/>
                  <a:gd name="T6" fmla="*/ 2328 w 6138"/>
                  <a:gd name="T7" fmla="*/ 7333 h 7333"/>
                  <a:gd name="T8" fmla="*/ 6138 w 6138"/>
                  <a:gd name="T9" fmla="*/ 7333 h 7333"/>
                </a:gdLst>
                <a:ahLst/>
                <a:cxnLst>
                  <a:cxn ang="0">
                    <a:pos x="T0" y="T1"/>
                  </a:cxn>
                  <a:cxn ang="0">
                    <a:pos x="T2" y="T3"/>
                  </a:cxn>
                  <a:cxn ang="0">
                    <a:pos x="T4" y="T5"/>
                  </a:cxn>
                  <a:cxn ang="0">
                    <a:pos x="T6" y="T7"/>
                  </a:cxn>
                  <a:cxn ang="0">
                    <a:pos x="T8" y="T9"/>
                  </a:cxn>
                </a:cxnLst>
                <a:rect l="0" t="0" r="r" b="b"/>
                <a:pathLst>
                  <a:path w="6138" h="7333">
                    <a:moveTo>
                      <a:pt x="6138" y="7333"/>
                    </a:moveTo>
                    <a:cubicBezTo>
                      <a:pt x="6138" y="4308"/>
                      <a:pt x="4525" y="1513"/>
                      <a:pt x="1905" y="0"/>
                    </a:cubicBezTo>
                    <a:lnTo>
                      <a:pt x="0" y="3300"/>
                    </a:lnTo>
                    <a:cubicBezTo>
                      <a:pt x="1441" y="4132"/>
                      <a:pt x="2328" y="5669"/>
                      <a:pt x="2328" y="7333"/>
                    </a:cubicBezTo>
                    <a:lnTo>
                      <a:pt x="6138" y="7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70" name="Freeform 17"/>
              <p:cNvSpPr>
                <a:spLocks/>
              </p:cNvSpPr>
              <p:nvPr/>
            </p:nvSpPr>
            <p:spPr bwMode="auto">
              <a:xfrm>
                <a:off x="8665421" y="512761"/>
                <a:ext cx="1168400" cy="1397000"/>
              </a:xfrm>
              <a:custGeom>
                <a:avLst/>
                <a:gdLst>
                  <a:gd name="T0" fmla="*/ 1905 w 6138"/>
                  <a:gd name="T1" fmla="*/ 7333 h 7333"/>
                  <a:gd name="T2" fmla="*/ 6138 w 6138"/>
                  <a:gd name="T3" fmla="*/ 0 h 7333"/>
                  <a:gd name="T4" fmla="*/ 2328 w 6138"/>
                  <a:gd name="T5" fmla="*/ 0 h 7333"/>
                  <a:gd name="T6" fmla="*/ 0 w 6138"/>
                  <a:gd name="T7" fmla="*/ 4033 h 7333"/>
                  <a:gd name="T8" fmla="*/ 1905 w 6138"/>
                  <a:gd name="T9" fmla="*/ 7333 h 7333"/>
                </a:gdLst>
                <a:ahLst/>
                <a:cxnLst>
                  <a:cxn ang="0">
                    <a:pos x="T0" y="T1"/>
                  </a:cxn>
                  <a:cxn ang="0">
                    <a:pos x="T2" y="T3"/>
                  </a:cxn>
                  <a:cxn ang="0">
                    <a:pos x="T4" y="T5"/>
                  </a:cxn>
                  <a:cxn ang="0">
                    <a:pos x="T6" y="T7"/>
                  </a:cxn>
                  <a:cxn ang="0">
                    <a:pos x="T8" y="T9"/>
                  </a:cxn>
                </a:cxnLst>
                <a:rect l="0" t="0" r="r" b="b"/>
                <a:pathLst>
                  <a:path w="6138" h="7333">
                    <a:moveTo>
                      <a:pt x="1905" y="7333"/>
                    </a:moveTo>
                    <a:cubicBezTo>
                      <a:pt x="4525" y="5820"/>
                      <a:pt x="6138" y="3025"/>
                      <a:pt x="6138" y="0"/>
                    </a:cubicBezTo>
                    <a:lnTo>
                      <a:pt x="2328" y="0"/>
                    </a:lnTo>
                    <a:cubicBezTo>
                      <a:pt x="2328" y="1664"/>
                      <a:pt x="1441" y="3201"/>
                      <a:pt x="0" y="4033"/>
                    </a:cubicBezTo>
                    <a:lnTo>
                      <a:pt x="1905" y="7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schemeClr val="tx1"/>
                  </a:solidFill>
                </a:endParaRPr>
              </a:p>
            </p:txBody>
          </p:sp>
          <p:sp>
            <p:nvSpPr>
              <p:cNvPr id="171" name="Freeform 18"/>
              <p:cNvSpPr>
                <a:spLocks/>
              </p:cNvSpPr>
              <p:nvPr/>
            </p:nvSpPr>
            <p:spPr bwMode="auto">
              <a:xfrm>
                <a:off x="7358907" y="1312861"/>
                <a:ext cx="1612900" cy="917575"/>
              </a:xfrm>
              <a:custGeom>
                <a:avLst/>
                <a:gdLst>
                  <a:gd name="T0" fmla="*/ 0 w 8467"/>
                  <a:gd name="T1" fmla="*/ 3300 h 4813"/>
                  <a:gd name="T2" fmla="*/ 8467 w 8467"/>
                  <a:gd name="T3" fmla="*/ 3300 h 4813"/>
                  <a:gd name="T4" fmla="*/ 6562 w 8467"/>
                  <a:gd name="T5" fmla="*/ 0 h 4813"/>
                  <a:gd name="T6" fmla="*/ 1905 w 8467"/>
                  <a:gd name="T7" fmla="*/ 0 h 4813"/>
                  <a:gd name="T8" fmla="*/ 0 w 8467"/>
                  <a:gd name="T9" fmla="*/ 3300 h 4813"/>
                </a:gdLst>
                <a:ahLst/>
                <a:cxnLst>
                  <a:cxn ang="0">
                    <a:pos x="T0" y="T1"/>
                  </a:cxn>
                  <a:cxn ang="0">
                    <a:pos x="T2" y="T3"/>
                  </a:cxn>
                  <a:cxn ang="0">
                    <a:pos x="T4" y="T5"/>
                  </a:cxn>
                  <a:cxn ang="0">
                    <a:pos x="T6" y="T7"/>
                  </a:cxn>
                  <a:cxn ang="0">
                    <a:pos x="T8" y="T9"/>
                  </a:cxn>
                </a:cxnLst>
                <a:rect l="0" t="0" r="r" b="b"/>
                <a:pathLst>
                  <a:path w="8467" h="4813">
                    <a:moveTo>
                      <a:pt x="0" y="3300"/>
                    </a:moveTo>
                    <a:cubicBezTo>
                      <a:pt x="2620" y="4813"/>
                      <a:pt x="5847" y="4813"/>
                      <a:pt x="8467" y="3300"/>
                    </a:cubicBezTo>
                    <a:lnTo>
                      <a:pt x="6562" y="0"/>
                    </a:lnTo>
                    <a:cubicBezTo>
                      <a:pt x="5121" y="832"/>
                      <a:pt x="3346" y="832"/>
                      <a:pt x="1905" y="0"/>
                    </a:cubicBezTo>
                    <a:lnTo>
                      <a:pt x="0" y="33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72" name="Freeform 19"/>
              <p:cNvSpPr>
                <a:spLocks/>
              </p:cNvSpPr>
              <p:nvPr/>
            </p:nvSpPr>
            <p:spPr bwMode="auto">
              <a:xfrm>
                <a:off x="6496895" y="512761"/>
                <a:ext cx="1168400" cy="1397000"/>
              </a:xfrm>
              <a:custGeom>
                <a:avLst/>
                <a:gdLst>
                  <a:gd name="T0" fmla="*/ 0 w 6139"/>
                  <a:gd name="T1" fmla="*/ 0 h 7333"/>
                  <a:gd name="T2" fmla="*/ 4234 w 6139"/>
                  <a:gd name="T3" fmla="*/ 7333 h 7333"/>
                  <a:gd name="T4" fmla="*/ 6139 w 6139"/>
                  <a:gd name="T5" fmla="*/ 4033 h 7333"/>
                  <a:gd name="T6" fmla="*/ 3810 w 6139"/>
                  <a:gd name="T7" fmla="*/ 0 h 7333"/>
                  <a:gd name="T8" fmla="*/ 0 w 6139"/>
                  <a:gd name="T9" fmla="*/ 0 h 7333"/>
                </a:gdLst>
                <a:ahLst/>
                <a:cxnLst>
                  <a:cxn ang="0">
                    <a:pos x="T0" y="T1"/>
                  </a:cxn>
                  <a:cxn ang="0">
                    <a:pos x="T2" y="T3"/>
                  </a:cxn>
                  <a:cxn ang="0">
                    <a:pos x="T4" y="T5"/>
                  </a:cxn>
                  <a:cxn ang="0">
                    <a:pos x="T6" y="T7"/>
                  </a:cxn>
                  <a:cxn ang="0">
                    <a:pos x="T8" y="T9"/>
                  </a:cxn>
                </a:cxnLst>
                <a:rect l="0" t="0" r="r" b="b"/>
                <a:pathLst>
                  <a:path w="6139" h="7333">
                    <a:moveTo>
                      <a:pt x="0" y="0"/>
                    </a:moveTo>
                    <a:cubicBezTo>
                      <a:pt x="0" y="3025"/>
                      <a:pt x="1614" y="5820"/>
                      <a:pt x="4234" y="7333"/>
                    </a:cubicBezTo>
                    <a:lnTo>
                      <a:pt x="6139" y="4033"/>
                    </a:lnTo>
                    <a:cubicBezTo>
                      <a:pt x="4698" y="3201"/>
                      <a:pt x="3810" y="1664"/>
                      <a:pt x="3810"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b="1" dirty="0"/>
              </a:p>
            </p:txBody>
          </p:sp>
          <p:sp>
            <p:nvSpPr>
              <p:cNvPr id="173" name="Freeform 20"/>
              <p:cNvSpPr>
                <a:spLocks/>
              </p:cNvSpPr>
              <p:nvPr/>
            </p:nvSpPr>
            <p:spPr bwMode="auto">
              <a:xfrm>
                <a:off x="6496896" y="-947738"/>
                <a:ext cx="1168400" cy="1395413"/>
              </a:xfrm>
              <a:custGeom>
                <a:avLst/>
                <a:gdLst>
                  <a:gd name="T0" fmla="*/ 8467 w 12277"/>
                  <a:gd name="T1" fmla="*/ 0 h 14665"/>
                  <a:gd name="T2" fmla="*/ 0 w 12277"/>
                  <a:gd name="T3" fmla="*/ 14665 h 14665"/>
                  <a:gd name="T4" fmla="*/ 7620 w 12277"/>
                  <a:gd name="T5" fmla="*/ 14665 h 14665"/>
                  <a:gd name="T6" fmla="*/ 12277 w 12277"/>
                  <a:gd name="T7" fmla="*/ 6599 h 14665"/>
                  <a:gd name="T8" fmla="*/ 8467 w 12277"/>
                  <a:gd name="T9" fmla="*/ 0 h 14665"/>
                </a:gdLst>
                <a:ahLst/>
                <a:cxnLst>
                  <a:cxn ang="0">
                    <a:pos x="T0" y="T1"/>
                  </a:cxn>
                  <a:cxn ang="0">
                    <a:pos x="T2" y="T3"/>
                  </a:cxn>
                  <a:cxn ang="0">
                    <a:pos x="T4" y="T5"/>
                  </a:cxn>
                  <a:cxn ang="0">
                    <a:pos x="T6" y="T7"/>
                  </a:cxn>
                  <a:cxn ang="0">
                    <a:pos x="T8" y="T9"/>
                  </a:cxn>
                </a:cxnLst>
                <a:rect l="0" t="0" r="r" b="b"/>
                <a:pathLst>
                  <a:path w="12277" h="14665">
                    <a:moveTo>
                      <a:pt x="8467" y="0"/>
                    </a:moveTo>
                    <a:cubicBezTo>
                      <a:pt x="3227" y="3025"/>
                      <a:pt x="0" y="8615"/>
                      <a:pt x="0" y="14665"/>
                    </a:cubicBezTo>
                    <a:lnTo>
                      <a:pt x="7620" y="14665"/>
                    </a:lnTo>
                    <a:cubicBezTo>
                      <a:pt x="7620" y="11337"/>
                      <a:pt x="9395" y="8263"/>
                      <a:pt x="12277" y="6599"/>
                    </a:cubicBezTo>
                    <a:lnTo>
                      <a:pt x="84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74" name="Freeform 21"/>
              <p:cNvSpPr>
                <a:spLocks/>
              </p:cNvSpPr>
              <p:nvPr/>
            </p:nvSpPr>
            <p:spPr bwMode="auto">
              <a:xfrm>
                <a:off x="7358907" y="-1268413"/>
                <a:ext cx="1612900" cy="915988"/>
              </a:xfrm>
              <a:custGeom>
                <a:avLst/>
                <a:gdLst>
                  <a:gd name="T0" fmla="*/ 8467 w 8467"/>
                  <a:gd name="T1" fmla="*/ 1513 h 4812"/>
                  <a:gd name="T2" fmla="*/ 0 w 8467"/>
                  <a:gd name="T3" fmla="*/ 1513 h 4812"/>
                  <a:gd name="T4" fmla="*/ 1905 w 8467"/>
                  <a:gd name="T5" fmla="*/ 4812 h 4812"/>
                  <a:gd name="T6" fmla="*/ 6562 w 8467"/>
                  <a:gd name="T7" fmla="*/ 4812 h 4812"/>
                  <a:gd name="T8" fmla="*/ 8467 w 8467"/>
                  <a:gd name="T9" fmla="*/ 1513 h 4812"/>
                </a:gdLst>
                <a:ahLst/>
                <a:cxnLst>
                  <a:cxn ang="0">
                    <a:pos x="T0" y="T1"/>
                  </a:cxn>
                  <a:cxn ang="0">
                    <a:pos x="T2" y="T3"/>
                  </a:cxn>
                  <a:cxn ang="0">
                    <a:pos x="T4" y="T5"/>
                  </a:cxn>
                  <a:cxn ang="0">
                    <a:pos x="T6" y="T7"/>
                  </a:cxn>
                  <a:cxn ang="0">
                    <a:pos x="T8" y="T9"/>
                  </a:cxn>
                </a:cxnLst>
                <a:rect l="0" t="0" r="r" b="b"/>
                <a:pathLst>
                  <a:path w="8467" h="4812">
                    <a:moveTo>
                      <a:pt x="8467" y="1513"/>
                    </a:moveTo>
                    <a:cubicBezTo>
                      <a:pt x="5847" y="0"/>
                      <a:pt x="2620" y="0"/>
                      <a:pt x="0" y="1513"/>
                    </a:cubicBezTo>
                    <a:lnTo>
                      <a:pt x="1905" y="4812"/>
                    </a:lnTo>
                    <a:cubicBezTo>
                      <a:pt x="3346" y="3981"/>
                      <a:pt x="5121" y="3981"/>
                      <a:pt x="6562" y="4812"/>
                    </a:cubicBezTo>
                    <a:lnTo>
                      <a:pt x="8467" y="15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1028"/>
            <p:cNvGrpSpPr/>
            <p:nvPr/>
          </p:nvGrpSpPr>
          <p:grpSpPr>
            <a:xfrm>
              <a:off x="3369272" y="1546408"/>
              <a:ext cx="2475716" cy="2900437"/>
              <a:chOff x="3369272" y="1546408"/>
              <a:chExt cx="2475716" cy="2900437"/>
            </a:xfrm>
          </p:grpSpPr>
          <p:sp>
            <p:nvSpPr>
              <p:cNvPr id="163" name="TextBox 162"/>
              <p:cNvSpPr txBox="1"/>
              <p:nvPr/>
            </p:nvSpPr>
            <p:spPr>
              <a:xfrm rot="3699759">
                <a:off x="2795691" y="3564039"/>
                <a:ext cx="1428674" cy="281511"/>
              </a:xfrm>
              <a:prstGeom prst="rect">
                <a:avLst/>
              </a:prstGeom>
              <a:noFill/>
              <a:ln>
                <a:noFill/>
              </a:ln>
            </p:spPr>
            <p:txBody>
              <a:bodyPr wrap="square" lIns="0" tIns="0" rIns="0" bIns="0" rtlCol="0" anchor="ctr">
                <a:noAutofit/>
              </a:bodyPr>
              <a:lstStyle/>
              <a:p>
                <a:pPr algn="ctr">
                  <a:lnSpc>
                    <a:spcPct val="90000"/>
                  </a:lnSpc>
                </a:pPr>
                <a:r>
                  <a:rPr lang="en-US" sz="1200" b="1" dirty="0" smtClean="0">
                    <a:solidFill>
                      <a:schemeClr val="tx1"/>
                    </a:solidFill>
                  </a:rPr>
                  <a:t>SERVICE</a:t>
                </a:r>
              </a:p>
            </p:txBody>
          </p:sp>
          <p:sp>
            <p:nvSpPr>
              <p:cNvPr id="164" name="TextBox 163"/>
              <p:cNvSpPr txBox="1"/>
              <p:nvPr/>
            </p:nvSpPr>
            <p:spPr>
              <a:xfrm rot="18256167">
                <a:off x="5037238" y="3496260"/>
                <a:ext cx="1301771" cy="229570"/>
              </a:xfrm>
              <a:prstGeom prst="rect">
                <a:avLst/>
              </a:prstGeom>
              <a:noFill/>
              <a:ln>
                <a:noFill/>
              </a:ln>
            </p:spPr>
            <p:txBody>
              <a:bodyPr wrap="square" lIns="0" tIns="0" rIns="0" bIns="0" rtlCol="0" anchor="ctr">
                <a:noAutofit/>
              </a:bodyPr>
              <a:lstStyle/>
              <a:p>
                <a:pPr algn="ctr">
                  <a:lnSpc>
                    <a:spcPct val="90000"/>
                  </a:lnSpc>
                </a:pPr>
                <a:r>
                  <a:rPr lang="en-US" altLang="zh-CN" sz="1200" b="1" dirty="0" smtClean="0"/>
                  <a:t>Project Management</a:t>
                </a:r>
                <a:endParaRPr lang="en-US" sz="1200" b="1" dirty="0" smtClean="0">
                  <a:solidFill>
                    <a:schemeClr val="tx1"/>
                  </a:solidFill>
                </a:endParaRPr>
              </a:p>
            </p:txBody>
          </p:sp>
          <p:sp>
            <p:nvSpPr>
              <p:cNvPr id="165" name="TextBox 164"/>
              <p:cNvSpPr txBox="1"/>
              <p:nvPr/>
            </p:nvSpPr>
            <p:spPr>
              <a:xfrm>
                <a:off x="4066954" y="4186869"/>
                <a:ext cx="1070377" cy="259976"/>
              </a:xfrm>
              <a:prstGeom prst="rect">
                <a:avLst/>
              </a:prstGeom>
              <a:noFill/>
              <a:ln>
                <a:noFill/>
              </a:ln>
            </p:spPr>
            <p:txBody>
              <a:bodyPr wrap="square" lIns="0" tIns="0" rIns="0" bIns="0" rtlCol="0" anchor="ctr">
                <a:noAutofit/>
              </a:bodyPr>
              <a:lstStyle/>
              <a:p>
                <a:pPr algn="ctr">
                  <a:lnSpc>
                    <a:spcPct val="90000"/>
                  </a:lnSpc>
                </a:pPr>
                <a:r>
                  <a:rPr lang="en-US" sz="1200" b="1" dirty="0" smtClean="0">
                    <a:solidFill>
                      <a:schemeClr val="tx1"/>
                    </a:solidFill>
                  </a:rPr>
                  <a:t>DEVELOMENT</a:t>
                </a:r>
              </a:p>
            </p:txBody>
          </p:sp>
          <p:sp>
            <p:nvSpPr>
              <p:cNvPr id="166" name="TextBox 165"/>
              <p:cNvSpPr txBox="1"/>
              <p:nvPr/>
            </p:nvSpPr>
            <p:spPr>
              <a:xfrm rot="3401535">
                <a:off x="5217458" y="2214138"/>
                <a:ext cx="968189" cy="286871"/>
              </a:xfrm>
              <a:prstGeom prst="rect">
                <a:avLst/>
              </a:prstGeom>
              <a:noFill/>
              <a:ln>
                <a:noFill/>
              </a:ln>
            </p:spPr>
            <p:txBody>
              <a:bodyPr wrap="square" lIns="0" tIns="0" rIns="0" bIns="0" rtlCol="0" anchor="ctr">
                <a:noAutofit/>
              </a:bodyPr>
              <a:lstStyle/>
              <a:p>
                <a:pPr algn="ctr">
                  <a:lnSpc>
                    <a:spcPct val="90000"/>
                  </a:lnSpc>
                </a:pPr>
                <a:r>
                  <a:rPr lang="en-US" altLang="zh-CN" sz="1200" b="1" dirty="0"/>
                  <a:t>IVR</a:t>
                </a:r>
                <a:endParaRPr lang="en-US" sz="1200" b="1" dirty="0" smtClean="0">
                  <a:solidFill>
                    <a:schemeClr val="tx1"/>
                  </a:solidFill>
                </a:endParaRPr>
              </a:p>
            </p:txBody>
          </p:sp>
          <p:sp>
            <p:nvSpPr>
              <p:cNvPr id="167" name="TextBox 166"/>
              <p:cNvSpPr txBox="1"/>
              <p:nvPr/>
            </p:nvSpPr>
            <p:spPr>
              <a:xfrm rot="17931464">
                <a:off x="2865828" y="2067607"/>
                <a:ext cx="1290079" cy="247681"/>
              </a:xfrm>
              <a:prstGeom prst="rect">
                <a:avLst/>
              </a:prstGeom>
              <a:noFill/>
              <a:ln>
                <a:noFill/>
              </a:ln>
            </p:spPr>
            <p:txBody>
              <a:bodyPr wrap="square" lIns="0" tIns="0" rIns="0" bIns="0" rtlCol="0" anchor="ctr">
                <a:noAutofit/>
              </a:bodyPr>
              <a:lstStyle/>
              <a:p>
                <a:pPr algn="ctr">
                  <a:lnSpc>
                    <a:spcPct val="90000"/>
                  </a:lnSpc>
                </a:pPr>
                <a:r>
                  <a:rPr lang="en-US" sz="1200" b="1" dirty="0" smtClean="0"/>
                  <a:t>Reporting</a:t>
                </a:r>
                <a:endParaRPr lang="en-US" sz="1200" b="1" dirty="0" smtClean="0">
                  <a:solidFill>
                    <a:schemeClr val="tx1"/>
                  </a:solidFill>
                </a:endParaRPr>
              </a:p>
            </p:txBody>
          </p:sp>
          <p:sp>
            <p:nvSpPr>
              <p:cNvPr id="168" name="TextBox 167"/>
              <p:cNvSpPr txBox="1"/>
              <p:nvPr/>
            </p:nvSpPr>
            <p:spPr>
              <a:xfrm>
                <a:off x="3995935" y="1546816"/>
                <a:ext cx="1152128" cy="313059"/>
              </a:xfrm>
              <a:prstGeom prst="rect">
                <a:avLst/>
              </a:prstGeom>
              <a:noFill/>
              <a:ln>
                <a:noFill/>
              </a:ln>
            </p:spPr>
            <p:txBody>
              <a:bodyPr wrap="square" lIns="0" tIns="0" rIns="0" bIns="0" rtlCol="0" anchor="ctr">
                <a:noAutofit/>
              </a:bodyPr>
              <a:lstStyle/>
              <a:p>
                <a:pPr algn="ctr">
                  <a:lnSpc>
                    <a:spcPct val="90000"/>
                  </a:lnSpc>
                </a:pPr>
                <a:r>
                  <a:rPr lang="en-US" altLang="zh-CN" sz="1200" b="1" dirty="0"/>
                  <a:t>CTI</a:t>
                </a:r>
                <a:endParaRPr lang="en-US" sz="1200" b="1" dirty="0" smtClean="0">
                  <a:solidFill>
                    <a:schemeClr val="tx1"/>
                  </a:solidFill>
                </a:endParaRPr>
              </a:p>
              <a:p>
                <a:pPr algn="ctr">
                  <a:lnSpc>
                    <a:spcPct val="90000"/>
                  </a:lnSpc>
                </a:pPr>
                <a:r>
                  <a:rPr lang="en-US" altLang="zh-CN" sz="1200" b="1" dirty="0" smtClean="0">
                    <a:solidFill>
                      <a:schemeClr val="tx1"/>
                    </a:solidFill>
                  </a:rPr>
                  <a:t>Agent Desktop </a:t>
                </a:r>
                <a:endParaRPr lang="en-US" sz="1200" b="1" dirty="0" smtClean="0">
                  <a:solidFill>
                    <a:schemeClr val="tx1"/>
                  </a:solidFill>
                </a:endParaRPr>
              </a:p>
            </p:txBody>
          </p:sp>
        </p:grpSp>
      </p:grpSp>
      <p:sp>
        <p:nvSpPr>
          <p:cNvPr id="175" name="Oval 174"/>
          <p:cNvSpPr/>
          <p:nvPr/>
        </p:nvSpPr>
        <p:spPr>
          <a:xfrm flipH="1">
            <a:off x="2147135" y="2716761"/>
            <a:ext cx="431968" cy="43196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76" name="Oval 175"/>
          <p:cNvSpPr/>
          <p:nvPr/>
        </p:nvSpPr>
        <p:spPr>
          <a:xfrm flipH="1">
            <a:off x="6531848" y="2716761"/>
            <a:ext cx="431968" cy="43196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13" name="Group 68"/>
          <p:cNvGrpSpPr>
            <a:grpSpLocks/>
          </p:cNvGrpSpPr>
          <p:nvPr/>
        </p:nvGrpSpPr>
        <p:grpSpPr bwMode="auto">
          <a:xfrm>
            <a:off x="2" y="4763347"/>
            <a:ext cx="9144000" cy="710537"/>
            <a:chOff x="3695701" y="9008869"/>
            <a:chExt cx="5208300" cy="1129389"/>
          </a:xfrm>
        </p:grpSpPr>
        <p:sp>
          <p:nvSpPr>
            <p:cNvPr id="186" name="Rounded Rectangle 185"/>
            <p:cNvSpPr>
              <a:spLocks noChangeArrowheads="1"/>
            </p:cNvSpPr>
            <p:nvPr/>
          </p:nvSpPr>
          <p:spPr bwMode="auto">
            <a:xfrm>
              <a:off x="3695701" y="9008869"/>
              <a:ext cx="5208300" cy="1129389"/>
            </a:xfrm>
            <a:prstGeom prst="roundRect">
              <a:avLst>
                <a:gd name="adj" fmla="val 7212"/>
              </a:avLst>
            </a:prstGeom>
            <a:gradFill rotWithShape="0">
              <a:gsLst>
                <a:gs pos="0">
                  <a:srgbClr val="CC0000">
                    <a:lumMod val="40000"/>
                    <a:lumOff val="60000"/>
                  </a:srgbClr>
                </a:gs>
                <a:gs pos="50000">
                  <a:srgbClr val="CC0000"/>
                </a:gs>
                <a:gs pos="100000">
                  <a:srgbClr val="CC0000">
                    <a:lumMod val="50000"/>
                  </a:srgbClr>
                </a:gs>
              </a:gsLst>
              <a:lin ang="5400000"/>
            </a:gradFill>
            <a:ln w="28575">
              <a:solidFill>
                <a:srgbClr val="FFFFFF"/>
              </a:solidFill>
              <a:round/>
              <a:headEnd/>
              <a:tailEnd/>
            </a:ln>
            <a:effectLst>
              <a:outerShdw blurRad="63500" dist="38100" dir="2700000" algn="tl" rotWithShape="0">
                <a:srgbClr val="000000">
                  <a:alpha val="39998"/>
                </a:srgbClr>
              </a:outerShdw>
            </a:effectLst>
          </p:spPr>
          <p:txBody>
            <a:bodyPr lIns="0" tIns="0" rIns="0" bIns="0" anchor="ctr"/>
            <a:lstStyle/>
            <a:p>
              <a:pPr algn="ctr" defTabSz="639763" eaLnBrk="0" hangingPunct="0">
                <a:lnSpc>
                  <a:spcPct val="90000"/>
                </a:lnSpc>
                <a:spcBef>
                  <a:spcPct val="20000"/>
                </a:spcBef>
                <a:buClr>
                  <a:srgbClr val="5C5C5C"/>
                </a:buClr>
                <a:buSzPct val="100000"/>
              </a:pPr>
              <a:endParaRPr kumimoji="0" lang="en-US" altLang="zh-CN" b="1" i="1" dirty="0">
                <a:effectLst>
                  <a:outerShdw blurRad="38100" dist="38100" dir="2700000" algn="tl">
                    <a:srgbClr val="FFFFFF"/>
                  </a:outerShdw>
                </a:effectLst>
                <a:ea typeface="MS PGothic" pitchFamily="34" charset="-128"/>
                <a:sym typeface="Wingdings" pitchFamily="2" charset="2"/>
              </a:endParaRPr>
            </a:p>
          </p:txBody>
        </p:sp>
        <p:sp>
          <p:nvSpPr>
            <p:cNvPr id="187" name="Rectangle 44"/>
            <p:cNvSpPr>
              <a:spLocks noChangeArrowheads="1"/>
            </p:cNvSpPr>
            <p:nvPr/>
          </p:nvSpPr>
          <p:spPr bwMode="auto">
            <a:xfrm>
              <a:off x="3947196" y="9230545"/>
              <a:ext cx="4871843" cy="649936"/>
            </a:xfrm>
            <a:prstGeom prst="rect">
              <a:avLst/>
            </a:prstGeom>
            <a:noFill/>
            <a:ln w="9525">
              <a:noFill/>
              <a:miter lim="800000"/>
              <a:headEnd/>
              <a:tailEnd/>
            </a:ln>
            <a:effectLst/>
          </p:spPr>
          <p:txBody>
            <a:bodyPr lIns="130622" tIns="65311" rIns="130622" bIns="65311" anchor="ctr">
              <a:spAutoFit/>
            </a:bodyPr>
            <a:lstStyle/>
            <a:p>
              <a:pPr algn="ctr" defTabSz="640159" eaLnBrk="0" fontAlgn="auto" hangingPunct="0">
                <a:lnSpc>
                  <a:spcPct val="90000"/>
                </a:lnSpc>
                <a:spcBef>
                  <a:spcPct val="20000"/>
                </a:spcBef>
                <a:spcAft>
                  <a:spcPts val="0"/>
                </a:spcAft>
                <a:buClr>
                  <a:srgbClr val="5C5C5C"/>
                </a:buClr>
                <a:buSzPct val="100000"/>
                <a:defRPr/>
              </a:pPr>
              <a:r>
                <a:rPr kumimoji="0" lang="en-US" altLang="zh-CN" sz="2000" b="1" kern="0" dirty="0" smtClean="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ea typeface="ＭＳ Ｐゴシック" pitchFamily="34" charset="-128"/>
                  <a:cs typeface="ＭＳ Ｐゴシック" charset="-128"/>
                  <a:sym typeface="Wingdings"/>
                </a:rPr>
                <a:t>Aura CM</a:t>
              </a:r>
              <a:endParaRPr kumimoji="0" lang="en-US" sz="2000" b="1" kern="0" dirty="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ea typeface="ＭＳ Ｐゴシック" pitchFamily="34" charset="-128"/>
                <a:cs typeface="ＭＳ Ｐゴシック" charset="-128"/>
                <a:sym typeface="Wingdings"/>
              </a:endParaRPr>
            </a:p>
          </p:txBody>
        </p:sp>
      </p:grpSp>
    </p:spTree>
    <p:extLst>
      <p:ext uri="{BB962C8B-B14F-4D97-AF65-F5344CB8AC3E}">
        <p14:creationId xmlns:p14="http://schemas.microsoft.com/office/powerpoint/2010/main" val="9648346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495" y="1534213"/>
            <a:ext cx="8676640" cy="4825378"/>
          </a:xfrm>
          <a:prstGeom prst="roundRect">
            <a:avLst>
              <a:gd name="adj" fmla="val 3294"/>
            </a:avLst>
          </a:prstGeom>
          <a:noFill/>
          <a:ln w="444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sp>
        <p:nvSpPr>
          <p:cNvPr id="2" name="Title 1"/>
          <p:cNvSpPr>
            <a:spLocks noGrp="1"/>
          </p:cNvSpPr>
          <p:nvPr>
            <p:ph type="title"/>
          </p:nvPr>
        </p:nvSpPr>
        <p:spPr>
          <a:xfrm>
            <a:off x="457199" y="434715"/>
            <a:ext cx="8495935" cy="838200"/>
          </a:xfrm>
        </p:spPr>
        <p:txBody>
          <a:bodyPr/>
          <a:lstStyle/>
          <a:p>
            <a:r>
              <a:rPr lang="zh-CN" altLang="en-US" dirty="0" smtClean="0"/>
              <a:t>今天</a:t>
            </a:r>
            <a:r>
              <a:rPr lang="en-US" altLang="zh-CN" dirty="0" smtClean="0"/>
              <a:t>, </a:t>
            </a:r>
            <a:r>
              <a:rPr lang="zh-CN" altLang="en-US" dirty="0" smtClean="0"/>
              <a:t>我们有了第二个优质应用平台</a:t>
            </a:r>
            <a:endParaRPr lang="en-US" dirty="0"/>
          </a:p>
        </p:txBody>
      </p:sp>
      <p:grpSp>
        <p:nvGrpSpPr>
          <p:cNvPr id="3" name="Group 150"/>
          <p:cNvGrpSpPr/>
          <p:nvPr/>
        </p:nvGrpSpPr>
        <p:grpSpPr>
          <a:xfrm>
            <a:off x="6799385" y="1628904"/>
            <a:ext cx="2029772" cy="4632197"/>
            <a:chOff x="6055359" y="1752600"/>
            <a:chExt cx="2810162" cy="4662209"/>
          </a:xfrm>
        </p:grpSpPr>
        <p:sp>
          <p:nvSpPr>
            <p:cNvPr id="47" name="Rectangle 46"/>
            <p:cNvSpPr/>
            <p:nvPr/>
          </p:nvSpPr>
          <p:spPr bwMode="gray">
            <a:xfrm>
              <a:off x="6055359" y="1752600"/>
              <a:ext cx="2810162" cy="4662209"/>
            </a:xfrm>
            <a:prstGeom prst="rect">
              <a:avLst/>
            </a:prstGeom>
            <a:gradFill flip="none" rotWithShape="1">
              <a:gsLst>
                <a:gs pos="0">
                  <a:schemeClr val="tx2"/>
                </a:gs>
                <a:gs pos="100000">
                  <a:schemeClr val="tx1"/>
                </a:gs>
              </a:gsLst>
              <a:lin ang="0" scaled="1"/>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48" name="Rectangle 47"/>
            <p:cNvSpPr/>
            <p:nvPr/>
          </p:nvSpPr>
          <p:spPr>
            <a:xfrm>
              <a:off x="6168064" y="1852263"/>
              <a:ext cx="2586900" cy="4462884"/>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grpSp>
        <p:nvGrpSpPr>
          <p:cNvPr id="5" name="Group 129"/>
          <p:cNvGrpSpPr/>
          <p:nvPr/>
        </p:nvGrpSpPr>
        <p:grpSpPr>
          <a:xfrm>
            <a:off x="371488" y="1628904"/>
            <a:ext cx="1533483" cy="4632197"/>
            <a:chOff x="5905687" y="1752600"/>
            <a:chExt cx="2959834" cy="4662209"/>
          </a:xfrm>
        </p:grpSpPr>
        <p:sp>
          <p:nvSpPr>
            <p:cNvPr id="131" name="Rectangle 130"/>
            <p:cNvSpPr/>
            <p:nvPr/>
          </p:nvSpPr>
          <p:spPr bwMode="gray">
            <a:xfrm>
              <a:off x="5905687" y="1752600"/>
              <a:ext cx="2959834" cy="4662209"/>
            </a:xfrm>
            <a:prstGeom prst="rect">
              <a:avLst/>
            </a:pr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132" name="Rectangle 131"/>
            <p:cNvSpPr/>
            <p:nvPr/>
          </p:nvSpPr>
          <p:spPr>
            <a:xfrm>
              <a:off x="6062969" y="1852263"/>
              <a:ext cx="2645267" cy="4462884"/>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grpSp>
        <p:nvGrpSpPr>
          <p:cNvPr id="6" name="Group 136"/>
          <p:cNvGrpSpPr/>
          <p:nvPr/>
        </p:nvGrpSpPr>
        <p:grpSpPr>
          <a:xfrm>
            <a:off x="1945750" y="1628903"/>
            <a:ext cx="4836061" cy="1512440"/>
            <a:chOff x="-8327474" y="1473155"/>
            <a:chExt cx="3327677" cy="1415280"/>
          </a:xfrm>
        </p:grpSpPr>
        <p:sp>
          <p:nvSpPr>
            <p:cNvPr id="138" name="Diamond 11"/>
            <p:cNvSpPr/>
            <p:nvPr/>
          </p:nvSpPr>
          <p:spPr>
            <a:xfrm>
              <a:off x="-8327474" y="1473155"/>
              <a:ext cx="3327677" cy="1415280"/>
            </a:xfrm>
            <a:custGeom>
              <a:avLst/>
              <a:gdLst/>
              <a:ahLst/>
              <a:cxnLst/>
              <a:rect l="l" t="t" r="r" b="b"/>
              <a:pathLst>
                <a:path w="3504474" h="1490472">
                  <a:moveTo>
                    <a:pt x="3240323" y="0"/>
                  </a:moveTo>
                  <a:lnTo>
                    <a:pt x="3389074" y="0"/>
                  </a:lnTo>
                  <a:lnTo>
                    <a:pt x="3389074" y="584125"/>
                  </a:lnTo>
                  <a:lnTo>
                    <a:pt x="3504474" y="745236"/>
                  </a:lnTo>
                  <a:lnTo>
                    <a:pt x="3389074" y="906347"/>
                  </a:lnTo>
                  <a:lnTo>
                    <a:pt x="3389074" y="1490472"/>
                  </a:lnTo>
                  <a:lnTo>
                    <a:pt x="3240323" y="1490472"/>
                  </a:lnTo>
                  <a:lnTo>
                    <a:pt x="3240323" y="1489774"/>
                  </a:lnTo>
                  <a:lnTo>
                    <a:pt x="3201680" y="1489774"/>
                  </a:lnTo>
                  <a:lnTo>
                    <a:pt x="57150" y="1489774"/>
                  </a:lnTo>
                  <a:lnTo>
                    <a:pt x="0" y="1489774"/>
                  </a:lnTo>
                  <a:lnTo>
                    <a:pt x="0" y="699"/>
                  </a:lnTo>
                  <a:lnTo>
                    <a:pt x="57150" y="699"/>
                  </a:lnTo>
                  <a:lnTo>
                    <a:pt x="3201680" y="699"/>
                  </a:lnTo>
                  <a:lnTo>
                    <a:pt x="3240323" y="699"/>
                  </a:lnTo>
                  <a:close/>
                </a:path>
              </a:pathLst>
            </a:cu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141" name="Rectangle 140"/>
            <p:cNvSpPr/>
            <p:nvPr/>
          </p:nvSpPr>
          <p:spPr>
            <a:xfrm>
              <a:off x="-8249691" y="1563716"/>
              <a:ext cx="3048590" cy="1237892"/>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grpSp>
        <p:nvGrpSpPr>
          <p:cNvPr id="11" name="Group 163"/>
          <p:cNvGrpSpPr>
            <a:grpSpLocks noChangeAspect="1"/>
          </p:cNvGrpSpPr>
          <p:nvPr/>
        </p:nvGrpSpPr>
        <p:grpSpPr>
          <a:xfrm>
            <a:off x="1718550" y="2212819"/>
            <a:ext cx="413864" cy="436249"/>
            <a:chOff x="2129092" y="5378167"/>
            <a:chExt cx="542290" cy="541964"/>
          </a:xfrm>
        </p:grpSpPr>
        <p:sp>
          <p:nvSpPr>
            <p:cNvPr id="165" name="Oval 75"/>
            <p:cNvSpPr>
              <a:spLocks noChangeArrowheads="1"/>
            </p:cNvSpPr>
            <p:nvPr/>
          </p:nvSpPr>
          <p:spPr bwMode="gray">
            <a:xfrm>
              <a:off x="2129092" y="5378167"/>
              <a:ext cx="542290" cy="541964"/>
            </a:xfrm>
            <a:prstGeom prst="ellipse">
              <a:avLst/>
            </a:prstGeom>
            <a:gradFill rotWithShape="1">
              <a:gsLst>
                <a:gs pos="0">
                  <a:sysClr val="window" lastClr="FFFFFF"/>
                </a:gs>
                <a:gs pos="100000">
                  <a:srgbClr val="DDDDDD">
                    <a:lumMod val="38000"/>
                    <a:lumOff val="62000"/>
                  </a:srgbClr>
                </a:gs>
              </a:gsLst>
              <a:lin ang="5400000" scaled="1"/>
            </a:gradFill>
            <a:ln w="28575" algn="ctr">
              <a:solidFill>
                <a:srgbClr val="969696"/>
              </a:solidFill>
              <a:round/>
              <a:headEnd/>
              <a:tailEnd/>
            </a:ln>
            <a:effectLst/>
            <a:extLst/>
          </p:spPr>
          <p:txBody>
            <a:bodyPr/>
            <a:lstStyle/>
            <a:p>
              <a:pPr algn="l" fontAlgn="auto">
                <a:spcBef>
                  <a:spcPts val="0"/>
                </a:spcBef>
                <a:spcAft>
                  <a:spcPts val="0"/>
                </a:spcAft>
                <a:defRPr/>
              </a:pPr>
              <a:endParaRPr lang="en-US" sz="5400" kern="0" baseline="-25000">
                <a:solidFill>
                  <a:sysClr val="windowText" lastClr="000000"/>
                </a:solidFill>
                <a:ea typeface="MS PGothic" pitchFamily="34" charset="-128"/>
              </a:endParaRPr>
            </a:p>
          </p:txBody>
        </p:sp>
        <p:sp>
          <p:nvSpPr>
            <p:cNvPr id="166" name="Cross 165"/>
            <p:cNvSpPr/>
            <p:nvPr/>
          </p:nvSpPr>
          <p:spPr>
            <a:xfrm>
              <a:off x="2255457" y="5501829"/>
              <a:ext cx="289560" cy="294640"/>
            </a:xfrm>
            <a:prstGeom prst="plus">
              <a:avLst>
                <a:gd name="adj" fmla="val 40099"/>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sp>
        <p:nvSpPr>
          <p:cNvPr id="167" name="TextBox 166"/>
          <p:cNvSpPr txBox="1"/>
          <p:nvPr/>
        </p:nvSpPr>
        <p:spPr>
          <a:xfrm>
            <a:off x="766553" y="3204317"/>
            <a:ext cx="744114" cy="480131"/>
          </a:xfrm>
          <a:prstGeom prst="rect">
            <a:avLst/>
          </a:prstGeom>
          <a:noFill/>
        </p:spPr>
        <p:txBody>
          <a:bodyPr wrap="none" rtlCol="0">
            <a:spAutoFit/>
          </a:bodyPr>
          <a:lstStyle/>
          <a:p>
            <a:pPr algn="ctr">
              <a:lnSpc>
                <a:spcPct val="90000"/>
              </a:lnSpc>
            </a:pPr>
            <a:r>
              <a:rPr lang="en-US" sz="1400"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VOICE</a:t>
            </a:r>
          </a:p>
          <a:p>
            <a:pPr algn="ctr">
              <a:lnSpc>
                <a:spcPct val="90000"/>
              </a:lnSpc>
            </a:pPr>
            <a:r>
              <a:rPr lang="en-US" sz="1400"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VIDEO</a:t>
            </a:r>
            <a:endPar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endParaRPr>
          </a:p>
        </p:txBody>
      </p:sp>
      <p:grpSp>
        <p:nvGrpSpPr>
          <p:cNvPr id="12" name="Group 16"/>
          <p:cNvGrpSpPr/>
          <p:nvPr/>
        </p:nvGrpSpPr>
        <p:grpSpPr>
          <a:xfrm>
            <a:off x="932488" y="3692301"/>
            <a:ext cx="411480" cy="449344"/>
            <a:chOff x="-9903637" y="3215361"/>
            <a:chExt cx="868270" cy="868270"/>
          </a:xfrm>
        </p:grpSpPr>
        <p:sp>
          <p:nvSpPr>
            <p:cNvPr id="87" name="AutoShape 46"/>
            <p:cNvSpPr>
              <a:spLocks noChangeArrowheads="1"/>
            </p:cNvSpPr>
            <p:nvPr/>
          </p:nvSpPr>
          <p:spPr bwMode="auto">
            <a:xfrm>
              <a:off x="-9903637" y="3215361"/>
              <a:ext cx="868270" cy="868270"/>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grpSp>
          <p:nvGrpSpPr>
            <p:cNvPr id="13" name="Group 52"/>
            <p:cNvGrpSpPr>
              <a:grpSpLocks/>
            </p:cNvGrpSpPr>
            <p:nvPr/>
          </p:nvGrpSpPr>
          <p:grpSpPr bwMode="auto">
            <a:xfrm>
              <a:off x="-9743928" y="3361520"/>
              <a:ext cx="548852" cy="575952"/>
              <a:chOff x="1803" y="1453"/>
              <a:chExt cx="736" cy="865"/>
            </a:xfrm>
          </p:grpSpPr>
          <p:sp>
            <p:nvSpPr>
              <p:cNvPr id="90" name="Freeform 53"/>
              <p:cNvSpPr>
                <a:spLocks/>
              </p:cNvSpPr>
              <p:nvPr/>
            </p:nvSpPr>
            <p:spPr bwMode="auto">
              <a:xfrm>
                <a:off x="1857" y="1901"/>
                <a:ext cx="244" cy="403"/>
              </a:xfrm>
              <a:custGeom>
                <a:avLst/>
                <a:gdLst>
                  <a:gd name="T0" fmla="*/ 9 w 303"/>
                  <a:gd name="T1" fmla="*/ 103 h 499"/>
                  <a:gd name="T2" fmla="*/ 158 w 303"/>
                  <a:gd name="T3" fmla="*/ 262 h 499"/>
                  <a:gd name="T4" fmla="*/ 158 w 303"/>
                  <a:gd name="T5" fmla="*/ 253 h 499"/>
                  <a:gd name="T6" fmla="*/ 25 w 303"/>
                  <a:gd name="T7" fmla="*/ 100 h 499"/>
                  <a:gd name="T8" fmla="*/ 25 w 303"/>
                  <a:gd name="T9" fmla="*/ 100 h 499"/>
                  <a:gd name="T10" fmla="*/ 9 w 303"/>
                  <a:gd name="T11" fmla="*/ 103 h 499"/>
                  <a:gd name="T12" fmla="*/ 0 60000 65536"/>
                  <a:gd name="T13" fmla="*/ 0 60000 65536"/>
                  <a:gd name="T14" fmla="*/ 0 60000 65536"/>
                  <a:gd name="T15" fmla="*/ 0 60000 65536"/>
                  <a:gd name="T16" fmla="*/ 0 60000 65536"/>
                  <a:gd name="T17" fmla="*/ 0 60000 65536"/>
                  <a:gd name="T18" fmla="*/ 0 w 303"/>
                  <a:gd name="T19" fmla="*/ 0 h 499"/>
                  <a:gd name="T20" fmla="*/ 303 w 303"/>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303" h="499">
                    <a:moveTo>
                      <a:pt x="18" y="196"/>
                    </a:moveTo>
                    <a:cubicBezTo>
                      <a:pt x="18" y="196"/>
                      <a:pt x="54" y="384"/>
                      <a:pt x="303" y="499"/>
                    </a:cubicBezTo>
                    <a:cubicBezTo>
                      <a:pt x="303" y="480"/>
                      <a:pt x="303" y="480"/>
                      <a:pt x="303" y="480"/>
                    </a:cubicBezTo>
                    <a:cubicBezTo>
                      <a:pt x="303" y="480"/>
                      <a:pt x="99" y="372"/>
                      <a:pt x="47" y="189"/>
                    </a:cubicBezTo>
                    <a:cubicBezTo>
                      <a:pt x="0" y="0"/>
                      <a:pt x="47" y="189"/>
                      <a:pt x="47" y="189"/>
                    </a:cubicBezTo>
                    <a:cubicBezTo>
                      <a:pt x="18" y="196"/>
                      <a:pt x="18" y="196"/>
                      <a:pt x="18" y="1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91" name="Freeform 54"/>
              <p:cNvSpPr>
                <a:spLocks/>
              </p:cNvSpPr>
              <p:nvPr/>
            </p:nvSpPr>
            <p:spPr bwMode="auto">
              <a:xfrm>
                <a:off x="2083" y="2285"/>
                <a:ext cx="159" cy="33"/>
              </a:xfrm>
              <a:custGeom>
                <a:avLst/>
                <a:gdLst>
                  <a:gd name="T0" fmla="*/ 103 w 197"/>
                  <a:gd name="T1" fmla="*/ 10 h 41"/>
                  <a:gd name="T2" fmla="*/ 93 w 197"/>
                  <a:gd name="T3" fmla="*/ 22 h 41"/>
                  <a:gd name="T4" fmla="*/ 11 w 197"/>
                  <a:gd name="T5" fmla="*/ 22 h 41"/>
                  <a:gd name="T6" fmla="*/ 0 w 197"/>
                  <a:gd name="T7" fmla="*/ 10 h 41"/>
                  <a:gd name="T8" fmla="*/ 0 w 197"/>
                  <a:gd name="T9" fmla="*/ 10 h 41"/>
                  <a:gd name="T10" fmla="*/ 11 w 197"/>
                  <a:gd name="T11" fmla="*/ 0 h 41"/>
                  <a:gd name="T12" fmla="*/ 93 w 197"/>
                  <a:gd name="T13" fmla="*/ 0 h 41"/>
                  <a:gd name="T14" fmla="*/ 103 w 197"/>
                  <a:gd name="T15" fmla="*/ 10 h 41"/>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41"/>
                  <a:gd name="T26" fmla="*/ 197 w 19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41">
                    <a:moveTo>
                      <a:pt x="197" y="20"/>
                    </a:moveTo>
                    <a:cubicBezTo>
                      <a:pt x="197" y="32"/>
                      <a:pt x="188" y="41"/>
                      <a:pt x="177" y="41"/>
                    </a:cubicBezTo>
                    <a:cubicBezTo>
                      <a:pt x="21" y="41"/>
                      <a:pt x="21" y="41"/>
                      <a:pt x="21" y="41"/>
                    </a:cubicBezTo>
                    <a:cubicBezTo>
                      <a:pt x="9" y="41"/>
                      <a:pt x="0" y="32"/>
                      <a:pt x="0" y="20"/>
                    </a:cubicBezTo>
                    <a:cubicBezTo>
                      <a:pt x="0" y="20"/>
                      <a:pt x="0" y="20"/>
                      <a:pt x="0" y="20"/>
                    </a:cubicBezTo>
                    <a:cubicBezTo>
                      <a:pt x="0" y="9"/>
                      <a:pt x="9" y="0"/>
                      <a:pt x="21" y="0"/>
                    </a:cubicBezTo>
                    <a:cubicBezTo>
                      <a:pt x="177" y="0"/>
                      <a:pt x="177" y="0"/>
                      <a:pt x="177" y="0"/>
                    </a:cubicBezTo>
                    <a:cubicBezTo>
                      <a:pt x="188" y="0"/>
                      <a:pt x="197" y="9"/>
                      <a:pt x="197"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92" name="Freeform 55"/>
              <p:cNvSpPr>
                <a:spLocks/>
              </p:cNvSpPr>
              <p:nvPr/>
            </p:nvSpPr>
            <p:spPr bwMode="auto">
              <a:xfrm>
                <a:off x="1803" y="1887"/>
                <a:ext cx="147" cy="171"/>
              </a:xfrm>
              <a:custGeom>
                <a:avLst/>
                <a:gdLst>
                  <a:gd name="T0" fmla="*/ 96 w 182"/>
                  <a:gd name="T1" fmla="*/ 96 h 213"/>
                  <a:gd name="T2" fmla="*/ 82 w 182"/>
                  <a:gd name="T3" fmla="*/ 110 h 213"/>
                  <a:gd name="T4" fmla="*/ 14 w 182"/>
                  <a:gd name="T5" fmla="*/ 110 h 213"/>
                  <a:gd name="T6" fmla="*/ 0 w 182"/>
                  <a:gd name="T7" fmla="*/ 96 h 213"/>
                  <a:gd name="T8" fmla="*/ 0 w 182"/>
                  <a:gd name="T9" fmla="*/ 14 h 213"/>
                  <a:gd name="T10" fmla="*/ 14 w 182"/>
                  <a:gd name="T11" fmla="*/ 0 h 213"/>
                  <a:gd name="T12" fmla="*/ 82 w 182"/>
                  <a:gd name="T13" fmla="*/ 0 h 213"/>
                  <a:gd name="T14" fmla="*/ 96 w 182"/>
                  <a:gd name="T15" fmla="*/ 14 h 213"/>
                  <a:gd name="T16" fmla="*/ 96 w 182"/>
                  <a:gd name="T17" fmla="*/ 9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3"/>
                  <a:gd name="T29" fmla="*/ 182 w 18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3">
                    <a:moveTo>
                      <a:pt x="182" y="187"/>
                    </a:moveTo>
                    <a:cubicBezTo>
                      <a:pt x="182" y="202"/>
                      <a:pt x="170" y="213"/>
                      <a:pt x="156" y="213"/>
                    </a:cubicBezTo>
                    <a:cubicBezTo>
                      <a:pt x="26" y="213"/>
                      <a:pt x="26" y="213"/>
                      <a:pt x="26" y="213"/>
                    </a:cubicBezTo>
                    <a:cubicBezTo>
                      <a:pt x="11" y="213"/>
                      <a:pt x="0" y="202"/>
                      <a:pt x="0" y="187"/>
                    </a:cubicBezTo>
                    <a:cubicBezTo>
                      <a:pt x="0" y="26"/>
                      <a:pt x="0" y="26"/>
                      <a:pt x="0" y="26"/>
                    </a:cubicBezTo>
                    <a:cubicBezTo>
                      <a:pt x="0" y="11"/>
                      <a:pt x="11" y="0"/>
                      <a:pt x="26" y="0"/>
                    </a:cubicBezTo>
                    <a:cubicBezTo>
                      <a:pt x="156" y="0"/>
                      <a:pt x="156" y="0"/>
                      <a:pt x="156" y="0"/>
                    </a:cubicBezTo>
                    <a:cubicBezTo>
                      <a:pt x="170" y="0"/>
                      <a:pt x="182" y="11"/>
                      <a:pt x="182" y="26"/>
                    </a:cubicBezTo>
                    <a:lnTo>
                      <a:pt x="182"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93" name="Freeform 56"/>
              <p:cNvSpPr>
                <a:spLocks/>
              </p:cNvSpPr>
              <p:nvPr/>
            </p:nvSpPr>
            <p:spPr bwMode="auto">
              <a:xfrm>
                <a:off x="2392" y="1887"/>
                <a:ext cx="147" cy="171"/>
              </a:xfrm>
              <a:custGeom>
                <a:avLst/>
                <a:gdLst>
                  <a:gd name="T0" fmla="*/ 96 w 182"/>
                  <a:gd name="T1" fmla="*/ 96 h 213"/>
                  <a:gd name="T2" fmla="*/ 82 w 182"/>
                  <a:gd name="T3" fmla="*/ 110 h 213"/>
                  <a:gd name="T4" fmla="*/ 14 w 182"/>
                  <a:gd name="T5" fmla="*/ 110 h 213"/>
                  <a:gd name="T6" fmla="*/ 0 w 182"/>
                  <a:gd name="T7" fmla="*/ 96 h 213"/>
                  <a:gd name="T8" fmla="*/ 0 w 182"/>
                  <a:gd name="T9" fmla="*/ 14 h 213"/>
                  <a:gd name="T10" fmla="*/ 14 w 182"/>
                  <a:gd name="T11" fmla="*/ 0 h 213"/>
                  <a:gd name="T12" fmla="*/ 82 w 182"/>
                  <a:gd name="T13" fmla="*/ 0 h 213"/>
                  <a:gd name="T14" fmla="*/ 96 w 182"/>
                  <a:gd name="T15" fmla="*/ 14 h 213"/>
                  <a:gd name="T16" fmla="*/ 96 w 182"/>
                  <a:gd name="T17" fmla="*/ 9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3"/>
                  <a:gd name="T29" fmla="*/ 182 w 18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3">
                    <a:moveTo>
                      <a:pt x="182" y="187"/>
                    </a:moveTo>
                    <a:cubicBezTo>
                      <a:pt x="182" y="202"/>
                      <a:pt x="171" y="213"/>
                      <a:pt x="156" y="213"/>
                    </a:cubicBezTo>
                    <a:cubicBezTo>
                      <a:pt x="26" y="213"/>
                      <a:pt x="26" y="213"/>
                      <a:pt x="26" y="213"/>
                    </a:cubicBezTo>
                    <a:cubicBezTo>
                      <a:pt x="12" y="213"/>
                      <a:pt x="0" y="202"/>
                      <a:pt x="0" y="187"/>
                    </a:cubicBezTo>
                    <a:cubicBezTo>
                      <a:pt x="0" y="26"/>
                      <a:pt x="0" y="26"/>
                      <a:pt x="0" y="26"/>
                    </a:cubicBezTo>
                    <a:cubicBezTo>
                      <a:pt x="0" y="11"/>
                      <a:pt x="12" y="0"/>
                      <a:pt x="26" y="0"/>
                    </a:cubicBezTo>
                    <a:cubicBezTo>
                      <a:pt x="156" y="0"/>
                      <a:pt x="156" y="0"/>
                      <a:pt x="156" y="0"/>
                    </a:cubicBezTo>
                    <a:cubicBezTo>
                      <a:pt x="171" y="0"/>
                      <a:pt x="182" y="11"/>
                      <a:pt x="182" y="26"/>
                    </a:cubicBezTo>
                    <a:lnTo>
                      <a:pt x="182"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94" name="Freeform 57"/>
              <p:cNvSpPr>
                <a:spLocks/>
              </p:cNvSpPr>
              <p:nvPr/>
            </p:nvSpPr>
            <p:spPr bwMode="auto">
              <a:xfrm>
                <a:off x="1860" y="1453"/>
                <a:ext cx="313" cy="437"/>
              </a:xfrm>
              <a:custGeom>
                <a:avLst/>
                <a:gdLst>
                  <a:gd name="T0" fmla="*/ 27 w 388"/>
                  <a:gd name="T1" fmla="*/ 284 h 542"/>
                  <a:gd name="T2" fmla="*/ 203 w 388"/>
                  <a:gd name="T3" fmla="*/ 48 h 542"/>
                  <a:gd name="T4" fmla="*/ 203 w 388"/>
                  <a:gd name="T5" fmla="*/ 22 h 542"/>
                  <a:gd name="T6" fmla="*/ 0 w 388"/>
                  <a:gd name="T7" fmla="*/ 283 h 542"/>
                  <a:gd name="T8" fmla="*/ 27 w 388"/>
                  <a:gd name="T9" fmla="*/ 284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52" y="542"/>
                    </a:moveTo>
                    <a:cubicBezTo>
                      <a:pt x="52" y="542"/>
                      <a:pt x="4" y="93"/>
                      <a:pt x="388" y="93"/>
                    </a:cubicBezTo>
                    <a:cubicBezTo>
                      <a:pt x="388" y="42"/>
                      <a:pt x="388" y="42"/>
                      <a:pt x="388" y="42"/>
                    </a:cubicBezTo>
                    <a:cubicBezTo>
                      <a:pt x="388" y="42"/>
                      <a:pt x="0" y="0"/>
                      <a:pt x="0" y="540"/>
                    </a:cubicBezTo>
                    <a:lnTo>
                      <a:pt x="52" y="5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95" name="Freeform 58"/>
              <p:cNvSpPr>
                <a:spLocks/>
              </p:cNvSpPr>
              <p:nvPr/>
            </p:nvSpPr>
            <p:spPr bwMode="auto">
              <a:xfrm>
                <a:off x="2171" y="1453"/>
                <a:ext cx="313" cy="437"/>
              </a:xfrm>
              <a:custGeom>
                <a:avLst/>
                <a:gdLst>
                  <a:gd name="T0" fmla="*/ 177 w 388"/>
                  <a:gd name="T1" fmla="*/ 284 h 542"/>
                  <a:gd name="T2" fmla="*/ 0 w 388"/>
                  <a:gd name="T3" fmla="*/ 48 h 542"/>
                  <a:gd name="T4" fmla="*/ 0 w 388"/>
                  <a:gd name="T5" fmla="*/ 22 h 542"/>
                  <a:gd name="T6" fmla="*/ 203 w 388"/>
                  <a:gd name="T7" fmla="*/ 283 h 542"/>
                  <a:gd name="T8" fmla="*/ 177 w 388"/>
                  <a:gd name="T9" fmla="*/ 284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337" y="542"/>
                    </a:moveTo>
                    <a:cubicBezTo>
                      <a:pt x="337" y="542"/>
                      <a:pt x="384" y="93"/>
                      <a:pt x="0" y="93"/>
                    </a:cubicBezTo>
                    <a:cubicBezTo>
                      <a:pt x="0" y="42"/>
                      <a:pt x="0" y="42"/>
                      <a:pt x="0" y="42"/>
                    </a:cubicBezTo>
                    <a:cubicBezTo>
                      <a:pt x="0" y="42"/>
                      <a:pt x="388" y="0"/>
                      <a:pt x="388" y="540"/>
                    </a:cubicBezTo>
                    <a:lnTo>
                      <a:pt x="337" y="5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grpSp>
      </p:grpSp>
      <p:sp>
        <p:nvSpPr>
          <p:cNvPr id="207" name="Rectangle 206"/>
          <p:cNvSpPr/>
          <p:nvPr/>
        </p:nvSpPr>
        <p:spPr>
          <a:xfrm>
            <a:off x="6872551" y="2969649"/>
            <a:ext cx="1871788" cy="33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323232"/>
                </a:solidFill>
                <a:latin typeface="Arial"/>
              </a:rPr>
              <a:t>Customer Sees </a:t>
            </a:r>
            <a:r>
              <a:rPr lang="en-US" sz="1400" b="1" dirty="0">
                <a:solidFill>
                  <a:srgbClr val="323232"/>
                </a:solidFill>
                <a:latin typeface="Arial"/>
              </a:rPr>
              <a:t/>
            </a:r>
            <a:br>
              <a:rPr lang="en-US" sz="1400" b="1" dirty="0">
                <a:solidFill>
                  <a:srgbClr val="323232"/>
                </a:solidFill>
                <a:latin typeface="Arial"/>
              </a:rPr>
            </a:br>
            <a:r>
              <a:rPr lang="en-US" sz="1400" b="1" dirty="0">
                <a:solidFill>
                  <a:srgbClr val="323232"/>
                </a:solidFill>
                <a:latin typeface="Arial"/>
              </a:rPr>
              <a:t>One Company</a:t>
            </a:r>
          </a:p>
        </p:txBody>
      </p:sp>
      <p:sp>
        <p:nvSpPr>
          <p:cNvPr id="208" name="Rectangle 207"/>
          <p:cNvSpPr/>
          <p:nvPr/>
        </p:nvSpPr>
        <p:spPr>
          <a:xfrm>
            <a:off x="7144338" y="5508749"/>
            <a:ext cx="1328217" cy="266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323232"/>
                </a:solidFill>
                <a:latin typeface="Arial"/>
              </a:rPr>
              <a:t>Organization Sees</a:t>
            </a:r>
            <a:br>
              <a:rPr lang="en-US" sz="1200" dirty="0">
                <a:solidFill>
                  <a:srgbClr val="323232"/>
                </a:solidFill>
                <a:latin typeface="Arial"/>
              </a:rPr>
            </a:br>
            <a:r>
              <a:rPr lang="en-US" sz="1400" b="1" dirty="0">
                <a:solidFill>
                  <a:srgbClr val="323232"/>
                </a:solidFill>
                <a:latin typeface="Arial"/>
              </a:rPr>
              <a:t>One Customer</a:t>
            </a:r>
          </a:p>
        </p:txBody>
      </p:sp>
      <p:sp>
        <p:nvSpPr>
          <p:cNvPr id="143" name="Diamond 11"/>
          <p:cNvSpPr/>
          <p:nvPr/>
        </p:nvSpPr>
        <p:spPr>
          <a:xfrm>
            <a:off x="1945750" y="4750567"/>
            <a:ext cx="4836061" cy="1512440"/>
          </a:xfrm>
          <a:custGeom>
            <a:avLst/>
            <a:gdLst/>
            <a:ahLst/>
            <a:cxnLst/>
            <a:rect l="l" t="t" r="r" b="b"/>
            <a:pathLst>
              <a:path w="3504474" h="1490472">
                <a:moveTo>
                  <a:pt x="3240323" y="0"/>
                </a:moveTo>
                <a:lnTo>
                  <a:pt x="3389074" y="0"/>
                </a:lnTo>
                <a:lnTo>
                  <a:pt x="3389074" y="584125"/>
                </a:lnTo>
                <a:lnTo>
                  <a:pt x="3504474" y="745236"/>
                </a:lnTo>
                <a:lnTo>
                  <a:pt x="3389074" y="906347"/>
                </a:lnTo>
                <a:lnTo>
                  <a:pt x="3389074" y="1490472"/>
                </a:lnTo>
                <a:lnTo>
                  <a:pt x="3240323" y="1490472"/>
                </a:lnTo>
                <a:lnTo>
                  <a:pt x="3240323" y="1489774"/>
                </a:lnTo>
                <a:lnTo>
                  <a:pt x="3201680" y="1489774"/>
                </a:lnTo>
                <a:lnTo>
                  <a:pt x="57150" y="1489774"/>
                </a:lnTo>
                <a:lnTo>
                  <a:pt x="0" y="1489774"/>
                </a:lnTo>
                <a:lnTo>
                  <a:pt x="0" y="699"/>
                </a:lnTo>
                <a:lnTo>
                  <a:pt x="57150" y="699"/>
                </a:lnTo>
                <a:lnTo>
                  <a:pt x="3201680" y="699"/>
                </a:lnTo>
                <a:lnTo>
                  <a:pt x="3240323" y="699"/>
                </a:lnTo>
                <a:close/>
              </a:path>
            </a:pathLst>
          </a:cu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144" name="Rectangle 143"/>
          <p:cNvSpPr/>
          <p:nvPr/>
        </p:nvSpPr>
        <p:spPr>
          <a:xfrm>
            <a:off x="2066627" y="4847344"/>
            <a:ext cx="4430468" cy="1322875"/>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sp>
        <p:nvSpPr>
          <p:cNvPr id="146" name="Diamond 11"/>
          <p:cNvSpPr/>
          <p:nvPr/>
        </p:nvSpPr>
        <p:spPr>
          <a:xfrm>
            <a:off x="1945750" y="3190792"/>
            <a:ext cx="4836061" cy="1512440"/>
          </a:xfrm>
          <a:custGeom>
            <a:avLst/>
            <a:gdLst/>
            <a:ahLst/>
            <a:cxnLst/>
            <a:rect l="l" t="t" r="r" b="b"/>
            <a:pathLst>
              <a:path w="3504474" h="1490472">
                <a:moveTo>
                  <a:pt x="3240323" y="0"/>
                </a:moveTo>
                <a:lnTo>
                  <a:pt x="3389074" y="0"/>
                </a:lnTo>
                <a:lnTo>
                  <a:pt x="3389074" y="584125"/>
                </a:lnTo>
                <a:lnTo>
                  <a:pt x="3504474" y="745236"/>
                </a:lnTo>
                <a:lnTo>
                  <a:pt x="3389074" y="906347"/>
                </a:lnTo>
                <a:lnTo>
                  <a:pt x="3389074" y="1490472"/>
                </a:lnTo>
                <a:lnTo>
                  <a:pt x="3240323" y="1490472"/>
                </a:lnTo>
                <a:lnTo>
                  <a:pt x="3240323" y="1489774"/>
                </a:lnTo>
                <a:lnTo>
                  <a:pt x="3201680" y="1489774"/>
                </a:lnTo>
                <a:lnTo>
                  <a:pt x="57150" y="1489774"/>
                </a:lnTo>
                <a:lnTo>
                  <a:pt x="0" y="1489774"/>
                </a:lnTo>
                <a:lnTo>
                  <a:pt x="0" y="699"/>
                </a:lnTo>
                <a:lnTo>
                  <a:pt x="57150" y="699"/>
                </a:lnTo>
                <a:lnTo>
                  <a:pt x="3201680" y="699"/>
                </a:lnTo>
                <a:lnTo>
                  <a:pt x="3240323" y="699"/>
                </a:lnTo>
                <a:close/>
              </a:path>
            </a:pathLst>
          </a:cu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147" name="Rectangle 146"/>
          <p:cNvSpPr/>
          <p:nvPr/>
        </p:nvSpPr>
        <p:spPr>
          <a:xfrm>
            <a:off x="2060483" y="3287571"/>
            <a:ext cx="4430468" cy="1322875"/>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nvGrpSpPr>
          <p:cNvPr id="9" name="Group 157"/>
          <p:cNvGrpSpPr>
            <a:grpSpLocks noChangeAspect="1"/>
          </p:cNvGrpSpPr>
          <p:nvPr/>
        </p:nvGrpSpPr>
        <p:grpSpPr>
          <a:xfrm>
            <a:off x="1718550" y="5332575"/>
            <a:ext cx="413864" cy="436249"/>
            <a:chOff x="2129092" y="5378167"/>
            <a:chExt cx="542290" cy="541964"/>
          </a:xfrm>
        </p:grpSpPr>
        <p:sp>
          <p:nvSpPr>
            <p:cNvPr id="159" name="Oval 75"/>
            <p:cNvSpPr>
              <a:spLocks noChangeArrowheads="1"/>
            </p:cNvSpPr>
            <p:nvPr/>
          </p:nvSpPr>
          <p:spPr bwMode="gray">
            <a:xfrm>
              <a:off x="2129092" y="5378167"/>
              <a:ext cx="542290" cy="541964"/>
            </a:xfrm>
            <a:prstGeom prst="ellipse">
              <a:avLst/>
            </a:prstGeom>
            <a:gradFill rotWithShape="1">
              <a:gsLst>
                <a:gs pos="0">
                  <a:sysClr val="window" lastClr="FFFFFF"/>
                </a:gs>
                <a:gs pos="100000">
                  <a:srgbClr val="DDDDDD">
                    <a:lumMod val="38000"/>
                    <a:lumOff val="62000"/>
                  </a:srgbClr>
                </a:gs>
              </a:gsLst>
              <a:lin ang="5400000" scaled="1"/>
            </a:gradFill>
            <a:ln w="28575" algn="ctr">
              <a:solidFill>
                <a:srgbClr val="969696"/>
              </a:solidFill>
              <a:round/>
              <a:headEnd/>
              <a:tailEnd/>
            </a:ln>
            <a:effectLst/>
            <a:extLst/>
          </p:spPr>
          <p:txBody>
            <a:bodyPr/>
            <a:lstStyle/>
            <a:p>
              <a:pPr algn="l" fontAlgn="auto">
                <a:spcBef>
                  <a:spcPts val="0"/>
                </a:spcBef>
                <a:spcAft>
                  <a:spcPts val="0"/>
                </a:spcAft>
                <a:defRPr/>
              </a:pPr>
              <a:endParaRPr lang="en-US" sz="5400" kern="0" baseline="-25000">
                <a:solidFill>
                  <a:sysClr val="windowText" lastClr="000000"/>
                </a:solidFill>
                <a:ea typeface="MS PGothic" pitchFamily="34" charset="-128"/>
              </a:endParaRPr>
            </a:p>
          </p:txBody>
        </p:sp>
        <p:sp>
          <p:nvSpPr>
            <p:cNvPr id="160" name="Cross 159"/>
            <p:cNvSpPr/>
            <p:nvPr/>
          </p:nvSpPr>
          <p:spPr>
            <a:xfrm>
              <a:off x="2255457" y="5501829"/>
              <a:ext cx="289560" cy="294640"/>
            </a:xfrm>
            <a:prstGeom prst="plus">
              <a:avLst>
                <a:gd name="adj" fmla="val 40099"/>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grpSp>
        <p:nvGrpSpPr>
          <p:cNvPr id="10" name="Group 160"/>
          <p:cNvGrpSpPr>
            <a:grpSpLocks noChangeAspect="1"/>
          </p:cNvGrpSpPr>
          <p:nvPr/>
        </p:nvGrpSpPr>
        <p:grpSpPr>
          <a:xfrm>
            <a:off x="1718550" y="3772695"/>
            <a:ext cx="413864" cy="436249"/>
            <a:chOff x="2129092" y="5378167"/>
            <a:chExt cx="542290" cy="541964"/>
          </a:xfrm>
        </p:grpSpPr>
        <p:sp>
          <p:nvSpPr>
            <p:cNvPr id="162" name="Oval 75"/>
            <p:cNvSpPr>
              <a:spLocks noChangeArrowheads="1"/>
            </p:cNvSpPr>
            <p:nvPr/>
          </p:nvSpPr>
          <p:spPr bwMode="gray">
            <a:xfrm>
              <a:off x="2129092" y="5378167"/>
              <a:ext cx="542290" cy="541964"/>
            </a:xfrm>
            <a:prstGeom prst="ellipse">
              <a:avLst/>
            </a:prstGeom>
            <a:gradFill rotWithShape="1">
              <a:gsLst>
                <a:gs pos="0">
                  <a:sysClr val="window" lastClr="FFFFFF"/>
                </a:gs>
                <a:gs pos="100000">
                  <a:srgbClr val="DDDDDD">
                    <a:lumMod val="38000"/>
                    <a:lumOff val="62000"/>
                  </a:srgbClr>
                </a:gs>
              </a:gsLst>
              <a:lin ang="5400000" scaled="1"/>
            </a:gradFill>
            <a:ln w="28575" algn="ctr">
              <a:solidFill>
                <a:srgbClr val="969696"/>
              </a:solidFill>
              <a:round/>
              <a:headEnd/>
              <a:tailEnd/>
            </a:ln>
            <a:effectLst/>
            <a:extLst/>
          </p:spPr>
          <p:txBody>
            <a:bodyPr/>
            <a:lstStyle/>
            <a:p>
              <a:pPr algn="l" fontAlgn="auto">
                <a:spcBef>
                  <a:spcPts val="0"/>
                </a:spcBef>
                <a:spcAft>
                  <a:spcPts val="0"/>
                </a:spcAft>
                <a:defRPr/>
              </a:pPr>
              <a:endParaRPr lang="en-US" sz="5400" kern="0" baseline="-25000">
                <a:solidFill>
                  <a:sysClr val="windowText" lastClr="000000"/>
                </a:solidFill>
                <a:ea typeface="MS PGothic" pitchFamily="34" charset="-128"/>
              </a:endParaRPr>
            </a:p>
          </p:txBody>
        </p:sp>
        <p:sp>
          <p:nvSpPr>
            <p:cNvPr id="163" name="Cross 162"/>
            <p:cNvSpPr/>
            <p:nvPr/>
          </p:nvSpPr>
          <p:spPr>
            <a:xfrm>
              <a:off x="2255457" y="5501829"/>
              <a:ext cx="289560" cy="294640"/>
            </a:xfrm>
            <a:prstGeom prst="plus">
              <a:avLst>
                <a:gd name="adj" fmla="val 40099"/>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sp>
        <p:nvSpPr>
          <p:cNvPr id="115" name="TextBox 114"/>
          <p:cNvSpPr txBox="1"/>
          <p:nvPr/>
        </p:nvSpPr>
        <p:spPr>
          <a:xfrm>
            <a:off x="6880799" y="1799397"/>
            <a:ext cx="1871789" cy="674031"/>
          </a:xfrm>
          <a:prstGeom prst="rect">
            <a:avLst/>
          </a:prstGeom>
          <a:noFill/>
        </p:spPr>
        <p:txBody>
          <a:bodyPr wrap="square" rtlCol="0">
            <a:spAutoFit/>
          </a:bodyPr>
          <a:lstStyle/>
          <a:p>
            <a:pPr algn="ctr">
              <a:lnSpc>
                <a:spcPct val="90000"/>
              </a:lnSpc>
            </a:pPr>
            <a:r>
              <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AWARE CUSTOMER</a:t>
            </a:r>
            <a:br>
              <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br>
            <a:r>
              <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EXPERIENCE</a:t>
            </a:r>
          </a:p>
        </p:txBody>
      </p:sp>
      <p:grpSp>
        <p:nvGrpSpPr>
          <p:cNvPr id="168" name="Group 167"/>
          <p:cNvGrpSpPr/>
          <p:nvPr/>
        </p:nvGrpSpPr>
        <p:grpSpPr>
          <a:xfrm>
            <a:off x="3387994" y="1946161"/>
            <a:ext cx="1743204" cy="4059722"/>
            <a:chOff x="2285872" y="1946161"/>
            <a:chExt cx="1743204" cy="4059722"/>
          </a:xfrm>
        </p:grpSpPr>
        <p:grpSp>
          <p:nvGrpSpPr>
            <p:cNvPr id="169" name="Group 168"/>
            <p:cNvGrpSpPr/>
            <p:nvPr/>
          </p:nvGrpSpPr>
          <p:grpSpPr>
            <a:xfrm>
              <a:off x="2447077" y="1946161"/>
              <a:ext cx="1420790" cy="859657"/>
              <a:chOff x="2447077" y="1927111"/>
              <a:chExt cx="1420790" cy="859657"/>
            </a:xfrm>
          </p:grpSpPr>
          <p:grpSp>
            <p:nvGrpSpPr>
              <p:cNvPr id="195" name="Group 194"/>
              <p:cNvGrpSpPr/>
              <p:nvPr/>
            </p:nvGrpSpPr>
            <p:grpSpPr>
              <a:xfrm>
                <a:off x="2447077" y="2337424"/>
                <a:ext cx="1420790" cy="449344"/>
                <a:chOff x="2428525" y="2337424"/>
                <a:chExt cx="1420790" cy="449344"/>
              </a:xfrm>
            </p:grpSpPr>
            <p:grpSp>
              <p:nvGrpSpPr>
                <p:cNvPr id="197" name="Group 174"/>
                <p:cNvGrpSpPr/>
                <p:nvPr/>
              </p:nvGrpSpPr>
              <p:grpSpPr>
                <a:xfrm>
                  <a:off x="2929387" y="2337424"/>
                  <a:ext cx="411480" cy="449344"/>
                  <a:chOff x="5030224" y="1695109"/>
                  <a:chExt cx="496408" cy="447225"/>
                </a:xfrm>
              </p:grpSpPr>
              <p:sp>
                <p:nvSpPr>
                  <p:cNvPr id="210" name="AutoShape 46"/>
                  <p:cNvSpPr>
                    <a:spLocks noChangeArrowheads="1"/>
                  </p:cNvSpPr>
                  <p:nvPr/>
                </p:nvSpPr>
                <p:spPr bwMode="auto">
                  <a:xfrm>
                    <a:off x="5030224" y="1695109"/>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sp>
                <p:nvSpPr>
                  <p:cNvPr id="212" name="Freeform 47"/>
                  <p:cNvSpPr>
                    <a:spLocks noEditPoints="1"/>
                  </p:cNvSpPr>
                  <p:nvPr/>
                </p:nvSpPr>
                <p:spPr bwMode="auto">
                  <a:xfrm>
                    <a:off x="5139771" y="1812572"/>
                    <a:ext cx="277315" cy="201097"/>
                  </a:xfrm>
                  <a:custGeom>
                    <a:avLst/>
                    <a:gdLst/>
                    <a:ahLst/>
                    <a:cxnLst>
                      <a:cxn ang="0">
                        <a:pos x="69" y="0"/>
                      </a:cxn>
                      <a:cxn ang="0">
                        <a:pos x="0" y="50"/>
                      </a:cxn>
                      <a:cxn ang="0">
                        <a:pos x="23" y="88"/>
                      </a:cxn>
                      <a:cxn ang="0">
                        <a:pos x="14" y="95"/>
                      </a:cxn>
                      <a:cxn ang="0">
                        <a:pos x="2" y="105"/>
                      </a:cxn>
                      <a:cxn ang="0">
                        <a:pos x="17" y="102"/>
                      </a:cxn>
                      <a:cxn ang="0">
                        <a:pos x="44" y="97"/>
                      </a:cxn>
                      <a:cxn ang="0">
                        <a:pos x="69" y="100"/>
                      </a:cxn>
                      <a:cxn ang="0">
                        <a:pos x="138" y="50"/>
                      </a:cxn>
                      <a:cxn ang="0">
                        <a:pos x="69" y="0"/>
                      </a:cxn>
                      <a:cxn ang="0">
                        <a:pos x="113" y="80"/>
                      </a:cxn>
                      <a:cxn ang="0">
                        <a:pos x="69" y="92"/>
                      </a:cxn>
                      <a:cxn ang="0">
                        <a:pos x="52" y="91"/>
                      </a:cxn>
                      <a:cxn ang="0">
                        <a:pos x="45" y="89"/>
                      </a:cxn>
                      <a:cxn ang="0">
                        <a:pos x="44" y="89"/>
                      </a:cxn>
                      <a:cxn ang="0">
                        <a:pos x="44" y="89"/>
                      </a:cxn>
                      <a:cxn ang="0">
                        <a:pos x="43" y="89"/>
                      </a:cxn>
                      <a:cxn ang="0">
                        <a:pos x="42" y="89"/>
                      </a:cxn>
                      <a:cxn ang="0">
                        <a:pos x="42" y="89"/>
                      </a:cxn>
                      <a:cxn ang="0">
                        <a:pos x="42" y="89"/>
                      </a:cxn>
                      <a:cxn ang="0">
                        <a:pos x="30" y="92"/>
                      </a:cxn>
                      <a:cxn ang="0">
                        <a:pos x="32" y="90"/>
                      </a:cxn>
                      <a:cxn ang="0">
                        <a:pos x="36" y="86"/>
                      </a:cxn>
                      <a:cxn ang="0">
                        <a:pos x="31" y="83"/>
                      </a:cxn>
                      <a:cxn ang="0">
                        <a:pos x="8" y="50"/>
                      </a:cxn>
                      <a:cxn ang="0">
                        <a:pos x="25" y="20"/>
                      </a:cxn>
                      <a:cxn ang="0">
                        <a:pos x="69" y="8"/>
                      </a:cxn>
                      <a:cxn ang="0">
                        <a:pos x="113" y="20"/>
                      </a:cxn>
                      <a:cxn ang="0">
                        <a:pos x="130" y="50"/>
                      </a:cxn>
                      <a:cxn ang="0">
                        <a:pos x="113" y="80"/>
                      </a:cxn>
                      <a:cxn ang="0">
                        <a:pos x="35" y="73"/>
                      </a:cxn>
                      <a:cxn ang="0">
                        <a:pos x="45" y="73"/>
                      </a:cxn>
                      <a:cxn ang="0">
                        <a:pos x="45" y="39"/>
                      </a:cxn>
                      <a:cxn ang="0">
                        <a:pos x="35" y="39"/>
                      </a:cxn>
                      <a:cxn ang="0">
                        <a:pos x="35" y="73"/>
                      </a:cxn>
                      <a:cxn ang="0">
                        <a:pos x="35" y="35"/>
                      </a:cxn>
                      <a:cxn ang="0">
                        <a:pos x="45" y="35"/>
                      </a:cxn>
                      <a:cxn ang="0">
                        <a:pos x="45" y="27"/>
                      </a:cxn>
                      <a:cxn ang="0">
                        <a:pos x="35" y="27"/>
                      </a:cxn>
                      <a:cxn ang="0">
                        <a:pos x="35" y="35"/>
                      </a:cxn>
                      <a:cxn ang="0">
                        <a:pos x="92" y="38"/>
                      </a:cxn>
                      <a:cxn ang="0">
                        <a:pos x="81" y="44"/>
                      </a:cxn>
                      <a:cxn ang="0">
                        <a:pos x="71" y="38"/>
                      </a:cxn>
                      <a:cxn ang="0">
                        <a:pos x="61" y="44"/>
                      </a:cxn>
                      <a:cxn ang="0">
                        <a:pos x="61" y="44"/>
                      </a:cxn>
                      <a:cxn ang="0">
                        <a:pos x="61" y="39"/>
                      </a:cxn>
                      <a:cxn ang="0">
                        <a:pos x="51" y="39"/>
                      </a:cxn>
                      <a:cxn ang="0">
                        <a:pos x="51" y="73"/>
                      </a:cxn>
                      <a:cxn ang="0">
                        <a:pos x="61" y="73"/>
                      </a:cxn>
                      <a:cxn ang="0">
                        <a:pos x="61" y="54"/>
                      </a:cxn>
                      <a:cxn ang="0">
                        <a:pos x="67" y="48"/>
                      </a:cxn>
                      <a:cxn ang="0">
                        <a:pos x="71" y="53"/>
                      </a:cxn>
                      <a:cxn ang="0">
                        <a:pos x="71" y="73"/>
                      </a:cxn>
                      <a:cxn ang="0">
                        <a:pos x="81" y="73"/>
                      </a:cxn>
                      <a:cxn ang="0">
                        <a:pos x="81" y="54"/>
                      </a:cxn>
                      <a:cxn ang="0">
                        <a:pos x="87" y="48"/>
                      </a:cxn>
                      <a:cxn ang="0">
                        <a:pos x="91" y="53"/>
                      </a:cxn>
                      <a:cxn ang="0">
                        <a:pos x="91" y="73"/>
                      </a:cxn>
                      <a:cxn ang="0">
                        <a:pos x="102" y="73"/>
                      </a:cxn>
                      <a:cxn ang="0">
                        <a:pos x="102" y="49"/>
                      </a:cxn>
                      <a:cxn ang="0">
                        <a:pos x="92" y="38"/>
                      </a:cxn>
                    </a:cxnLst>
                    <a:rect l="0" t="0" r="r" b="b"/>
                    <a:pathLst>
                      <a:path w="138" h="105">
                        <a:moveTo>
                          <a:pt x="69" y="0"/>
                        </a:moveTo>
                        <a:cubicBezTo>
                          <a:pt x="32" y="0"/>
                          <a:pt x="0" y="21"/>
                          <a:pt x="0" y="50"/>
                        </a:cubicBezTo>
                        <a:cubicBezTo>
                          <a:pt x="0" y="65"/>
                          <a:pt x="9" y="79"/>
                          <a:pt x="23" y="88"/>
                        </a:cubicBezTo>
                        <a:cubicBezTo>
                          <a:pt x="19" y="91"/>
                          <a:pt x="14" y="95"/>
                          <a:pt x="14" y="95"/>
                        </a:cubicBezTo>
                        <a:cubicBezTo>
                          <a:pt x="2" y="105"/>
                          <a:pt x="2" y="105"/>
                          <a:pt x="2" y="105"/>
                        </a:cubicBezTo>
                        <a:cubicBezTo>
                          <a:pt x="17" y="102"/>
                          <a:pt x="17" y="102"/>
                          <a:pt x="17" y="102"/>
                        </a:cubicBezTo>
                        <a:cubicBezTo>
                          <a:pt x="33" y="99"/>
                          <a:pt x="40" y="98"/>
                          <a:pt x="44" y="97"/>
                        </a:cubicBezTo>
                        <a:cubicBezTo>
                          <a:pt x="52" y="99"/>
                          <a:pt x="60" y="100"/>
                          <a:pt x="69" y="100"/>
                        </a:cubicBezTo>
                        <a:cubicBezTo>
                          <a:pt x="106" y="100"/>
                          <a:pt x="138" y="79"/>
                          <a:pt x="138" y="50"/>
                        </a:cubicBezTo>
                        <a:cubicBezTo>
                          <a:pt x="138" y="21"/>
                          <a:pt x="106" y="0"/>
                          <a:pt x="69" y="0"/>
                        </a:cubicBezTo>
                        <a:close/>
                        <a:moveTo>
                          <a:pt x="113" y="80"/>
                        </a:moveTo>
                        <a:cubicBezTo>
                          <a:pt x="102" y="87"/>
                          <a:pt x="86" y="92"/>
                          <a:pt x="69" y="92"/>
                        </a:cubicBezTo>
                        <a:cubicBezTo>
                          <a:pt x="63" y="92"/>
                          <a:pt x="57" y="92"/>
                          <a:pt x="52" y="91"/>
                        </a:cubicBezTo>
                        <a:cubicBezTo>
                          <a:pt x="45" y="89"/>
                          <a:pt x="45" y="89"/>
                          <a:pt x="45" y="89"/>
                        </a:cubicBezTo>
                        <a:cubicBezTo>
                          <a:pt x="44" y="89"/>
                          <a:pt x="44" y="89"/>
                          <a:pt x="44" y="89"/>
                        </a:cubicBezTo>
                        <a:cubicBezTo>
                          <a:pt x="44" y="89"/>
                          <a:pt x="44" y="89"/>
                          <a:pt x="44" y="89"/>
                        </a:cubicBezTo>
                        <a:cubicBezTo>
                          <a:pt x="43" y="89"/>
                          <a:pt x="43" y="89"/>
                          <a:pt x="43" y="89"/>
                        </a:cubicBezTo>
                        <a:cubicBezTo>
                          <a:pt x="42" y="89"/>
                          <a:pt x="42" y="89"/>
                          <a:pt x="42" y="89"/>
                        </a:cubicBezTo>
                        <a:cubicBezTo>
                          <a:pt x="42" y="89"/>
                          <a:pt x="42" y="89"/>
                          <a:pt x="42" y="89"/>
                        </a:cubicBezTo>
                        <a:cubicBezTo>
                          <a:pt x="42" y="89"/>
                          <a:pt x="42" y="89"/>
                          <a:pt x="42" y="89"/>
                        </a:cubicBezTo>
                        <a:cubicBezTo>
                          <a:pt x="41" y="89"/>
                          <a:pt x="37" y="90"/>
                          <a:pt x="30" y="92"/>
                        </a:cubicBezTo>
                        <a:cubicBezTo>
                          <a:pt x="31" y="91"/>
                          <a:pt x="32" y="90"/>
                          <a:pt x="32" y="90"/>
                        </a:cubicBezTo>
                        <a:cubicBezTo>
                          <a:pt x="36" y="86"/>
                          <a:pt x="36" y="86"/>
                          <a:pt x="36" y="86"/>
                        </a:cubicBezTo>
                        <a:cubicBezTo>
                          <a:pt x="31" y="83"/>
                          <a:pt x="31" y="83"/>
                          <a:pt x="31" y="83"/>
                        </a:cubicBezTo>
                        <a:cubicBezTo>
                          <a:pt x="17" y="75"/>
                          <a:pt x="8" y="63"/>
                          <a:pt x="8" y="50"/>
                        </a:cubicBezTo>
                        <a:cubicBezTo>
                          <a:pt x="8" y="39"/>
                          <a:pt x="14" y="28"/>
                          <a:pt x="25" y="20"/>
                        </a:cubicBezTo>
                        <a:cubicBezTo>
                          <a:pt x="36" y="13"/>
                          <a:pt x="52" y="8"/>
                          <a:pt x="69" y="8"/>
                        </a:cubicBezTo>
                        <a:cubicBezTo>
                          <a:pt x="86" y="8"/>
                          <a:pt x="102" y="13"/>
                          <a:pt x="113" y="20"/>
                        </a:cubicBezTo>
                        <a:cubicBezTo>
                          <a:pt x="124" y="28"/>
                          <a:pt x="130" y="39"/>
                          <a:pt x="130" y="50"/>
                        </a:cubicBezTo>
                        <a:cubicBezTo>
                          <a:pt x="130" y="61"/>
                          <a:pt x="124" y="72"/>
                          <a:pt x="113" y="80"/>
                        </a:cubicBezTo>
                        <a:close/>
                        <a:moveTo>
                          <a:pt x="35" y="73"/>
                        </a:moveTo>
                        <a:cubicBezTo>
                          <a:pt x="45" y="73"/>
                          <a:pt x="45" y="73"/>
                          <a:pt x="45" y="73"/>
                        </a:cubicBezTo>
                        <a:cubicBezTo>
                          <a:pt x="45" y="39"/>
                          <a:pt x="45" y="39"/>
                          <a:pt x="45" y="39"/>
                        </a:cubicBezTo>
                        <a:cubicBezTo>
                          <a:pt x="35" y="39"/>
                          <a:pt x="35" y="39"/>
                          <a:pt x="35" y="39"/>
                        </a:cubicBezTo>
                        <a:lnTo>
                          <a:pt x="35" y="73"/>
                        </a:lnTo>
                        <a:close/>
                        <a:moveTo>
                          <a:pt x="35" y="35"/>
                        </a:moveTo>
                        <a:cubicBezTo>
                          <a:pt x="45" y="35"/>
                          <a:pt x="45" y="35"/>
                          <a:pt x="45" y="35"/>
                        </a:cubicBezTo>
                        <a:cubicBezTo>
                          <a:pt x="45" y="27"/>
                          <a:pt x="45" y="27"/>
                          <a:pt x="45" y="27"/>
                        </a:cubicBezTo>
                        <a:cubicBezTo>
                          <a:pt x="35" y="27"/>
                          <a:pt x="35" y="27"/>
                          <a:pt x="35" y="27"/>
                        </a:cubicBezTo>
                        <a:lnTo>
                          <a:pt x="35" y="35"/>
                        </a:lnTo>
                        <a:close/>
                        <a:moveTo>
                          <a:pt x="92" y="38"/>
                        </a:moveTo>
                        <a:cubicBezTo>
                          <a:pt x="86" y="38"/>
                          <a:pt x="83" y="40"/>
                          <a:pt x="81" y="44"/>
                        </a:cubicBezTo>
                        <a:cubicBezTo>
                          <a:pt x="78" y="39"/>
                          <a:pt x="75" y="38"/>
                          <a:pt x="71" y="38"/>
                        </a:cubicBezTo>
                        <a:cubicBezTo>
                          <a:pt x="66" y="38"/>
                          <a:pt x="63" y="41"/>
                          <a:pt x="61" y="44"/>
                        </a:cubicBezTo>
                        <a:cubicBezTo>
                          <a:pt x="61" y="44"/>
                          <a:pt x="61" y="44"/>
                          <a:pt x="61" y="44"/>
                        </a:cubicBezTo>
                        <a:cubicBezTo>
                          <a:pt x="61" y="39"/>
                          <a:pt x="61" y="39"/>
                          <a:pt x="61" y="39"/>
                        </a:cubicBezTo>
                        <a:cubicBezTo>
                          <a:pt x="51" y="39"/>
                          <a:pt x="51" y="39"/>
                          <a:pt x="51" y="39"/>
                        </a:cubicBezTo>
                        <a:cubicBezTo>
                          <a:pt x="51" y="73"/>
                          <a:pt x="51" y="73"/>
                          <a:pt x="51" y="73"/>
                        </a:cubicBezTo>
                        <a:cubicBezTo>
                          <a:pt x="61" y="73"/>
                          <a:pt x="61" y="73"/>
                          <a:pt x="61" y="73"/>
                        </a:cubicBezTo>
                        <a:cubicBezTo>
                          <a:pt x="61" y="54"/>
                          <a:pt x="61" y="54"/>
                          <a:pt x="61" y="54"/>
                        </a:cubicBezTo>
                        <a:cubicBezTo>
                          <a:pt x="61" y="50"/>
                          <a:pt x="63" y="48"/>
                          <a:pt x="67" y="48"/>
                        </a:cubicBezTo>
                        <a:cubicBezTo>
                          <a:pt x="70" y="48"/>
                          <a:pt x="71" y="50"/>
                          <a:pt x="71" y="53"/>
                        </a:cubicBezTo>
                        <a:cubicBezTo>
                          <a:pt x="71" y="73"/>
                          <a:pt x="71" y="73"/>
                          <a:pt x="71" y="73"/>
                        </a:cubicBezTo>
                        <a:cubicBezTo>
                          <a:pt x="81" y="73"/>
                          <a:pt x="81" y="73"/>
                          <a:pt x="81" y="73"/>
                        </a:cubicBezTo>
                        <a:cubicBezTo>
                          <a:pt x="81" y="54"/>
                          <a:pt x="81" y="54"/>
                          <a:pt x="81" y="54"/>
                        </a:cubicBezTo>
                        <a:cubicBezTo>
                          <a:pt x="81" y="50"/>
                          <a:pt x="83" y="48"/>
                          <a:pt x="87" y="48"/>
                        </a:cubicBezTo>
                        <a:cubicBezTo>
                          <a:pt x="90" y="48"/>
                          <a:pt x="91" y="50"/>
                          <a:pt x="91" y="53"/>
                        </a:cubicBezTo>
                        <a:cubicBezTo>
                          <a:pt x="91" y="73"/>
                          <a:pt x="91" y="73"/>
                          <a:pt x="91" y="73"/>
                        </a:cubicBezTo>
                        <a:cubicBezTo>
                          <a:pt x="102" y="73"/>
                          <a:pt x="102" y="73"/>
                          <a:pt x="102" y="73"/>
                        </a:cubicBezTo>
                        <a:cubicBezTo>
                          <a:pt x="102" y="49"/>
                          <a:pt x="102" y="49"/>
                          <a:pt x="102" y="49"/>
                        </a:cubicBezTo>
                        <a:cubicBezTo>
                          <a:pt x="102" y="41"/>
                          <a:pt x="97" y="38"/>
                          <a:pt x="92" y="38"/>
                        </a:cubicBezTo>
                        <a:close/>
                      </a:path>
                    </a:pathLst>
                  </a:custGeom>
                  <a:solidFill>
                    <a:schemeClr val="bg1"/>
                  </a:solidFill>
                  <a:ln w="9525">
                    <a:noFill/>
                    <a:round/>
                    <a:headEnd/>
                    <a:tailEnd/>
                  </a:ln>
                </p:spPr>
                <p:txBody>
                  <a:bodyPr anchor="ctr"/>
                  <a:lstStyle/>
                  <a:p>
                    <a:pPr algn="l">
                      <a:defRPr/>
                    </a:pPr>
                    <a:endParaRPr lang="en-US" kern="0" dirty="0">
                      <a:solidFill>
                        <a:srgbClr val="000000"/>
                      </a:solidFill>
                      <a:latin typeface="Arial"/>
                      <a:ea typeface="ＭＳ Ｐゴシック" pitchFamily="34" charset="-128"/>
                    </a:endParaRPr>
                  </a:p>
                </p:txBody>
              </p:sp>
            </p:grpSp>
            <p:grpSp>
              <p:nvGrpSpPr>
                <p:cNvPr id="198" name="Group 177"/>
                <p:cNvGrpSpPr/>
                <p:nvPr/>
              </p:nvGrpSpPr>
              <p:grpSpPr>
                <a:xfrm>
                  <a:off x="3437835" y="2337424"/>
                  <a:ext cx="411480" cy="449344"/>
                  <a:chOff x="5030224" y="2201403"/>
                  <a:chExt cx="496408" cy="447225"/>
                </a:xfrm>
              </p:grpSpPr>
              <p:sp>
                <p:nvSpPr>
                  <p:cNvPr id="206" name="AutoShape 46"/>
                  <p:cNvSpPr>
                    <a:spLocks noChangeArrowheads="1"/>
                  </p:cNvSpPr>
                  <p:nvPr/>
                </p:nvSpPr>
                <p:spPr bwMode="auto">
                  <a:xfrm>
                    <a:off x="5030224" y="2201403"/>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endParaRPr lang="en-US" dirty="0">
                      <a:solidFill>
                        <a:srgbClr val="323232"/>
                      </a:solidFill>
                      <a:latin typeface="Arial"/>
                      <a:ea typeface="ＭＳ Ｐゴシック" pitchFamily="-84" charset="-128"/>
                    </a:endParaRPr>
                  </a:p>
                </p:txBody>
              </p:sp>
              <p:sp>
                <p:nvSpPr>
                  <p:cNvPr id="209" name="Freeform 48"/>
                  <p:cNvSpPr>
                    <a:spLocks noEditPoints="1"/>
                  </p:cNvSpPr>
                  <p:nvPr/>
                </p:nvSpPr>
                <p:spPr bwMode="auto">
                  <a:xfrm>
                    <a:off x="5146908" y="2341773"/>
                    <a:ext cx="263041" cy="166485"/>
                  </a:xfrm>
                  <a:custGeom>
                    <a:avLst/>
                    <a:gdLst/>
                    <a:ahLst/>
                    <a:cxnLst>
                      <a:cxn ang="0">
                        <a:pos x="113" y="0"/>
                      </a:cxn>
                      <a:cxn ang="0">
                        <a:pos x="16" y="0"/>
                      </a:cxn>
                      <a:cxn ang="0">
                        <a:pos x="0" y="15"/>
                      </a:cxn>
                      <a:cxn ang="0">
                        <a:pos x="0" y="72"/>
                      </a:cxn>
                      <a:cxn ang="0">
                        <a:pos x="16" y="87"/>
                      </a:cxn>
                      <a:cxn ang="0">
                        <a:pos x="113" y="87"/>
                      </a:cxn>
                      <a:cxn ang="0">
                        <a:pos x="130" y="72"/>
                      </a:cxn>
                      <a:cxn ang="0">
                        <a:pos x="130" y="15"/>
                      </a:cxn>
                      <a:cxn ang="0">
                        <a:pos x="113" y="0"/>
                      </a:cxn>
                      <a:cxn ang="0">
                        <a:pos x="122" y="15"/>
                      </a:cxn>
                      <a:cxn ang="0">
                        <a:pos x="122" y="70"/>
                      </a:cxn>
                      <a:cxn ang="0">
                        <a:pos x="94" y="43"/>
                      </a:cxn>
                      <a:cxn ang="0">
                        <a:pos x="122" y="15"/>
                      </a:cxn>
                      <a:cxn ang="0">
                        <a:pos x="122" y="15"/>
                      </a:cxn>
                      <a:cxn ang="0">
                        <a:pos x="113" y="8"/>
                      </a:cxn>
                      <a:cxn ang="0">
                        <a:pos x="117" y="9"/>
                      </a:cxn>
                      <a:cxn ang="0">
                        <a:pos x="72" y="54"/>
                      </a:cxn>
                      <a:cxn ang="0">
                        <a:pos x="75" y="56"/>
                      </a:cxn>
                      <a:cxn ang="0">
                        <a:pos x="72" y="54"/>
                      </a:cxn>
                      <a:cxn ang="0">
                        <a:pos x="66" y="56"/>
                      </a:cxn>
                      <a:cxn ang="0">
                        <a:pos x="60" y="54"/>
                      </a:cxn>
                      <a:cxn ang="0">
                        <a:pos x="15" y="8"/>
                      </a:cxn>
                      <a:cxn ang="0">
                        <a:pos x="16" y="8"/>
                      </a:cxn>
                      <a:cxn ang="0">
                        <a:pos x="113" y="8"/>
                      </a:cxn>
                      <a:cxn ang="0">
                        <a:pos x="8" y="73"/>
                      </a:cxn>
                      <a:cxn ang="0">
                        <a:pos x="8" y="72"/>
                      </a:cxn>
                      <a:cxn ang="0">
                        <a:pos x="8" y="15"/>
                      </a:cxn>
                      <a:cxn ang="0">
                        <a:pos x="8" y="13"/>
                      </a:cxn>
                      <a:cxn ang="0">
                        <a:pos x="38" y="43"/>
                      </a:cxn>
                      <a:cxn ang="0">
                        <a:pos x="8" y="73"/>
                      </a:cxn>
                      <a:cxn ang="0">
                        <a:pos x="16" y="79"/>
                      </a:cxn>
                      <a:cxn ang="0">
                        <a:pos x="13" y="79"/>
                      </a:cxn>
                      <a:cxn ang="0">
                        <a:pos x="44" y="48"/>
                      </a:cxn>
                      <a:cxn ang="0">
                        <a:pos x="55" y="59"/>
                      </a:cxn>
                      <a:cxn ang="0">
                        <a:pos x="66" y="64"/>
                      </a:cxn>
                      <a:cxn ang="0">
                        <a:pos x="78" y="59"/>
                      </a:cxn>
                      <a:cxn ang="0">
                        <a:pos x="78" y="59"/>
                      </a:cxn>
                      <a:cxn ang="0">
                        <a:pos x="89" y="48"/>
                      </a:cxn>
                      <a:cxn ang="0">
                        <a:pos x="118" y="78"/>
                      </a:cxn>
                      <a:cxn ang="0">
                        <a:pos x="113" y="79"/>
                      </a:cxn>
                      <a:cxn ang="0">
                        <a:pos x="16" y="79"/>
                      </a:cxn>
                    </a:cxnLst>
                    <a:rect l="0" t="0" r="r" b="b"/>
                    <a:pathLst>
                      <a:path w="130" h="87">
                        <a:moveTo>
                          <a:pt x="113" y="0"/>
                        </a:moveTo>
                        <a:cubicBezTo>
                          <a:pt x="16" y="0"/>
                          <a:pt x="16" y="0"/>
                          <a:pt x="16" y="0"/>
                        </a:cubicBezTo>
                        <a:cubicBezTo>
                          <a:pt x="7" y="0"/>
                          <a:pt x="0" y="7"/>
                          <a:pt x="0" y="15"/>
                        </a:cubicBezTo>
                        <a:cubicBezTo>
                          <a:pt x="0" y="72"/>
                          <a:pt x="0" y="72"/>
                          <a:pt x="0" y="72"/>
                        </a:cubicBezTo>
                        <a:cubicBezTo>
                          <a:pt x="0" y="81"/>
                          <a:pt x="7" y="87"/>
                          <a:pt x="16" y="87"/>
                        </a:cubicBezTo>
                        <a:cubicBezTo>
                          <a:pt x="113" y="87"/>
                          <a:pt x="113" y="87"/>
                          <a:pt x="113" y="87"/>
                        </a:cubicBezTo>
                        <a:cubicBezTo>
                          <a:pt x="122" y="87"/>
                          <a:pt x="129" y="81"/>
                          <a:pt x="130" y="72"/>
                        </a:cubicBezTo>
                        <a:cubicBezTo>
                          <a:pt x="130" y="15"/>
                          <a:pt x="130" y="15"/>
                          <a:pt x="130" y="15"/>
                        </a:cubicBezTo>
                        <a:cubicBezTo>
                          <a:pt x="129" y="7"/>
                          <a:pt x="122" y="0"/>
                          <a:pt x="113" y="0"/>
                        </a:cubicBezTo>
                        <a:close/>
                        <a:moveTo>
                          <a:pt x="122" y="15"/>
                        </a:moveTo>
                        <a:cubicBezTo>
                          <a:pt x="122" y="70"/>
                          <a:pt x="122" y="70"/>
                          <a:pt x="122" y="70"/>
                        </a:cubicBezTo>
                        <a:cubicBezTo>
                          <a:pt x="94" y="43"/>
                          <a:pt x="94" y="43"/>
                          <a:pt x="94" y="43"/>
                        </a:cubicBezTo>
                        <a:cubicBezTo>
                          <a:pt x="122" y="15"/>
                          <a:pt x="122" y="15"/>
                          <a:pt x="122" y="15"/>
                        </a:cubicBezTo>
                        <a:cubicBezTo>
                          <a:pt x="122" y="15"/>
                          <a:pt x="122" y="15"/>
                          <a:pt x="122" y="15"/>
                        </a:cubicBezTo>
                        <a:close/>
                        <a:moveTo>
                          <a:pt x="113" y="8"/>
                        </a:moveTo>
                        <a:cubicBezTo>
                          <a:pt x="115" y="8"/>
                          <a:pt x="116" y="8"/>
                          <a:pt x="117" y="9"/>
                        </a:cubicBezTo>
                        <a:cubicBezTo>
                          <a:pt x="72" y="54"/>
                          <a:pt x="72" y="54"/>
                          <a:pt x="72" y="54"/>
                        </a:cubicBezTo>
                        <a:cubicBezTo>
                          <a:pt x="75" y="56"/>
                          <a:pt x="75" y="56"/>
                          <a:pt x="75" y="56"/>
                        </a:cubicBezTo>
                        <a:cubicBezTo>
                          <a:pt x="72" y="54"/>
                          <a:pt x="72" y="54"/>
                          <a:pt x="72" y="54"/>
                        </a:cubicBezTo>
                        <a:cubicBezTo>
                          <a:pt x="70" y="55"/>
                          <a:pt x="68" y="56"/>
                          <a:pt x="66" y="56"/>
                        </a:cubicBezTo>
                        <a:cubicBezTo>
                          <a:pt x="64" y="56"/>
                          <a:pt x="62" y="55"/>
                          <a:pt x="60" y="54"/>
                        </a:cubicBezTo>
                        <a:cubicBezTo>
                          <a:pt x="15" y="8"/>
                          <a:pt x="15" y="8"/>
                          <a:pt x="15" y="8"/>
                        </a:cubicBezTo>
                        <a:cubicBezTo>
                          <a:pt x="15" y="8"/>
                          <a:pt x="15" y="8"/>
                          <a:pt x="16" y="8"/>
                        </a:cubicBezTo>
                        <a:lnTo>
                          <a:pt x="113" y="8"/>
                        </a:lnTo>
                        <a:close/>
                        <a:moveTo>
                          <a:pt x="8" y="73"/>
                        </a:moveTo>
                        <a:cubicBezTo>
                          <a:pt x="8" y="73"/>
                          <a:pt x="8" y="72"/>
                          <a:pt x="8" y="72"/>
                        </a:cubicBezTo>
                        <a:cubicBezTo>
                          <a:pt x="8" y="15"/>
                          <a:pt x="8" y="15"/>
                          <a:pt x="8" y="15"/>
                        </a:cubicBezTo>
                        <a:cubicBezTo>
                          <a:pt x="8" y="14"/>
                          <a:pt x="8" y="14"/>
                          <a:pt x="8" y="13"/>
                        </a:cubicBezTo>
                        <a:cubicBezTo>
                          <a:pt x="38" y="43"/>
                          <a:pt x="38" y="43"/>
                          <a:pt x="38" y="43"/>
                        </a:cubicBezTo>
                        <a:lnTo>
                          <a:pt x="8" y="73"/>
                        </a:lnTo>
                        <a:close/>
                        <a:moveTo>
                          <a:pt x="16" y="79"/>
                        </a:moveTo>
                        <a:cubicBezTo>
                          <a:pt x="15" y="79"/>
                          <a:pt x="14" y="79"/>
                          <a:pt x="13" y="79"/>
                        </a:cubicBezTo>
                        <a:cubicBezTo>
                          <a:pt x="44" y="48"/>
                          <a:pt x="44" y="48"/>
                          <a:pt x="44" y="48"/>
                        </a:cubicBezTo>
                        <a:cubicBezTo>
                          <a:pt x="55" y="59"/>
                          <a:pt x="55" y="59"/>
                          <a:pt x="55" y="59"/>
                        </a:cubicBezTo>
                        <a:cubicBezTo>
                          <a:pt x="58" y="62"/>
                          <a:pt x="62" y="64"/>
                          <a:pt x="66" y="64"/>
                        </a:cubicBezTo>
                        <a:cubicBezTo>
                          <a:pt x="70" y="64"/>
                          <a:pt x="74" y="62"/>
                          <a:pt x="78" y="59"/>
                        </a:cubicBezTo>
                        <a:cubicBezTo>
                          <a:pt x="78" y="59"/>
                          <a:pt x="78" y="59"/>
                          <a:pt x="78" y="59"/>
                        </a:cubicBezTo>
                        <a:cubicBezTo>
                          <a:pt x="89" y="48"/>
                          <a:pt x="89" y="48"/>
                          <a:pt x="89" y="48"/>
                        </a:cubicBezTo>
                        <a:cubicBezTo>
                          <a:pt x="118" y="78"/>
                          <a:pt x="118" y="78"/>
                          <a:pt x="118" y="78"/>
                        </a:cubicBezTo>
                        <a:cubicBezTo>
                          <a:pt x="117" y="79"/>
                          <a:pt x="115" y="79"/>
                          <a:pt x="113" y="79"/>
                        </a:cubicBezTo>
                        <a:lnTo>
                          <a:pt x="16" y="79"/>
                        </a:lnTo>
                        <a:close/>
                      </a:path>
                    </a:pathLst>
                  </a:custGeom>
                  <a:solidFill>
                    <a:schemeClr val="bg1">
                      <a:alpha val="94000"/>
                    </a:schemeClr>
                  </a:solidFill>
                  <a:ln w="9525">
                    <a:noFill/>
                    <a:round/>
                    <a:headEnd/>
                    <a:tailEnd/>
                  </a:ln>
                </p:spPr>
                <p:txBody>
                  <a:bodyPr anchor="ctr"/>
                  <a:lstStyle/>
                  <a:p>
                    <a:pPr algn="l">
                      <a:defRPr/>
                    </a:pPr>
                    <a:endParaRPr lang="en-US" kern="0" dirty="0">
                      <a:solidFill>
                        <a:srgbClr val="000000"/>
                      </a:solidFill>
                      <a:latin typeface="Arial"/>
                      <a:ea typeface="ＭＳ Ｐゴシック" pitchFamily="34" charset="-128"/>
                    </a:endParaRPr>
                  </a:p>
                </p:txBody>
              </p:sp>
            </p:grpSp>
            <p:grpSp>
              <p:nvGrpSpPr>
                <p:cNvPr id="199" name="Group 251"/>
                <p:cNvGrpSpPr/>
                <p:nvPr/>
              </p:nvGrpSpPr>
              <p:grpSpPr>
                <a:xfrm>
                  <a:off x="2428525" y="2337424"/>
                  <a:ext cx="411480" cy="449344"/>
                  <a:chOff x="2062804" y="2223379"/>
                  <a:chExt cx="496408" cy="447225"/>
                </a:xfrm>
              </p:grpSpPr>
              <p:sp>
                <p:nvSpPr>
                  <p:cNvPr id="200" name="AutoShape 46"/>
                  <p:cNvSpPr>
                    <a:spLocks noChangeArrowheads="1"/>
                  </p:cNvSpPr>
                  <p:nvPr/>
                </p:nvSpPr>
                <p:spPr bwMode="auto">
                  <a:xfrm>
                    <a:off x="2062804" y="2223379"/>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grpSp>
                <p:nvGrpSpPr>
                  <p:cNvPr id="201" name="Group 117"/>
                  <p:cNvGrpSpPr/>
                  <p:nvPr/>
                </p:nvGrpSpPr>
                <p:grpSpPr>
                  <a:xfrm>
                    <a:off x="2199140" y="2286003"/>
                    <a:ext cx="223737" cy="321016"/>
                    <a:chOff x="-989515" y="5002319"/>
                    <a:chExt cx="375478" cy="625797"/>
                  </a:xfrm>
                </p:grpSpPr>
                <p:sp>
                  <p:nvSpPr>
                    <p:cNvPr id="202" name="Oval 201"/>
                    <p:cNvSpPr>
                      <a:spLocks noChangeArrowheads="1"/>
                    </p:cNvSpPr>
                    <p:nvPr/>
                  </p:nvSpPr>
                  <p:spPr bwMode="auto">
                    <a:xfrm>
                      <a:off x="-842932" y="5188366"/>
                      <a:ext cx="29317" cy="293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203" name="Freeform 202"/>
                    <p:cNvSpPr>
                      <a:spLocks noEditPoints="1"/>
                    </p:cNvSpPr>
                    <p:nvPr/>
                  </p:nvSpPr>
                  <p:spPr bwMode="auto">
                    <a:xfrm>
                      <a:off x="-925244" y="5119585"/>
                      <a:ext cx="248063" cy="268360"/>
                    </a:xfrm>
                    <a:custGeom>
                      <a:avLst/>
                      <a:gdLst>
                        <a:gd name="T0" fmla="*/ 0 w 93"/>
                        <a:gd name="T1" fmla="*/ 58 h 101"/>
                        <a:gd name="T2" fmla="*/ 11 w 93"/>
                        <a:gd name="T3" fmla="*/ 60 h 101"/>
                        <a:gd name="T4" fmla="*/ 11 w 93"/>
                        <a:gd name="T5" fmla="*/ 81 h 101"/>
                        <a:gd name="T6" fmla="*/ 31 w 93"/>
                        <a:gd name="T7" fmla="*/ 101 h 101"/>
                        <a:gd name="T8" fmla="*/ 64 w 93"/>
                        <a:gd name="T9" fmla="*/ 101 h 101"/>
                        <a:gd name="T10" fmla="*/ 85 w 93"/>
                        <a:gd name="T11" fmla="*/ 81 h 101"/>
                        <a:gd name="T12" fmla="*/ 85 w 93"/>
                        <a:gd name="T13" fmla="*/ 60 h 101"/>
                        <a:gd name="T14" fmla="*/ 93 w 93"/>
                        <a:gd name="T15" fmla="*/ 45 h 101"/>
                        <a:gd name="T16" fmla="*/ 85 w 93"/>
                        <a:gd name="T17" fmla="*/ 31 h 101"/>
                        <a:gd name="T18" fmla="*/ 85 w 93"/>
                        <a:gd name="T19" fmla="*/ 20 h 101"/>
                        <a:gd name="T20" fmla="*/ 64 w 93"/>
                        <a:gd name="T21" fmla="*/ 0 h 101"/>
                        <a:gd name="T22" fmla="*/ 30 w 93"/>
                        <a:gd name="T23" fmla="*/ 0 h 101"/>
                        <a:gd name="T24" fmla="*/ 10 w 93"/>
                        <a:gd name="T25" fmla="*/ 19 h 101"/>
                        <a:gd name="T26" fmla="*/ 0 w 93"/>
                        <a:gd name="T27" fmla="*/ 58 h 101"/>
                        <a:gd name="T28" fmla="*/ 7 w 93"/>
                        <a:gd name="T29" fmla="*/ 54 h 101"/>
                        <a:gd name="T30" fmla="*/ 15 w 93"/>
                        <a:gd name="T31" fmla="*/ 20 h 101"/>
                        <a:gd name="T32" fmla="*/ 15 w 93"/>
                        <a:gd name="T33" fmla="*/ 20 h 101"/>
                        <a:gd name="T34" fmla="*/ 15 w 93"/>
                        <a:gd name="T35" fmla="*/ 20 h 101"/>
                        <a:gd name="T36" fmla="*/ 30 w 93"/>
                        <a:gd name="T37" fmla="*/ 5 h 101"/>
                        <a:gd name="T38" fmla="*/ 64 w 93"/>
                        <a:gd name="T39" fmla="*/ 5 h 101"/>
                        <a:gd name="T40" fmla="*/ 79 w 93"/>
                        <a:gd name="T41" fmla="*/ 20 h 101"/>
                        <a:gd name="T42" fmla="*/ 79 w 93"/>
                        <a:gd name="T43" fmla="*/ 31 h 101"/>
                        <a:gd name="T44" fmla="*/ 79 w 93"/>
                        <a:gd name="T45" fmla="*/ 34 h 101"/>
                        <a:gd name="T46" fmla="*/ 82 w 93"/>
                        <a:gd name="T47" fmla="*/ 35 h 101"/>
                        <a:gd name="T48" fmla="*/ 88 w 93"/>
                        <a:gd name="T49" fmla="*/ 45 h 101"/>
                        <a:gd name="T50" fmla="*/ 82 w 93"/>
                        <a:gd name="T51" fmla="*/ 56 h 101"/>
                        <a:gd name="T52" fmla="*/ 79 w 93"/>
                        <a:gd name="T53" fmla="*/ 57 h 101"/>
                        <a:gd name="T54" fmla="*/ 79 w 93"/>
                        <a:gd name="T55" fmla="*/ 60 h 101"/>
                        <a:gd name="T56" fmla="*/ 79 w 93"/>
                        <a:gd name="T57" fmla="*/ 81 h 101"/>
                        <a:gd name="T58" fmla="*/ 64 w 93"/>
                        <a:gd name="T59" fmla="*/ 95 h 101"/>
                        <a:gd name="T60" fmla="*/ 31 w 93"/>
                        <a:gd name="T61" fmla="*/ 95 h 101"/>
                        <a:gd name="T62" fmla="*/ 16 w 93"/>
                        <a:gd name="T63" fmla="*/ 81 h 101"/>
                        <a:gd name="T64" fmla="*/ 16 w 93"/>
                        <a:gd name="T65" fmla="*/ 76 h 101"/>
                        <a:gd name="T66" fmla="*/ 17 w 93"/>
                        <a:gd name="T67" fmla="*/ 76 h 101"/>
                        <a:gd name="T68" fmla="*/ 35 w 93"/>
                        <a:gd name="T69" fmla="*/ 76 h 101"/>
                        <a:gd name="T70" fmla="*/ 39 w 93"/>
                        <a:gd name="T71" fmla="*/ 72 h 101"/>
                        <a:gd name="T72" fmla="*/ 35 w 93"/>
                        <a:gd name="T73" fmla="*/ 68 h 101"/>
                        <a:gd name="T74" fmla="*/ 17 w 93"/>
                        <a:gd name="T75" fmla="*/ 68 h 101"/>
                        <a:gd name="T76" fmla="*/ 16 w 93"/>
                        <a:gd name="T77" fmla="*/ 68 h 101"/>
                        <a:gd name="T78" fmla="*/ 16 w 93"/>
                        <a:gd name="T79" fmla="*/ 60 h 101"/>
                        <a:gd name="T80" fmla="*/ 16 w 93"/>
                        <a:gd name="T81" fmla="*/ 56 h 101"/>
                        <a:gd name="T82" fmla="*/ 12 w 93"/>
                        <a:gd name="T83" fmla="*/ 55 h 101"/>
                        <a:gd name="T84" fmla="*/ 7 w 93"/>
                        <a:gd name="T8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01">
                          <a:moveTo>
                            <a:pt x="0" y="58"/>
                          </a:moveTo>
                          <a:cubicBezTo>
                            <a:pt x="0" y="58"/>
                            <a:pt x="8" y="59"/>
                            <a:pt x="11" y="60"/>
                          </a:cubicBezTo>
                          <a:cubicBezTo>
                            <a:pt x="11" y="65"/>
                            <a:pt x="11" y="81"/>
                            <a:pt x="11" y="81"/>
                          </a:cubicBezTo>
                          <a:cubicBezTo>
                            <a:pt x="11" y="92"/>
                            <a:pt x="20" y="101"/>
                            <a:pt x="31" y="101"/>
                          </a:cubicBezTo>
                          <a:cubicBezTo>
                            <a:pt x="64" y="101"/>
                            <a:pt x="64" y="101"/>
                            <a:pt x="64" y="101"/>
                          </a:cubicBezTo>
                          <a:cubicBezTo>
                            <a:pt x="76" y="101"/>
                            <a:pt x="85" y="92"/>
                            <a:pt x="85" y="81"/>
                          </a:cubicBezTo>
                          <a:cubicBezTo>
                            <a:pt x="85" y="81"/>
                            <a:pt x="85" y="63"/>
                            <a:pt x="85" y="60"/>
                          </a:cubicBezTo>
                          <a:cubicBezTo>
                            <a:pt x="89" y="57"/>
                            <a:pt x="93" y="52"/>
                            <a:pt x="93" y="45"/>
                          </a:cubicBezTo>
                          <a:cubicBezTo>
                            <a:pt x="93" y="39"/>
                            <a:pt x="89" y="34"/>
                            <a:pt x="85" y="31"/>
                          </a:cubicBezTo>
                          <a:cubicBezTo>
                            <a:pt x="85" y="28"/>
                            <a:pt x="85" y="20"/>
                            <a:pt x="85" y="20"/>
                          </a:cubicBezTo>
                          <a:cubicBezTo>
                            <a:pt x="85" y="9"/>
                            <a:pt x="76" y="0"/>
                            <a:pt x="64" y="0"/>
                          </a:cubicBezTo>
                          <a:cubicBezTo>
                            <a:pt x="30" y="0"/>
                            <a:pt x="30" y="0"/>
                            <a:pt x="30" y="0"/>
                          </a:cubicBezTo>
                          <a:cubicBezTo>
                            <a:pt x="20" y="0"/>
                            <a:pt x="13" y="7"/>
                            <a:pt x="10" y="19"/>
                          </a:cubicBezTo>
                          <a:lnTo>
                            <a:pt x="0" y="58"/>
                          </a:lnTo>
                          <a:close/>
                          <a:moveTo>
                            <a:pt x="7" y="54"/>
                          </a:moveTo>
                          <a:cubicBezTo>
                            <a:pt x="15" y="20"/>
                            <a:pt x="15" y="20"/>
                            <a:pt x="15" y="20"/>
                          </a:cubicBezTo>
                          <a:cubicBezTo>
                            <a:pt x="15" y="20"/>
                            <a:pt x="15" y="20"/>
                            <a:pt x="15" y="20"/>
                          </a:cubicBezTo>
                          <a:cubicBezTo>
                            <a:pt x="15" y="20"/>
                            <a:pt x="15" y="20"/>
                            <a:pt x="15" y="20"/>
                          </a:cubicBezTo>
                          <a:cubicBezTo>
                            <a:pt x="17" y="11"/>
                            <a:pt x="23" y="5"/>
                            <a:pt x="30" y="5"/>
                          </a:cubicBezTo>
                          <a:cubicBezTo>
                            <a:pt x="64" y="5"/>
                            <a:pt x="64" y="5"/>
                            <a:pt x="64" y="5"/>
                          </a:cubicBezTo>
                          <a:cubicBezTo>
                            <a:pt x="73" y="5"/>
                            <a:pt x="79" y="12"/>
                            <a:pt x="79" y="20"/>
                          </a:cubicBezTo>
                          <a:cubicBezTo>
                            <a:pt x="79" y="31"/>
                            <a:pt x="79" y="31"/>
                            <a:pt x="79" y="31"/>
                          </a:cubicBezTo>
                          <a:cubicBezTo>
                            <a:pt x="79" y="34"/>
                            <a:pt x="79" y="34"/>
                            <a:pt x="79" y="34"/>
                          </a:cubicBezTo>
                          <a:cubicBezTo>
                            <a:pt x="82" y="35"/>
                            <a:pt x="82" y="35"/>
                            <a:pt x="82" y="35"/>
                          </a:cubicBezTo>
                          <a:cubicBezTo>
                            <a:pt x="83" y="36"/>
                            <a:pt x="88" y="40"/>
                            <a:pt x="88" y="45"/>
                          </a:cubicBezTo>
                          <a:cubicBezTo>
                            <a:pt x="88" y="51"/>
                            <a:pt x="83" y="55"/>
                            <a:pt x="82" y="56"/>
                          </a:cubicBezTo>
                          <a:cubicBezTo>
                            <a:pt x="79" y="57"/>
                            <a:pt x="79" y="57"/>
                            <a:pt x="79" y="57"/>
                          </a:cubicBezTo>
                          <a:cubicBezTo>
                            <a:pt x="79" y="60"/>
                            <a:pt x="79" y="60"/>
                            <a:pt x="79" y="60"/>
                          </a:cubicBezTo>
                          <a:cubicBezTo>
                            <a:pt x="79" y="81"/>
                            <a:pt x="79" y="81"/>
                            <a:pt x="79" y="81"/>
                          </a:cubicBezTo>
                          <a:cubicBezTo>
                            <a:pt x="79" y="89"/>
                            <a:pt x="73" y="95"/>
                            <a:pt x="64" y="95"/>
                          </a:cubicBezTo>
                          <a:cubicBezTo>
                            <a:pt x="31" y="95"/>
                            <a:pt x="31" y="95"/>
                            <a:pt x="31" y="95"/>
                          </a:cubicBezTo>
                          <a:cubicBezTo>
                            <a:pt x="23" y="95"/>
                            <a:pt x="16" y="89"/>
                            <a:pt x="16" y="81"/>
                          </a:cubicBezTo>
                          <a:cubicBezTo>
                            <a:pt x="16" y="76"/>
                            <a:pt x="16" y="76"/>
                            <a:pt x="16" y="76"/>
                          </a:cubicBezTo>
                          <a:cubicBezTo>
                            <a:pt x="17" y="76"/>
                            <a:pt x="17" y="76"/>
                            <a:pt x="17" y="76"/>
                          </a:cubicBezTo>
                          <a:cubicBezTo>
                            <a:pt x="35" y="76"/>
                            <a:pt x="35" y="76"/>
                            <a:pt x="35" y="76"/>
                          </a:cubicBezTo>
                          <a:cubicBezTo>
                            <a:pt x="37" y="76"/>
                            <a:pt x="39" y="74"/>
                            <a:pt x="39" y="72"/>
                          </a:cubicBezTo>
                          <a:cubicBezTo>
                            <a:pt x="39" y="70"/>
                            <a:pt x="37" y="68"/>
                            <a:pt x="35" y="68"/>
                          </a:cubicBezTo>
                          <a:cubicBezTo>
                            <a:pt x="17" y="68"/>
                            <a:pt x="17" y="68"/>
                            <a:pt x="17" y="68"/>
                          </a:cubicBezTo>
                          <a:cubicBezTo>
                            <a:pt x="17" y="68"/>
                            <a:pt x="17" y="68"/>
                            <a:pt x="16" y="68"/>
                          </a:cubicBezTo>
                          <a:cubicBezTo>
                            <a:pt x="16" y="60"/>
                            <a:pt x="16" y="60"/>
                            <a:pt x="16" y="60"/>
                          </a:cubicBezTo>
                          <a:cubicBezTo>
                            <a:pt x="16" y="56"/>
                            <a:pt x="16" y="56"/>
                            <a:pt x="16" y="56"/>
                          </a:cubicBezTo>
                          <a:cubicBezTo>
                            <a:pt x="12" y="55"/>
                            <a:pt x="12" y="55"/>
                            <a:pt x="12" y="55"/>
                          </a:cubicBezTo>
                          <a:cubicBezTo>
                            <a:pt x="11" y="55"/>
                            <a:pt x="9" y="54"/>
                            <a:pt x="7"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204" name="Freeform 203"/>
                    <p:cNvSpPr>
                      <a:spLocks noEditPoints="1"/>
                    </p:cNvSpPr>
                    <p:nvPr/>
                  </p:nvSpPr>
                  <p:spPr bwMode="auto">
                    <a:xfrm>
                      <a:off x="-989515" y="5002319"/>
                      <a:ext cx="375478" cy="625797"/>
                    </a:xfrm>
                    <a:custGeom>
                      <a:avLst/>
                      <a:gdLst>
                        <a:gd name="T0" fmla="*/ 124 w 141"/>
                        <a:gd name="T1" fmla="*/ 0 h 235"/>
                        <a:gd name="T2" fmla="*/ 17 w 141"/>
                        <a:gd name="T3" fmla="*/ 0 h 235"/>
                        <a:gd name="T4" fmla="*/ 0 w 141"/>
                        <a:gd name="T5" fmla="*/ 17 h 235"/>
                        <a:gd name="T6" fmla="*/ 0 w 141"/>
                        <a:gd name="T7" fmla="*/ 219 h 235"/>
                        <a:gd name="T8" fmla="*/ 17 w 141"/>
                        <a:gd name="T9" fmla="*/ 235 h 235"/>
                        <a:gd name="T10" fmla="*/ 124 w 141"/>
                        <a:gd name="T11" fmla="*/ 235 h 235"/>
                        <a:gd name="T12" fmla="*/ 141 w 141"/>
                        <a:gd name="T13" fmla="*/ 219 h 235"/>
                        <a:gd name="T14" fmla="*/ 141 w 141"/>
                        <a:gd name="T15" fmla="*/ 17 h 235"/>
                        <a:gd name="T16" fmla="*/ 124 w 141"/>
                        <a:gd name="T17" fmla="*/ 0 h 235"/>
                        <a:gd name="T18" fmla="*/ 71 w 141"/>
                        <a:gd name="T19" fmla="*/ 227 h 235"/>
                        <a:gd name="T20" fmla="*/ 58 w 141"/>
                        <a:gd name="T21" fmla="*/ 215 h 235"/>
                        <a:gd name="T22" fmla="*/ 71 w 141"/>
                        <a:gd name="T23" fmla="*/ 203 h 235"/>
                        <a:gd name="T24" fmla="*/ 83 w 141"/>
                        <a:gd name="T25" fmla="*/ 215 h 235"/>
                        <a:gd name="T26" fmla="*/ 71 w 141"/>
                        <a:gd name="T27" fmla="*/ 227 h 235"/>
                        <a:gd name="T28" fmla="*/ 135 w 141"/>
                        <a:gd name="T29" fmla="*/ 183 h 235"/>
                        <a:gd name="T30" fmla="*/ 122 w 141"/>
                        <a:gd name="T31" fmla="*/ 196 h 235"/>
                        <a:gd name="T32" fmla="*/ 19 w 141"/>
                        <a:gd name="T33" fmla="*/ 196 h 235"/>
                        <a:gd name="T34" fmla="*/ 6 w 141"/>
                        <a:gd name="T35" fmla="*/ 183 h 235"/>
                        <a:gd name="T36" fmla="*/ 6 w 141"/>
                        <a:gd name="T37" fmla="*/ 18 h 235"/>
                        <a:gd name="T38" fmla="*/ 19 w 141"/>
                        <a:gd name="T39" fmla="*/ 6 h 235"/>
                        <a:gd name="T40" fmla="*/ 122 w 141"/>
                        <a:gd name="T41" fmla="*/ 6 h 235"/>
                        <a:gd name="T42" fmla="*/ 135 w 141"/>
                        <a:gd name="T43" fmla="*/ 18 h 235"/>
                        <a:gd name="T44" fmla="*/ 135 w 141"/>
                        <a:gd name="T45" fmla="*/ 1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235">
                          <a:moveTo>
                            <a:pt x="124" y="0"/>
                          </a:moveTo>
                          <a:cubicBezTo>
                            <a:pt x="17" y="0"/>
                            <a:pt x="17" y="0"/>
                            <a:pt x="17" y="0"/>
                          </a:cubicBezTo>
                          <a:cubicBezTo>
                            <a:pt x="8" y="0"/>
                            <a:pt x="0" y="7"/>
                            <a:pt x="0" y="17"/>
                          </a:cubicBezTo>
                          <a:cubicBezTo>
                            <a:pt x="0" y="219"/>
                            <a:pt x="0" y="219"/>
                            <a:pt x="0" y="219"/>
                          </a:cubicBezTo>
                          <a:cubicBezTo>
                            <a:pt x="0" y="228"/>
                            <a:pt x="8" y="235"/>
                            <a:pt x="17" y="235"/>
                          </a:cubicBezTo>
                          <a:cubicBezTo>
                            <a:pt x="124" y="235"/>
                            <a:pt x="124" y="235"/>
                            <a:pt x="124" y="235"/>
                          </a:cubicBezTo>
                          <a:cubicBezTo>
                            <a:pt x="133" y="235"/>
                            <a:pt x="141" y="228"/>
                            <a:pt x="141" y="219"/>
                          </a:cubicBezTo>
                          <a:cubicBezTo>
                            <a:pt x="141" y="17"/>
                            <a:pt x="141" y="17"/>
                            <a:pt x="141" y="17"/>
                          </a:cubicBezTo>
                          <a:cubicBezTo>
                            <a:pt x="141" y="7"/>
                            <a:pt x="133" y="0"/>
                            <a:pt x="124" y="0"/>
                          </a:cubicBezTo>
                          <a:close/>
                          <a:moveTo>
                            <a:pt x="71" y="227"/>
                          </a:moveTo>
                          <a:cubicBezTo>
                            <a:pt x="64" y="227"/>
                            <a:pt x="58" y="222"/>
                            <a:pt x="58" y="215"/>
                          </a:cubicBezTo>
                          <a:cubicBezTo>
                            <a:pt x="58" y="208"/>
                            <a:pt x="64" y="203"/>
                            <a:pt x="71" y="203"/>
                          </a:cubicBezTo>
                          <a:cubicBezTo>
                            <a:pt x="77" y="203"/>
                            <a:pt x="83" y="208"/>
                            <a:pt x="83" y="215"/>
                          </a:cubicBezTo>
                          <a:cubicBezTo>
                            <a:pt x="83" y="222"/>
                            <a:pt x="77" y="227"/>
                            <a:pt x="71" y="227"/>
                          </a:cubicBezTo>
                          <a:close/>
                          <a:moveTo>
                            <a:pt x="135" y="183"/>
                          </a:moveTo>
                          <a:cubicBezTo>
                            <a:pt x="135" y="190"/>
                            <a:pt x="129" y="196"/>
                            <a:pt x="122" y="196"/>
                          </a:cubicBezTo>
                          <a:cubicBezTo>
                            <a:pt x="19" y="196"/>
                            <a:pt x="19" y="196"/>
                            <a:pt x="19" y="196"/>
                          </a:cubicBezTo>
                          <a:cubicBezTo>
                            <a:pt x="12" y="196"/>
                            <a:pt x="6" y="190"/>
                            <a:pt x="6" y="183"/>
                          </a:cubicBezTo>
                          <a:cubicBezTo>
                            <a:pt x="6" y="18"/>
                            <a:pt x="6" y="18"/>
                            <a:pt x="6" y="18"/>
                          </a:cubicBezTo>
                          <a:cubicBezTo>
                            <a:pt x="6" y="11"/>
                            <a:pt x="12" y="6"/>
                            <a:pt x="19" y="6"/>
                          </a:cubicBezTo>
                          <a:cubicBezTo>
                            <a:pt x="122" y="6"/>
                            <a:pt x="122" y="6"/>
                            <a:pt x="122" y="6"/>
                          </a:cubicBezTo>
                          <a:cubicBezTo>
                            <a:pt x="129" y="6"/>
                            <a:pt x="135" y="11"/>
                            <a:pt x="135" y="18"/>
                          </a:cubicBezTo>
                          <a:lnTo>
                            <a:pt x="135"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205" name="Freeform 204"/>
                    <p:cNvSpPr>
                      <a:spLocks noEditPoints="1"/>
                    </p:cNvSpPr>
                    <p:nvPr/>
                  </p:nvSpPr>
                  <p:spPr bwMode="auto">
                    <a:xfrm>
                      <a:off x="-819253" y="5555951"/>
                      <a:ext cx="34955" cy="34955"/>
                    </a:xfrm>
                    <a:custGeom>
                      <a:avLst/>
                      <a:gdLst>
                        <a:gd name="T0" fmla="*/ 0 w 31"/>
                        <a:gd name="T1" fmla="*/ 0 h 31"/>
                        <a:gd name="T2" fmla="*/ 0 w 31"/>
                        <a:gd name="T3" fmla="*/ 31 h 31"/>
                        <a:gd name="T4" fmla="*/ 31 w 31"/>
                        <a:gd name="T5" fmla="*/ 31 h 31"/>
                        <a:gd name="T6" fmla="*/ 31 w 31"/>
                        <a:gd name="T7" fmla="*/ 0 h 31"/>
                        <a:gd name="T8" fmla="*/ 0 w 31"/>
                        <a:gd name="T9" fmla="*/ 0 h 31"/>
                        <a:gd name="T10" fmla="*/ 24 w 31"/>
                        <a:gd name="T11" fmla="*/ 24 h 31"/>
                        <a:gd name="T12" fmla="*/ 7 w 31"/>
                        <a:gd name="T13" fmla="*/ 24 h 31"/>
                        <a:gd name="T14" fmla="*/ 7 w 31"/>
                        <a:gd name="T15" fmla="*/ 7 h 31"/>
                        <a:gd name="T16" fmla="*/ 24 w 31"/>
                        <a:gd name="T17" fmla="*/ 7 h 31"/>
                        <a:gd name="T18" fmla="*/ 24 w 31"/>
                        <a:gd name="T19"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0" y="0"/>
                          </a:moveTo>
                          <a:lnTo>
                            <a:pt x="0" y="31"/>
                          </a:lnTo>
                          <a:lnTo>
                            <a:pt x="31" y="31"/>
                          </a:lnTo>
                          <a:lnTo>
                            <a:pt x="31" y="0"/>
                          </a:lnTo>
                          <a:lnTo>
                            <a:pt x="0" y="0"/>
                          </a:lnTo>
                          <a:close/>
                          <a:moveTo>
                            <a:pt x="24" y="24"/>
                          </a:moveTo>
                          <a:lnTo>
                            <a:pt x="7" y="24"/>
                          </a:lnTo>
                          <a:lnTo>
                            <a:pt x="7" y="7"/>
                          </a:lnTo>
                          <a:lnTo>
                            <a:pt x="24" y="7"/>
                          </a:lnTo>
                          <a:lnTo>
                            <a:pt x="2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grpSp>
            </p:grpSp>
          </p:grpSp>
          <p:sp>
            <p:nvSpPr>
              <p:cNvPr id="196" name="TextBox 195"/>
              <p:cNvSpPr txBox="1"/>
              <p:nvPr/>
            </p:nvSpPr>
            <p:spPr>
              <a:xfrm>
                <a:off x="2466556" y="1927111"/>
                <a:ext cx="1381832" cy="286232"/>
              </a:xfrm>
              <a:prstGeom prst="rect">
                <a:avLst/>
              </a:prstGeom>
              <a:noFill/>
            </p:spPr>
            <p:txBody>
              <a:bodyPr wrap="square" rtlCol="0">
                <a:spAutoFit/>
              </a:bodyPr>
              <a:lstStyle>
                <a:defPPr>
                  <a:defRPr lang="en-US"/>
                </a:defPPr>
                <a:lvl1pPr algn="ctr">
                  <a:defRPr sz="1400" b="1" spc="-4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defRPr>
                </a:lvl1pPr>
              </a:lstStyle>
              <a:p>
                <a:pPr>
                  <a:lnSpc>
                    <a:spcPct val="90000"/>
                  </a:lnSpc>
                </a:pPr>
                <a:r>
                  <a:rPr lang="en-US" spc="-30" dirty="0" smtClean="0"/>
                  <a:t>ANY MEDIA</a:t>
                </a:r>
                <a:endParaRPr lang="en-US" spc="-30" dirty="0"/>
              </a:p>
            </p:txBody>
          </p:sp>
        </p:grpSp>
        <p:grpSp>
          <p:nvGrpSpPr>
            <p:cNvPr id="170" name="Group 169"/>
            <p:cNvGrpSpPr/>
            <p:nvPr/>
          </p:nvGrpSpPr>
          <p:grpSpPr>
            <a:xfrm>
              <a:off x="2381997" y="4979784"/>
              <a:ext cx="1550950" cy="1026099"/>
              <a:chOff x="2381997" y="4998834"/>
              <a:chExt cx="1550950" cy="1026099"/>
            </a:xfrm>
          </p:grpSpPr>
          <p:sp>
            <p:nvSpPr>
              <p:cNvPr id="176" name="TextBox 175"/>
              <p:cNvSpPr txBox="1"/>
              <p:nvPr/>
            </p:nvSpPr>
            <p:spPr>
              <a:xfrm>
                <a:off x="2381997" y="4998834"/>
                <a:ext cx="1550950" cy="480131"/>
              </a:xfrm>
              <a:prstGeom prst="rect">
                <a:avLst/>
              </a:prstGeom>
              <a:noFill/>
            </p:spPr>
            <p:txBody>
              <a:bodyPr wrap="square" rtlCol="0">
                <a:spAutoFit/>
              </a:bodyPr>
              <a:lstStyle/>
              <a:p>
                <a:pPr>
                  <a:lnSpc>
                    <a:spcPct val="90000"/>
                  </a:lnSpc>
                </a:pPr>
                <a:r>
                  <a:rPr lang="en-US" sz="1400" b="1" spc="-40"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PERFORMANCE AND ANALYTICS</a:t>
                </a:r>
              </a:p>
            </p:txBody>
          </p:sp>
          <p:grpSp>
            <p:nvGrpSpPr>
              <p:cNvPr id="177" name="Group 176"/>
              <p:cNvGrpSpPr/>
              <p:nvPr/>
            </p:nvGrpSpPr>
            <p:grpSpPr>
              <a:xfrm>
                <a:off x="2447077" y="5575589"/>
                <a:ext cx="1420790" cy="449344"/>
                <a:chOff x="2428525" y="5575589"/>
                <a:chExt cx="1420790" cy="449344"/>
              </a:xfrm>
            </p:grpSpPr>
            <p:grpSp>
              <p:nvGrpSpPr>
                <p:cNvPr id="178" name="Group 248"/>
                <p:cNvGrpSpPr/>
                <p:nvPr/>
              </p:nvGrpSpPr>
              <p:grpSpPr>
                <a:xfrm>
                  <a:off x="2428525" y="5575589"/>
                  <a:ext cx="411480" cy="449344"/>
                  <a:chOff x="2062804" y="3837575"/>
                  <a:chExt cx="496408" cy="447225"/>
                </a:xfrm>
              </p:grpSpPr>
              <p:sp>
                <p:nvSpPr>
                  <p:cNvPr id="189" name="AutoShape 46"/>
                  <p:cNvSpPr>
                    <a:spLocks noChangeArrowheads="1"/>
                  </p:cNvSpPr>
                  <p:nvPr/>
                </p:nvSpPr>
                <p:spPr bwMode="auto">
                  <a:xfrm>
                    <a:off x="2062804" y="3837575"/>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grpSp>
                <p:nvGrpSpPr>
                  <p:cNvPr id="190" name="Group 243"/>
                  <p:cNvGrpSpPr/>
                  <p:nvPr/>
                </p:nvGrpSpPr>
                <p:grpSpPr>
                  <a:xfrm>
                    <a:off x="2135748" y="3929877"/>
                    <a:ext cx="350520" cy="238262"/>
                    <a:chOff x="3185160" y="3903980"/>
                    <a:chExt cx="388620" cy="264160"/>
                  </a:xfrm>
                </p:grpSpPr>
                <p:cxnSp>
                  <p:nvCxnSpPr>
                    <p:cNvPr id="191" name="Straight Connector 190"/>
                    <p:cNvCxnSpPr/>
                    <p:nvPr/>
                  </p:nvCxnSpPr>
                  <p:spPr>
                    <a:xfrm>
                      <a:off x="3185160" y="4168140"/>
                      <a:ext cx="388620"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3246120" y="4018280"/>
                      <a:ext cx="76200" cy="127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solidFill>
                          <a:prstClr val="white"/>
                        </a:solidFill>
                        <a:latin typeface="Arial"/>
                      </a:endParaRPr>
                    </a:p>
                  </p:txBody>
                </p:sp>
                <p:sp>
                  <p:nvSpPr>
                    <p:cNvPr id="193" name="Rectangle 192"/>
                    <p:cNvSpPr/>
                    <p:nvPr/>
                  </p:nvSpPr>
                  <p:spPr>
                    <a:xfrm>
                      <a:off x="3345180" y="3903980"/>
                      <a:ext cx="76200" cy="2413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solidFill>
                          <a:prstClr val="white"/>
                        </a:solidFill>
                        <a:latin typeface="Arial"/>
                      </a:endParaRPr>
                    </a:p>
                  </p:txBody>
                </p:sp>
                <p:sp>
                  <p:nvSpPr>
                    <p:cNvPr id="194" name="Rectangle 193"/>
                    <p:cNvSpPr/>
                    <p:nvPr/>
                  </p:nvSpPr>
                  <p:spPr>
                    <a:xfrm>
                      <a:off x="3444240" y="3942080"/>
                      <a:ext cx="76200" cy="2032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solidFill>
                          <a:prstClr val="white"/>
                        </a:solidFill>
                        <a:latin typeface="Arial"/>
                      </a:endParaRPr>
                    </a:p>
                  </p:txBody>
                </p:sp>
              </p:grpSp>
            </p:grpSp>
            <p:grpSp>
              <p:nvGrpSpPr>
                <p:cNvPr id="179" name="Group 246"/>
                <p:cNvGrpSpPr/>
                <p:nvPr/>
              </p:nvGrpSpPr>
              <p:grpSpPr>
                <a:xfrm>
                  <a:off x="2929387" y="5575589"/>
                  <a:ext cx="411480" cy="449344"/>
                  <a:chOff x="2597041" y="3837575"/>
                  <a:chExt cx="496408" cy="447225"/>
                </a:xfrm>
              </p:grpSpPr>
              <p:sp>
                <p:nvSpPr>
                  <p:cNvPr id="187" name="AutoShape 46"/>
                  <p:cNvSpPr>
                    <a:spLocks noChangeArrowheads="1"/>
                  </p:cNvSpPr>
                  <p:nvPr/>
                </p:nvSpPr>
                <p:spPr bwMode="auto">
                  <a:xfrm>
                    <a:off x="2597041" y="3837575"/>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sp>
                <p:nvSpPr>
                  <p:cNvPr id="188" name="Freeform 120"/>
                  <p:cNvSpPr>
                    <a:spLocks noEditPoints="1"/>
                  </p:cNvSpPr>
                  <p:nvPr/>
                </p:nvSpPr>
                <p:spPr bwMode="auto">
                  <a:xfrm>
                    <a:off x="2647218" y="3964934"/>
                    <a:ext cx="360142" cy="204249"/>
                  </a:xfrm>
                  <a:custGeom>
                    <a:avLst/>
                    <a:gdLst/>
                    <a:ahLst/>
                    <a:cxnLst>
                      <a:cxn ang="0">
                        <a:pos x="843" y="3"/>
                      </a:cxn>
                      <a:cxn ang="0">
                        <a:pos x="835" y="0"/>
                      </a:cxn>
                      <a:cxn ang="0">
                        <a:pos x="580" y="0"/>
                      </a:cxn>
                      <a:cxn ang="0">
                        <a:pos x="570" y="6"/>
                      </a:cxn>
                      <a:cxn ang="0">
                        <a:pos x="551" y="62"/>
                      </a:cxn>
                      <a:cxn ang="0">
                        <a:pos x="145" y="63"/>
                      </a:cxn>
                      <a:cxn ang="0">
                        <a:pos x="135" y="71"/>
                      </a:cxn>
                      <a:cxn ang="0">
                        <a:pos x="132" y="97"/>
                      </a:cxn>
                      <a:cxn ang="0">
                        <a:pos x="0" y="97"/>
                      </a:cxn>
                      <a:cxn ang="0">
                        <a:pos x="89" y="461"/>
                      </a:cxn>
                      <a:cxn ang="0">
                        <a:pos x="88" y="468"/>
                      </a:cxn>
                      <a:cxn ang="0">
                        <a:pos x="90" y="476"/>
                      </a:cxn>
                      <a:cxn ang="0">
                        <a:pos x="98" y="479"/>
                      </a:cxn>
                      <a:cxn ang="0">
                        <a:pos x="731" y="479"/>
                      </a:cxn>
                      <a:cxn ang="0">
                        <a:pos x="741" y="472"/>
                      </a:cxn>
                      <a:cxn ang="0">
                        <a:pos x="845" y="12"/>
                      </a:cxn>
                      <a:cxn ang="0">
                        <a:pos x="843" y="3"/>
                      </a:cxn>
                      <a:cxn ang="0">
                        <a:pos x="723" y="458"/>
                      </a:cxn>
                      <a:cxn ang="0">
                        <a:pos x="629" y="97"/>
                      </a:cxn>
                      <a:cxn ang="0">
                        <a:pos x="152" y="97"/>
                      </a:cxn>
                      <a:cxn ang="0">
                        <a:pos x="154" y="83"/>
                      </a:cxn>
                      <a:cxn ang="0">
                        <a:pos x="558" y="82"/>
                      </a:cxn>
                      <a:cxn ang="0">
                        <a:pos x="567" y="75"/>
                      </a:cxn>
                      <a:cxn ang="0">
                        <a:pos x="587" y="20"/>
                      </a:cxn>
                      <a:cxn ang="0">
                        <a:pos x="822" y="20"/>
                      </a:cxn>
                      <a:cxn ang="0">
                        <a:pos x="723" y="458"/>
                      </a:cxn>
                    </a:cxnLst>
                    <a:rect l="0" t="0" r="r" b="b"/>
                    <a:pathLst>
                      <a:path w="845" h="479">
                        <a:moveTo>
                          <a:pt x="843" y="3"/>
                        </a:moveTo>
                        <a:cubicBezTo>
                          <a:pt x="841" y="1"/>
                          <a:pt x="838" y="0"/>
                          <a:pt x="835" y="0"/>
                        </a:cubicBezTo>
                        <a:cubicBezTo>
                          <a:pt x="580" y="0"/>
                          <a:pt x="580" y="0"/>
                          <a:pt x="580" y="0"/>
                        </a:cubicBezTo>
                        <a:cubicBezTo>
                          <a:pt x="576" y="0"/>
                          <a:pt x="572" y="2"/>
                          <a:pt x="570" y="6"/>
                        </a:cubicBezTo>
                        <a:cubicBezTo>
                          <a:pt x="551" y="62"/>
                          <a:pt x="551" y="62"/>
                          <a:pt x="551" y="62"/>
                        </a:cubicBezTo>
                        <a:cubicBezTo>
                          <a:pt x="145" y="63"/>
                          <a:pt x="145" y="63"/>
                          <a:pt x="145" y="63"/>
                        </a:cubicBezTo>
                        <a:cubicBezTo>
                          <a:pt x="140" y="63"/>
                          <a:pt x="136" y="66"/>
                          <a:pt x="135" y="71"/>
                        </a:cubicBezTo>
                        <a:cubicBezTo>
                          <a:pt x="132" y="97"/>
                          <a:pt x="132" y="97"/>
                          <a:pt x="132" y="97"/>
                        </a:cubicBezTo>
                        <a:cubicBezTo>
                          <a:pt x="0" y="97"/>
                          <a:pt x="0" y="97"/>
                          <a:pt x="0" y="97"/>
                        </a:cubicBezTo>
                        <a:cubicBezTo>
                          <a:pt x="89" y="461"/>
                          <a:pt x="89" y="461"/>
                          <a:pt x="89" y="461"/>
                        </a:cubicBezTo>
                        <a:cubicBezTo>
                          <a:pt x="88" y="468"/>
                          <a:pt x="88" y="468"/>
                          <a:pt x="88" y="468"/>
                        </a:cubicBezTo>
                        <a:cubicBezTo>
                          <a:pt x="88" y="471"/>
                          <a:pt x="89" y="474"/>
                          <a:pt x="90" y="476"/>
                        </a:cubicBezTo>
                        <a:cubicBezTo>
                          <a:pt x="92" y="478"/>
                          <a:pt x="95" y="479"/>
                          <a:pt x="98" y="479"/>
                        </a:cubicBezTo>
                        <a:cubicBezTo>
                          <a:pt x="731" y="479"/>
                          <a:pt x="731" y="479"/>
                          <a:pt x="731" y="479"/>
                        </a:cubicBezTo>
                        <a:cubicBezTo>
                          <a:pt x="736" y="479"/>
                          <a:pt x="740" y="476"/>
                          <a:pt x="741" y="472"/>
                        </a:cubicBezTo>
                        <a:cubicBezTo>
                          <a:pt x="845" y="12"/>
                          <a:pt x="845" y="12"/>
                          <a:pt x="845" y="12"/>
                        </a:cubicBezTo>
                        <a:cubicBezTo>
                          <a:pt x="845" y="9"/>
                          <a:pt x="845" y="6"/>
                          <a:pt x="843" y="3"/>
                        </a:cubicBezTo>
                        <a:moveTo>
                          <a:pt x="723" y="458"/>
                        </a:moveTo>
                        <a:cubicBezTo>
                          <a:pt x="629" y="97"/>
                          <a:pt x="629" y="97"/>
                          <a:pt x="629" y="97"/>
                        </a:cubicBezTo>
                        <a:cubicBezTo>
                          <a:pt x="152" y="97"/>
                          <a:pt x="152" y="97"/>
                          <a:pt x="152" y="97"/>
                        </a:cubicBezTo>
                        <a:cubicBezTo>
                          <a:pt x="154" y="83"/>
                          <a:pt x="154" y="83"/>
                          <a:pt x="154" y="83"/>
                        </a:cubicBezTo>
                        <a:cubicBezTo>
                          <a:pt x="558" y="82"/>
                          <a:pt x="558" y="82"/>
                          <a:pt x="558" y="82"/>
                        </a:cubicBezTo>
                        <a:cubicBezTo>
                          <a:pt x="562" y="82"/>
                          <a:pt x="566" y="79"/>
                          <a:pt x="567" y="75"/>
                        </a:cubicBezTo>
                        <a:cubicBezTo>
                          <a:pt x="587" y="20"/>
                          <a:pt x="587" y="20"/>
                          <a:pt x="587" y="20"/>
                        </a:cubicBezTo>
                        <a:cubicBezTo>
                          <a:pt x="822" y="20"/>
                          <a:pt x="822" y="20"/>
                          <a:pt x="822" y="20"/>
                        </a:cubicBezTo>
                        <a:lnTo>
                          <a:pt x="723" y="458"/>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grpSp>
            <p:grpSp>
              <p:nvGrpSpPr>
                <p:cNvPr id="180" name="Group 247"/>
                <p:cNvGrpSpPr/>
                <p:nvPr/>
              </p:nvGrpSpPr>
              <p:grpSpPr>
                <a:xfrm>
                  <a:off x="3437835" y="5575589"/>
                  <a:ext cx="411480" cy="449344"/>
                  <a:chOff x="3131277" y="3837575"/>
                  <a:chExt cx="496408" cy="447225"/>
                </a:xfrm>
              </p:grpSpPr>
              <p:sp>
                <p:nvSpPr>
                  <p:cNvPr id="181" name="AutoShape 46"/>
                  <p:cNvSpPr>
                    <a:spLocks noChangeArrowheads="1"/>
                  </p:cNvSpPr>
                  <p:nvPr/>
                </p:nvSpPr>
                <p:spPr bwMode="auto">
                  <a:xfrm>
                    <a:off x="3131277" y="3837575"/>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endParaRPr lang="en-US" dirty="0">
                      <a:solidFill>
                        <a:srgbClr val="323232"/>
                      </a:solidFill>
                      <a:latin typeface="Arial"/>
                      <a:ea typeface="ＭＳ Ｐゴシック" pitchFamily="-84" charset="-128"/>
                    </a:endParaRPr>
                  </a:p>
                </p:txBody>
              </p:sp>
              <p:grpSp>
                <p:nvGrpSpPr>
                  <p:cNvPr id="182" name="Group 187"/>
                  <p:cNvGrpSpPr/>
                  <p:nvPr/>
                </p:nvGrpSpPr>
                <p:grpSpPr>
                  <a:xfrm rot="2666559">
                    <a:off x="3292917" y="3901046"/>
                    <a:ext cx="165433" cy="303649"/>
                    <a:chOff x="5324768" y="1032461"/>
                    <a:chExt cx="246063" cy="451644"/>
                  </a:xfrm>
                  <a:solidFill>
                    <a:schemeClr val="bg1"/>
                  </a:solidFill>
                  <a:effectLst/>
                </p:grpSpPr>
                <p:sp>
                  <p:nvSpPr>
                    <p:cNvPr id="183" name="Freeform 6"/>
                    <p:cNvSpPr>
                      <a:spLocks noEditPoints="1"/>
                    </p:cNvSpPr>
                    <p:nvPr/>
                  </p:nvSpPr>
                  <p:spPr bwMode="auto">
                    <a:xfrm>
                      <a:off x="5324768" y="1032461"/>
                      <a:ext cx="246063" cy="246063"/>
                    </a:xfrm>
                    <a:custGeom>
                      <a:avLst/>
                      <a:gdLst/>
                      <a:ahLst/>
                      <a:cxnLst>
                        <a:cxn ang="0">
                          <a:pos x="107" y="0"/>
                        </a:cxn>
                        <a:cxn ang="0">
                          <a:pos x="0" y="107"/>
                        </a:cxn>
                        <a:cxn ang="0">
                          <a:pos x="107" y="214"/>
                        </a:cxn>
                        <a:cxn ang="0">
                          <a:pos x="214" y="107"/>
                        </a:cxn>
                        <a:cxn ang="0">
                          <a:pos x="107" y="0"/>
                        </a:cxn>
                        <a:cxn ang="0">
                          <a:pos x="107" y="184"/>
                        </a:cxn>
                        <a:cxn ang="0">
                          <a:pos x="31" y="107"/>
                        </a:cxn>
                        <a:cxn ang="0">
                          <a:pos x="107" y="31"/>
                        </a:cxn>
                        <a:cxn ang="0">
                          <a:pos x="184" y="107"/>
                        </a:cxn>
                        <a:cxn ang="0">
                          <a:pos x="107" y="184"/>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4"/>
                          </a:moveTo>
                          <a:cubicBezTo>
                            <a:pt x="65" y="184"/>
                            <a:pt x="31" y="149"/>
                            <a:pt x="31" y="107"/>
                          </a:cubicBezTo>
                          <a:cubicBezTo>
                            <a:pt x="31" y="65"/>
                            <a:pt x="65" y="31"/>
                            <a:pt x="107" y="31"/>
                          </a:cubicBezTo>
                          <a:cubicBezTo>
                            <a:pt x="149" y="31"/>
                            <a:pt x="184" y="65"/>
                            <a:pt x="184" y="107"/>
                          </a:cubicBezTo>
                          <a:cubicBezTo>
                            <a:pt x="184" y="149"/>
                            <a:pt x="149" y="184"/>
                            <a:pt x="107" y="1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184" name="Freeform 7"/>
                    <p:cNvSpPr>
                      <a:spLocks/>
                    </p:cNvSpPr>
                    <p:nvPr/>
                  </p:nvSpPr>
                  <p:spPr bwMode="auto">
                    <a:xfrm rot="20700000">
                      <a:off x="5364164" y="1090405"/>
                      <a:ext cx="88900" cy="87313"/>
                    </a:xfrm>
                    <a:custGeom>
                      <a:avLst/>
                      <a:gdLst/>
                      <a:ahLst/>
                      <a:cxnLst>
                        <a:cxn ang="0">
                          <a:pos x="72" y="0"/>
                        </a:cxn>
                        <a:cxn ang="0">
                          <a:pos x="72" y="0"/>
                        </a:cxn>
                        <a:cxn ang="0">
                          <a:pos x="0" y="71"/>
                        </a:cxn>
                        <a:cxn ang="0">
                          <a:pos x="0" y="71"/>
                        </a:cxn>
                        <a:cxn ang="0">
                          <a:pos x="0" y="71"/>
                        </a:cxn>
                        <a:cxn ang="0">
                          <a:pos x="0" y="71"/>
                        </a:cxn>
                        <a:cxn ang="0">
                          <a:pos x="0" y="71"/>
                        </a:cxn>
                        <a:cxn ang="0">
                          <a:pos x="6" y="77"/>
                        </a:cxn>
                        <a:cxn ang="0">
                          <a:pos x="11" y="71"/>
                        </a:cxn>
                        <a:cxn ang="0">
                          <a:pos x="12" y="71"/>
                        </a:cxn>
                        <a:cxn ang="0">
                          <a:pos x="72" y="11"/>
                        </a:cxn>
                        <a:cxn ang="0">
                          <a:pos x="72" y="11"/>
                        </a:cxn>
                        <a:cxn ang="0">
                          <a:pos x="77" y="6"/>
                        </a:cxn>
                        <a:cxn ang="0">
                          <a:pos x="72" y="0"/>
                        </a:cxn>
                      </a:cxnLst>
                      <a:rect l="0" t="0" r="r" b="b"/>
                      <a:pathLst>
                        <a:path w="77" h="77">
                          <a:moveTo>
                            <a:pt x="72" y="0"/>
                          </a:moveTo>
                          <a:cubicBezTo>
                            <a:pt x="72" y="0"/>
                            <a:pt x="72" y="0"/>
                            <a:pt x="72" y="0"/>
                          </a:cubicBezTo>
                          <a:cubicBezTo>
                            <a:pt x="33" y="2"/>
                            <a:pt x="3" y="33"/>
                            <a:pt x="0" y="71"/>
                          </a:cubicBezTo>
                          <a:cubicBezTo>
                            <a:pt x="0" y="71"/>
                            <a:pt x="0" y="71"/>
                            <a:pt x="0" y="71"/>
                          </a:cubicBezTo>
                          <a:cubicBezTo>
                            <a:pt x="0" y="71"/>
                            <a:pt x="0" y="71"/>
                            <a:pt x="0" y="71"/>
                          </a:cubicBezTo>
                          <a:cubicBezTo>
                            <a:pt x="0" y="71"/>
                            <a:pt x="0" y="71"/>
                            <a:pt x="0" y="71"/>
                          </a:cubicBezTo>
                          <a:cubicBezTo>
                            <a:pt x="0" y="71"/>
                            <a:pt x="0" y="71"/>
                            <a:pt x="0" y="71"/>
                          </a:cubicBezTo>
                          <a:cubicBezTo>
                            <a:pt x="0" y="74"/>
                            <a:pt x="3" y="77"/>
                            <a:pt x="6" y="77"/>
                          </a:cubicBezTo>
                          <a:cubicBezTo>
                            <a:pt x="9" y="77"/>
                            <a:pt x="11" y="74"/>
                            <a:pt x="11" y="71"/>
                          </a:cubicBezTo>
                          <a:cubicBezTo>
                            <a:pt x="12" y="71"/>
                            <a:pt x="12" y="71"/>
                            <a:pt x="12" y="71"/>
                          </a:cubicBezTo>
                          <a:cubicBezTo>
                            <a:pt x="14" y="39"/>
                            <a:pt x="40" y="14"/>
                            <a:pt x="72" y="11"/>
                          </a:cubicBezTo>
                          <a:cubicBezTo>
                            <a:pt x="72" y="11"/>
                            <a:pt x="72" y="11"/>
                            <a:pt x="72" y="11"/>
                          </a:cubicBezTo>
                          <a:cubicBezTo>
                            <a:pt x="75" y="11"/>
                            <a:pt x="77" y="9"/>
                            <a:pt x="77" y="6"/>
                          </a:cubicBezTo>
                          <a:cubicBezTo>
                            <a:pt x="77" y="3"/>
                            <a:pt x="75" y="0"/>
                            <a:pt x="7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185" name="Freeform 8"/>
                    <p:cNvSpPr>
                      <a:spLocks/>
                    </p:cNvSpPr>
                    <p:nvPr/>
                  </p:nvSpPr>
                  <p:spPr bwMode="auto">
                    <a:xfrm rot="18900000">
                      <a:off x="5362074" y="1312655"/>
                      <a:ext cx="171450" cy="171450"/>
                    </a:xfrm>
                    <a:custGeom>
                      <a:avLst/>
                      <a:gdLst/>
                      <a:ahLst/>
                      <a:cxnLst>
                        <a:cxn ang="0">
                          <a:pos x="107" y="0"/>
                        </a:cxn>
                        <a:cxn ang="0">
                          <a:pos x="12" y="92"/>
                        </a:cxn>
                        <a:cxn ang="0">
                          <a:pos x="12" y="135"/>
                        </a:cxn>
                        <a:cxn ang="0">
                          <a:pos x="55" y="136"/>
                        </a:cxn>
                        <a:cxn ang="0">
                          <a:pos x="150" y="44"/>
                        </a:cxn>
                        <a:cxn ang="0">
                          <a:pos x="107" y="0"/>
                        </a:cxn>
                      </a:cxnLst>
                      <a:rect l="0" t="0" r="r" b="b"/>
                      <a:pathLst>
                        <a:path w="150" h="148">
                          <a:moveTo>
                            <a:pt x="107" y="0"/>
                          </a:moveTo>
                          <a:cubicBezTo>
                            <a:pt x="12" y="92"/>
                            <a:pt x="12" y="92"/>
                            <a:pt x="12" y="92"/>
                          </a:cubicBezTo>
                          <a:cubicBezTo>
                            <a:pt x="0" y="104"/>
                            <a:pt x="0" y="123"/>
                            <a:pt x="12" y="135"/>
                          </a:cubicBezTo>
                          <a:cubicBezTo>
                            <a:pt x="23" y="147"/>
                            <a:pt x="43" y="148"/>
                            <a:pt x="55" y="136"/>
                          </a:cubicBezTo>
                          <a:cubicBezTo>
                            <a:pt x="150" y="44"/>
                            <a:pt x="150" y="44"/>
                            <a:pt x="150" y="44"/>
                          </a:cubicBezTo>
                          <a:lnTo>
                            <a:pt x="10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186" name="Freeform 5"/>
                    <p:cNvSpPr>
                      <a:spLocks/>
                    </p:cNvSpPr>
                    <p:nvPr/>
                  </p:nvSpPr>
                  <p:spPr bwMode="auto">
                    <a:xfrm rot="18900000">
                      <a:off x="5409699" y="1248362"/>
                      <a:ext cx="76200" cy="74613"/>
                    </a:xfrm>
                    <a:custGeom>
                      <a:avLst/>
                      <a:gdLst/>
                      <a:ahLst/>
                      <a:cxnLst>
                        <a:cxn ang="0">
                          <a:pos x="48" y="18"/>
                        </a:cxn>
                        <a:cxn ang="0">
                          <a:pos x="18" y="47"/>
                        </a:cxn>
                        <a:cxn ang="0">
                          <a:pos x="0" y="30"/>
                        </a:cxn>
                        <a:cxn ang="0">
                          <a:pos x="31" y="0"/>
                        </a:cxn>
                        <a:cxn ang="0">
                          <a:pos x="48" y="18"/>
                        </a:cxn>
                      </a:cxnLst>
                      <a:rect l="0" t="0" r="r" b="b"/>
                      <a:pathLst>
                        <a:path w="48" h="47">
                          <a:moveTo>
                            <a:pt x="48" y="18"/>
                          </a:moveTo>
                          <a:lnTo>
                            <a:pt x="18" y="47"/>
                          </a:lnTo>
                          <a:lnTo>
                            <a:pt x="0" y="30"/>
                          </a:lnTo>
                          <a:lnTo>
                            <a:pt x="31" y="0"/>
                          </a:lnTo>
                          <a:lnTo>
                            <a:pt x="4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grpSp>
            </p:grpSp>
          </p:grpSp>
        </p:grpSp>
        <p:grpSp>
          <p:nvGrpSpPr>
            <p:cNvPr id="171" name="Group 170"/>
            <p:cNvGrpSpPr/>
            <p:nvPr/>
          </p:nvGrpSpPr>
          <p:grpSpPr>
            <a:xfrm>
              <a:off x="2285872" y="3447575"/>
              <a:ext cx="1743204" cy="978655"/>
              <a:chOff x="2285872" y="3438050"/>
              <a:chExt cx="1743204" cy="978655"/>
            </a:xfrm>
          </p:grpSpPr>
          <p:sp>
            <p:nvSpPr>
              <p:cNvPr id="172" name="TextBox 171"/>
              <p:cNvSpPr txBox="1"/>
              <p:nvPr/>
            </p:nvSpPr>
            <p:spPr>
              <a:xfrm>
                <a:off x="2285872" y="3438050"/>
                <a:ext cx="1743204" cy="480131"/>
              </a:xfrm>
              <a:prstGeom prst="rect">
                <a:avLst/>
              </a:prstGeom>
              <a:noFill/>
            </p:spPr>
            <p:txBody>
              <a:bodyPr wrap="square" rtlCol="0">
                <a:spAutoFit/>
              </a:bodyPr>
              <a:lstStyle>
                <a:defPPr>
                  <a:defRPr lang="en-US"/>
                </a:defPPr>
                <a:lvl1pPr algn="ctr">
                  <a:defRPr sz="1400" b="1" spc="-4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defRPr>
                </a:lvl1pPr>
              </a:lstStyle>
              <a:p>
                <a:pPr>
                  <a:lnSpc>
                    <a:spcPct val="90000"/>
                  </a:lnSpc>
                </a:pPr>
                <a:r>
                  <a:rPr lang="en-US" spc="-30" dirty="0" smtClean="0"/>
                  <a:t>EXPERIENCE </a:t>
                </a:r>
              </a:p>
              <a:p>
                <a:pPr>
                  <a:lnSpc>
                    <a:spcPct val="90000"/>
                  </a:lnSpc>
                </a:pPr>
                <a:r>
                  <a:rPr lang="en-US" spc="-30" dirty="0" smtClean="0"/>
                  <a:t>PORTAL</a:t>
                </a:r>
                <a:endParaRPr lang="en-US" spc="-30" dirty="0"/>
              </a:p>
            </p:txBody>
          </p:sp>
          <p:grpSp>
            <p:nvGrpSpPr>
              <p:cNvPr id="173" name="Group 172"/>
              <p:cNvGrpSpPr/>
              <p:nvPr/>
            </p:nvGrpSpPr>
            <p:grpSpPr>
              <a:xfrm>
                <a:off x="2951732" y="3967361"/>
                <a:ext cx="411480" cy="449344"/>
                <a:chOff x="3981738" y="2839581"/>
                <a:chExt cx="457630" cy="335419"/>
              </a:xfrm>
            </p:grpSpPr>
            <p:sp>
              <p:nvSpPr>
                <p:cNvPr id="174" name="AutoShape 46"/>
                <p:cNvSpPr>
                  <a:spLocks noChangeArrowheads="1"/>
                </p:cNvSpPr>
                <p:nvPr/>
              </p:nvSpPr>
              <p:spPr bwMode="auto">
                <a:xfrm>
                  <a:off x="3981738" y="2839581"/>
                  <a:ext cx="457630" cy="335419"/>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endParaRPr lang="en-US" dirty="0">
                    <a:solidFill>
                      <a:srgbClr val="323232"/>
                    </a:solidFill>
                    <a:latin typeface="Arial"/>
                    <a:ea typeface="ＭＳ Ｐゴシック" pitchFamily="-84" charset="-128"/>
                  </a:endParaRPr>
                </a:p>
              </p:txBody>
            </p:sp>
            <p:sp>
              <p:nvSpPr>
                <p:cNvPr id="175" name="Freeform 5"/>
                <p:cNvSpPr>
                  <a:spLocks noEditPoints="1"/>
                </p:cNvSpPr>
                <p:nvPr/>
              </p:nvSpPr>
              <p:spPr bwMode="auto">
                <a:xfrm>
                  <a:off x="4027462" y="2892710"/>
                  <a:ext cx="366183" cy="229161"/>
                </a:xfrm>
                <a:custGeom>
                  <a:avLst/>
                  <a:gdLst>
                    <a:gd name="T0" fmla="*/ 198 w 318"/>
                    <a:gd name="T1" fmla="*/ 203 h 245"/>
                    <a:gd name="T2" fmla="*/ 318 w 318"/>
                    <a:gd name="T3" fmla="*/ 203 h 245"/>
                    <a:gd name="T4" fmla="*/ 317 w 318"/>
                    <a:gd name="T5" fmla="*/ 192 h 245"/>
                    <a:gd name="T6" fmla="*/ 280 w 318"/>
                    <a:gd name="T7" fmla="*/ 128 h 245"/>
                    <a:gd name="T8" fmla="*/ 298 w 318"/>
                    <a:gd name="T9" fmla="*/ 90 h 245"/>
                    <a:gd name="T10" fmla="*/ 249 w 318"/>
                    <a:gd name="T11" fmla="*/ 42 h 245"/>
                    <a:gd name="T12" fmla="*/ 200 w 318"/>
                    <a:gd name="T13" fmla="*/ 90 h 245"/>
                    <a:gd name="T14" fmla="*/ 218 w 318"/>
                    <a:gd name="T15" fmla="*/ 128 h 245"/>
                    <a:gd name="T16" fmla="*/ 185 w 318"/>
                    <a:gd name="T17" fmla="*/ 175 h 245"/>
                    <a:gd name="T18" fmla="*/ 143 w 318"/>
                    <a:gd name="T19" fmla="*/ 132 h 245"/>
                    <a:gd name="T20" fmla="*/ 175 w 318"/>
                    <a:gd name="T21" fmla="*/ 72 h 245"/>
                    <a:gd name="T22" fmla="*/ 104 w 318"/>
                    <a:gd name="T23" fmla="*/ 0 h 245"/>
                    <a:gd name="T24" fmla="*/ 32 w 318"/>
                    <a:gd name="T25" fmla="*/ 72 h 245"/>
                    <a:gd name="T26" fmla="*/ 64 w 318"/>
                    <a:gd name="T27" fmla="*/ 132 h 245"/>
                    <a:gd name="T28" fmla="*/ 2 w 318"/>
                    <a:gd name="T29" fmla="*/ 232 h 245"/>
                    <a:gd name="T30" fmla="*/ 0 w 318"/>
                    <a:gd name="T31" fmla="*/ 245 h 245"/>
                    <a:gd name="T32" fmla="*/ 207 w 318"/>
                    <a:gd name="T33" fmla="*/ 245 h 245"/>
                    <a:gd name="T34" fmla="*/ 205 w 318"/>
                    <a:gd name="T35" fmla="*/ 232 h 245"/>
                    <a:gd name="T36" fmla="*/ 198 w 318"/>
                    <a:gd name="T37" fmla="*/ 203 h 245"/>
                    <a:gd name="T38" fmla="*/ 221 w 318"/>
                    <a:gd name="T39" fmla="*/ 84 h 245"/>
                    <a:gd name="T40" fmla="*/ 233 w 318"/>
                    <a:gd name="T41" fmla="*/ 69 h 245"/>
                    <a:gd name="T42" fmla="*/ 277 w 318"/>
                    <a:gd name="T43" fmla="*/ 86 h 245"/>
                    <a:gd name="T44" fmla="*/ 278 w 318"/>
                    <a:gd name="T45" fmla="*/ 90 h 245"/>
                    <a:gd name="T46" fmla="*/ 249 w 318"/>
                    <a:gd name="T47" fmla="*/ 119 h 245"/>
                    <a:gd name="T48" fmla="*/ 221 w 318"/>
                    <a:gd name="T49" fmla="*/ 90 h 245"/>
                    <a:gd name="T50" fmla="*/ 221 w 318"/>
                    <a:gd name="T51" fmla="*/ 84 h 245"/>
                    <a:gd name="T52" fmla="*/ 236 w 318"/>
                    <a:gd name="T53" fmla="*/ 142 h 245"/>
                    <a:gd name="T54" fmla="*/ 240 w 318"/>
                    <a:gd name="T55" fmla="*/ 147 h 245"/>
                    <a:gd name="T56" fmla="*/ 249 w 318"/>
                    <a:gd name="T57" fmla="*/ 159 h 245"/>
                    <a:gd name="T58" fmla="*/ 259 w 318"/>
                    <a:gd name="T59" fmla="*/ 147 h 245"/>
                    <a:gd name="T60" fmla="*/ 262 w 318"/>
                    <a:gd name="T61" fmla="*/ 142 h 245"/>
                    <a:gd name="T62" fmla="*/ 294 w 318"/>
                    <a:gd name="T63" fmla="*/ 183 h 245"/>
                    <a:gd name="T64" fmla="*/ 204 w 318"/>
                    <a:gd name="T65" fmla="*/ 183 h 245"/>
                    <a:gd name="T66" fmla="*/ 236 w 318"/>
                    <a:gd name="T67" fmla="*/ 142 h 245"/>
                    <a:gd name="T68" fmla="*/ 54 w 318"/>
                    <a:gd name="T69" fmla="*/ 72 h 245"/>
                    <a:gd name="T70" fmla="*/ 55 w 318"/>
                    <a:gd name="T71" fmla="*/ 59 h 245"/>
                    <a:gd name="T72" fmla="*/ 129 w 318"/>
                    <a:gd name="T73" fmla="*/ 39 h 245"/>
                    <a:gd name="T74" fmla="*/ 152 w 318"/>
                    <a:gd name="T75" fmla="*/ 59 h 245"/>
                    <a:gd name="T76" fmla="*/ 153 w 318"/>
                    <a:gd name="T77" fmla="*/ 72 h 245"/>
                    <a:gd name="T78" fmla="*/ 104 w 318"/>
                    <a:gd name="T79" fmla="*/ 122 h 245"/>
                    <a:gd name="T80" fmla="*/ 54 w 318"/>
                    <a:gd name="T81" fmla="*/ 72 h 245"/>
                    <a:gd name="T82" fmla="*/ 26 w 318"/>
                    <a:gd name="T83" fmla="*/ 223 h 245"/>
                    <a:gd name="T84" fmla="*/ 88 w 318"/>
                    <a:gd name="T85" fmla="*/ 146 h 245"/>
                    <a:gd name="T86" fmla="*/ 94 w 318"/>
                    <a:gd name="T87" fmla="*/ 158 h 245"/>
                    <a:gd name="T88" fmla="*/ 85 w 318"/>
                    <a:gd name="T89" fmla="*/ 209 h 245"/>
                    <a:gd name="T90" fmla="*/ 104 w 318"/>
                    <a:gd name="T91" fmla="*/ 221 h 245"/>
                    <a:gd name="T92" fmla="*/ 122 w 318"/>
                    <a:gd name="T93" fmla="*/ 209 h 245"/>
                    <a:gd name="T94" fmla="*/ 113 w 318"/>
                    <a:gd name="T95" fmla="*/ 158 h 245"/>
                    <a:gd name="T96" fmla="*/ 119 w 318"/>
                    <a:gd name="T97" fmla="*/ 146 h 245"/>
                    <a:gd name="T98" fmla="*/ 181 w 318"/>
                    <a:gd name="T99" fmla="*/ 223 h 245"/>
                    <a:gd name="T100" fmla="*/ 26 w 318"/>
                    <a:gd name="T101" fmla="*/ 2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45">
                      <a:moveTo>
                        <a:pt x="198" y="203"/>
                      </a:moveTo>
                      <a:cubicBezTo>
                        <a:pt x="318" y="203"/>
                        <a:pt x="318" y="203"/>
                        <a:pt x="318" y="203"/>
                      </a:cubicBezTo>
                      <a:cubicBezTo>
                        <a:pt x="317" y="192"/>
                        <a:pt x="317" y="192"/>
                        <a:pt x="317" y="192"/>
                      </a:cubicBezTo>
                      <a:cubicBezTo>
                        <a:pt x="313" y="164"/>
                        <a:pt x="299" y="141"/>
                        <a:pt x="280" y="128"/>
                      </a:cubicBezTo>
                      <a:cubicBezTo>
                        <a:pt x="291" y="119"/>
                        <a:pt x="298" y="105"/>
                        <a:pt x="298" y="90"/>
                      </a:cubicBezTo>
                      <a:cubicBezTo>
                        <a:pt x="298" y="64"/>
                        <a:pt x="276" y="42"/>
                        <a:pt x="249" y="42"/>
                      </a:cubicBezTo>
                      <a:cubicBezTo>
                        <a:pt x="222" y="42"/>
                        <a:pt x="200" y="64"/>
                        <a:pt x="200" y="90"/>
                      </a:cubicBezTo>
                      <a:cubicBezTo>
                        <a:pt x="200" y="105"/>
                        <a:pt x="207" y="119"/>
                        <a:pt x="218" y="128"/>
                      </a:cubicBezTo>
                      <a:cubicBezTo>
                        <a:pt x="203" y="138"/>
                        <a:pt x="192" y="155"/>
                        <a:pt x="185" y="175"/>
                      </a:cubicBezTo>
                      <a:cubicBezTo>
                        <a:pt x="174" y="156"/>
                        <a:pt x="160" y="141"/>
                        <a:pt x="143" y="132"/>
                      </a:cubicBezTo>
                      <a:cubicBezTo>
                        <a:pt x="162" y="119"/>
                        <a:pt x="175" y="97"/>
                        <a:pt x="175" y="72"/>
                      </a:cubicBezTo>
                      <a:cubicBezTo>
                        <a:pt x="175" y="32"/>
                        <a:pt x="143" y="0"/>
                        <a:pt x="104" y="0"/>
                      </a:cubicBezTo>
                      <a:cubicBezTo>
                        <a:pt x="64" y="0"/>
                        <a:pt x="32" y="32"/>
                        <a:pt x="32" y="72"/>
                      </a:cubicBezTo>
                      <a:cubicBezTo>
                        <a:pt x="32" y="97"/>
                        <a:pt x="45" y="119"/>
                        <a:pt x="64" y="132"/>
                      </a:cubicBezTo>
                      <a:cubicBezTo>
                        <a:pt x="33" y="149"/>
                        <a:pt x="9" y="186"/>
                        <a:pt x="2" y="232"/>
                      </a:cubicBezTo>
                      <a:cubicBezTo>
                        <a:pt x="0" y="245"/>
                        <a:pt x="0" y="245"/>
                        <a:pt x="0" y="245"/>
                      </a:cubicBezTo>
                      <a:cubicBezTo>
                        <a:pt x="207" y="245"/>
                        <a:pt x="207" y="245"/>
                        <a:pt x="207" y="245"/>
                      </a:cubicBezTo>
                      <a:cubicBezTo>
                        <a:pt x="205" y="232"/>
                        <a:pt x="205" y="232"/>
                        <a:pt x="205" y="232"/>
                      </a:cubicBezTo>
                      <a:cubicBezTo>
                        <a:pt x="203" y="222"/>
                        <a:pt x="201" y="213"/>
                        <a:pt x="198" y="203"/>
                      </a:cubicBezTo>
                      <a:close/>
                      <a:moveTo>
                        <a:pt x="221" y="84"/>
                      </a:moveTo>
                      <a:cubicBezTo>
                        <a:pt x="226" y="80"/>
                        <a:pt x="231" y="75"/>
                        <a:pt x="233" y="69"/>
                      </a:cubicBezTo>
                      <a:cubicBezTo>
                        <a:pt x="244" y="77"/>
                        <a:pt x="259" y="83"/>
                        <a:pt x="277" y="86"/>
                      </a:cubicBezTo>
                      <a:cubicBezTo>
                        <a:pt x="277" y="87"/>
                        <a:pt x="278" y="89"/>
                        <a:pt x="278" y="90"/>
                      </a:cubicBezTo>
                      <a:cubicBezTo>
                        <a:pt x="278" y="106"/>
                        <a:pt x="265" y="119"/>
                        <a:pt x="249" y="119"/>
                      </a:cubicBezTo>
                      <a:cubicBezTo>
                        <a:pt x="233" y="119"/>
                        <a:pt x="221" y="106"/>
                        <a:pt x="221" y="90"/>
                      </a:cubicBezTo>
                      <a:cubicBezTo>
                        <a:pt x="221" y="88"/>
                        <a:pt x="221" y="86"/>
                        <a:pt x="221" y="84"/>
                      </a:cubicBezTo>
                      <a:close/>
                      <a:moveTo>
                        <a:pt x="236" y="142"/>
                      </a:moveTo>
                      <a:cubicBezTo>
                        <a:pt x="240" y="147"/>
                        <a:pt x="240" y="147"/>
                        <a:pt x="240" y="147"/>
                      </a:cubicBezTo>
                      <a:cubicBezTo>
                        <a:pt x="249" y="159"/>
                        <a:pt x="249" y="159"/>
                        <a:pt x="249" y="159"/>
                      </a:cubicBezTo>
                      <a:cubicBezTo>
                        <a:pt x="259" y="147"/>
                        <a:pt x="259" y="147"/>
                        <a:pt x="259" y="147"/>
                      </a:cubicBezTo>
                      <a:cubicBezTo>
                        <a:pt x="262" y="142"/>
                        <a:pt x="262" y="142"/>
                        <a:pt x="262" y="142"/>
                      </a:cubicBezTo>
                      <a:cubicBezTo>
                        <a:pt x="276" y="148"/>
                        <a:pt x="288" y="163"/>
                        <a:pt x="294" y="183"/>
                      </a:cubicBezTo>
                      <a:cubicBezTo>
                        <a:pt x="204" y="183"/>
                        <a:pt x="204" y="183"/>
                        <a:pt x="204" y="183"/>
                      </a:cubicBezTo>
                      <a:cubicBezTo>
                        <a:pt x="210" y="163"/>
                        <a:pt x="222" y="148"/>
                        <a:pt x="236" y="142"/>
                      </a:cubicBezTo>
                      <a:close/>
                      <a:moveTo>
                        <a:pt x="54" y="72"/>
                      </a:moveTo>
                      <a:cubicBezTo>
                        <a:pt x="54" y="67"/>
                        <a:pt x="54" y="63"/>
                        <a:pt x="55" y="59"/>
                      </a:cubicBezTo>
                      <a:cubicBezTo>
                        <a:pt x="85" y="56"/>
                        <a:pt x="111" y="49"/>
                        <a:pt x="129" y="39"/>
                      </a:cubicBezTo>
                      <a:cubicBezTo>
                        <a:pt x="134" y="48"/>
                        <a:pt x="142" y="54"/>
                        <a:pt x="152" y="59"/>
                      </a:cubicBezTo>
                      <a:cubicBezTo>
                        <a:pt x="153" y="63"/>
                        <a:pt x="153" y="67"/>
                        <a:pt x="153" y="72"/>
                      </a:cubicBezTo>
                      <a:cubicBezTo>
                        <a:pt x="153" y="99"/>
                        <a:pt x="131" y="122"/>
                        <a:pt x="104" y="122"/>
                      </a:cubicBezTo>
                      <a:cubicBezTo>
                        <a:pt x="76" y="122"/>
                        <a:pt x="54" y="99"/>
                        <a:pt x="54" y="72"/>
                      </a:cubicBezTo>
                      <a:close/>
                      <a:moveTo>
                        <a:pt x="26" y="223"/>
                      </a:moveTo>
                      <a:cubicBezTo>
                        <a:pt x="35" y="184"/>
                        <a:pt x="59" y="154"/>
                        <a:pt x="88" y="146"/>
                      </a:cubicBezTo>
                      <a:cubicBezTo>
                        <a:pt x="94" y="158"/>
                        <a:pt x="94" y="158"/>
                        <a:pt x="94" y="158"/>
                      </a:cubicBezTo>
                      <a:cubicBezTo>
                        <a:pt x="85" y="209"/>
                        <a:pt x="85" y="209"/>
                        <a:pt x="85" y="209"/>
                      </a:cubicBezTo>
                      <a:cubicBezTo>
                        <a:pt x="104" y="221"/>
                        <a:pt x="104" y="221"/>
                        <a:pt x="104" y="221"/>
                      </a:cubicBezTo>
                      <a:cubicBezTo>
                        <a:pt x="122" y="209"/>
                        <a:pt x="122" y="209"/>
                        <a:pt x="122" y="209"/>
                      </a:cubicBezTo>
                      <a:cubicBezTo>
                        <a:pt x="113" y="158"/>
                        <a:pt x="113" y="158"/>
                        <a:pt x="113" y="158"/>
                      </a:cubicBezTo>
                      <a:cubicBezTo>
                        <a:pt x="119" y="146"/>
                        <a:pt x="119" y="146"/>
                        <a:pt x="119" y="146"/>
                      </a:cubicBezTo>
                      <a:cubicBezTo>
                        <a:pt x="148" y="154"/>
                        <a:pt x="172" y="184"/>
                        <a:pt x="181" y="223"/>
                      </a:cubicBezTo>
                      <a:lnTo>
                        <a:pt x="26" y="223"/>
                      </a:lnTo>
                      <a:close/>
                    </a:path>
                  </a:pathLst>
                </a:custGeom>
                <a:solidFill>
                  <a:schemeClr val="bg1"/>
                </a:solidFill>
                <a:ln>
                  <a:noFill/>
                </a:ln>
                <a:effectLst/>
              </p:spPr>
              <p:txBody>
                <a:bodyPr wrap="none" anchor="ctr"/>
                <a:lstStyle/>
                <a:p>
                  <a:pPr algn="l"/>
                  <a:endParaRPr lang="en-US" sz="5400" kern="0" baseline="-25000">
                    <a:solidFill>
                      <a:sysClr val="windowText" lastClr="000000"/>
                    </a:solidFill>
                    <a:latin typeface="Arial"/>
                    <a:ea typeface="ＭＳ Ｐゴシック" pitchFamily="34" charset="-128"/>
                  </a:endParaRPr>
                </a:p>
              </p:txBody>
            </p:sp>
          </p:grpSp>
        </p:grpSp>
      </p:grpSp>
      <p:grpSp>
        <p:nvGrpSpPr>
          <p:cNvPr id="8" name="Group 7"/>
          <p:cNvGrpSpPr/>
          <p:nvPr/>
        </p:nvGrpSpPr>
        <p:grpSpPr>
          <a:xfrm>
            <a:off x="7085193" y="3516646"/>
            <a:ext cx="1446506" cy="1516879"/>
            <a:chOff x="7085193" y="3508625"/>
            <a:chExt cx="1446506" cy="1516879"/>
          </a:xfrm>
        </p:grpSpPr>
        <p:sp>
          <p:nvSpPr>
            <p:cNvPr id="100" name="Oval 99"/>
            <p:cNvSpPr/>
            <p:nvPr/>
          </p:nvSpPr>
          <p:spPr>
            <a:xfrm>
              <a:off x="7155132" y="4888344"/>
              <a:ext cx="1371600" cy="137160"/>
            </a:xfrm>
            <a:prstGeom prst="ellipse">
              <a:avLst/>
            </a:prstGeom>
            <a:gradFill flip="none" rotWithShape="1">
              <a:gsLst>
                <a:gs pos="0">
                  <a:schemeClr val="tx2">
                    <a:alpha val="63000"/>
                  </a:schemeClr>
                </a:gs>
                <a:gs pos="100000">
                  <a:schemeClr val="tx1">
                    <a:alpha val="0"/>
                  </a:schemeClr>
                </a:gs>
              </a:gsLst>
              <a:path path="shape">
                <a:fillToRect l="50000" t="50000" r="50000" b="50000"/>
              </a:path>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grpSp>
          <p:nvGrpSpPr>
            <p:cNvPr id="7" name="Group 6"/>
            <p:cNvGrpSpPr/>
            <p:nvPr/>
          </p:nvGrpSpPr>
          <p:grpSpPr>
            <a:xfrm>
              <a:off x="7085193" y="3508625"/>
              <a:ext cx="1446506" cy="1446506"/>
              <a:chOff x="1919288" y="2432050"/>
              <a:chExt cx="3257550" cy="3257550"/>
            </a:xfrm>
          </p:grpSpPr>
          <p:grpSp>
            <p:nvGrpSpPr>
              <p:cNvPr id="96" name="Group 95"/>
              <p:cNvGrpSpPr>
                <a:grpSpLocks/>
              </p:cNvGrpSpPr>
              <p:nvPr/>
            </p:nvGrpSpPr>
            <p:grpSpPr bwMode="auto">
              <a:xfrm>
                <a:off x="1919288" y="2432050"/>
                <a:ext cx="3257550" cy="3257550"/>
                <a:chOff x="1919477" y="2546602"/>
                <a:chExt cx="3256790" cy="3256790"/>
              </a:xfrm>
            </p:grpSpPr>
            <p:sp>
              <p:nvSpPr>
                <p:cNvPr id="97" name="Freeform 6"/>
                <p:cNvSpPr>
                  <a:spLocks/>
                </p:cNvSpPr>
                <p:nvPr/>
              </p:nvSpPr>
              <p:spPr bwMode="auto">
                <a:xfrm>
                  <a:off x="1919477" y="2546602"/>
                  <a:ext cx="3256790" cy="3256790"/>
                </a:xfrm>
                <a:custGeom>
                  <a:avLst/>
                  <a:gdLst/>
                  <a:ahLst/>
                  <a:cxnLst/>
                  <a:rect l="l" t="t" r="r" b="b"/>
                  <a:pathLst>
                    <a:path w="2335946" h="2339976">
                      <a:moveTo>
                        <a:pt x="1558502" y="1517650"/>
                      </a:moveTo>
                      <a:cubicBezTo>
                        <a:pt x="1479704" y="1746418"/>
                        <a:pt x="1322109" y="2106446"/>
                        <a:pt x="1063202" y="2335213"/>
                      </a:cubicBezTo>
                      <a:cubicBezTo>
                        <a:pt x="879340" y="2320212"/>
                        <a:pt x="706736" y="2260207"/>
                        <a:pt x="549140" y="2162700"/>
                      </a:cubicBezTo>
                      <a:cubicBezTo>
                        <a:pt x="447829" y="2098945"/>
                        <a:pt x="357774" y="2020189"/>
                        <a:pt x="278977" y="1930182"/>
                      </a:cubicBezTo>
                      <a:cubicBezTo>
                        <a:pt x="612929" y="1911431"/>
                        <a:pt x="988156" y="1798922"/>
                        <a:pt x="1232054" y="1693914"/>
                      </a:cubicBezTo>
                      <a:cubicBezTo>
                        <a:pt x="1374641" y="1633909"/>
                        <a:pt x="1487209" y="1573905"/>
                        <a:pt x="1558502" y="1517650"/>
                      </a:cubicBezTo>
                      <a:close/>
                      <a:moveTo>
                        <a:pt x="1681485" y="1176338"/>
                      </a:moveTo>
                      <a:cubicBezTo>
                        <a:pt x="1775155" y="1394051"/>
                        <a:pt x="1876318" y="1716867"/>
                        <a:pt x="1895052" y="2084727"/>
                      </a:cubicBezTo>
                      <a:cubicBezTo>
                        <a:pt x="1688978" y="2249888"/>
                        <a:pt x="1430449" y="2339976"/>
                        <a:pt x="1168173" y="2339976"/>
                      </a:cubicBezTo>
                      <a:cubicBezTo>
                        <a:pt x="1145692" y="2339976"/>
                        <a:pt x="1126958" y="2339976"/>
                        <a:pt x="1104477" y="2339976"/>
                      </a:cubicBezTo>
                      <a:cubicBezTo>
                        <a:pt x="1374247" y="2088480"/>
                        <a:pt x="1531613" y="1690591"/>
                        <a:pt x="1602802" y="1476632"/>
                      </a:cubicBezTo>
                      <a:cubicBezTo>
                        <a:pt x="1644017" y="1345253"/>
                        <a:pt x="1670244" y="1240151"/>
                        <a:pt x="1681485" y="1176338"/>
                      </a:cubicBezTo>
                      <a:close/>
                      <a:moveTo>
                        <a:pt x="2431" y="1093788"/>
                      </a:moveTo>
                      <a:cubicBezTo>
                        <a:pt x="185980" y="1270082"/>
                        <a:pt x="519365" y="1468881"/>
                        <a:pt x="845259" y="1592662"/>
                      </a:cubicBezTo>
                      <a:cubicBezTo>
                        <a:pt x="965127" y="1637673"/>
                        <a:pt x="1077504" y="1671431"/>
                        <a:pt x="1171152" y="1686435"/>
                      </a:cubicBezTo>
                      <a:cubicBezTo>
                        <a:pt x="923922" y="1783959"/>
                        <a:pt x="568062" y="1888985"/>
                        <a:pt x="257152" y="1900238"/>
                      </a:cubicBezTo>
                      <a:cubicBezTo>
                        <a:pt x="73603" y="1675182"/>
                        <a:pt x="-16298" y="1382610"/>
                        <a:pt x="2431" y="1093788"/>
                      </a:cubicBezTo>
                      <a:close/>
                      <a:moveTo>
                        <a:pt x="1520402" y="790575"/>
                      </a:moveTo>
                      <a:cubicBezTo>
                        <a:pt x="1797774" y="895603"/>
                        <a:pt x="2138866" y="1071900"/>
                        <a:pt x="2330027" y="1278205"/>
                      </a:cubicBezTo>
                      <a:cubicBezTo>
                        <a:pt x="2315034" y="1458253"/>
                        <a:pt x="2258810" y="1630799"/>
                        <a:pt x="2161355" y="1788340"/>
                      </a:cubicBezTo>
                      <a:cubicBezTo>
                        <a:pt x="2093887" y="1893368"/>
                        <a:pt x="2015173" y="1983392"/>
                        <a:pt x="1925215" y="2062163"/>
                      </a:cubicBezTo>
                      <a:cubicBezTo>
                        <a:pt x="1902725" y="1672060"/>
                        <a:pt x="1786529" y="1334470"/>
                        <a:pt x="1689074" y="1116912"/>
                      </a:cubicBezTo>
                      <a:cubicBezTo>
                        <a:pt x="1625354" y="970623"/>
                        <a:pt x="1565381" y="858093"/>
                        <a:pt x="1520402" y="790575"/>
                      </a:cubicBezTo>
                      <a:close/>
                      <a:moveTo>
                        <a:pt x="2078670" y="438150"/>
                      </a:moveTo>
                      <a:cubicBezTo>
                        <a:pt x="2262307" y="666832"/>
                        <a:pt x="2352252" y="947999"/>
                        <a:pt x="2333514" y="1236663"/>
                      </a:cubicBezTo>
                      <a:cubicBezTo>
                        <a:pt x="2123642" y="1026725"/>
                        <a:pt x="1763862" y="846779"/>
                        <a:pt x="1490280" y="745559"/>
                      </a:cubicBezTo>
                      <a:cubicBezTo>
                        <a:pt x="1374101" y="704321"/>
                        <a:pt x="1261670" y="670581"/>
                        <a:pt x="1167977" y="651836"/>
                      </a:cubicBezTo>
                      <a:cubicBezTo>
                        <a:pt x="1235436" y="621845"/>
                        <a:pt x="1385344" y="558114"/>
                        <a:pt x="1565234" y="513128"/>
                      </a:cubicBezTo>
                      <a:cubicBezTo>
                        <a:pt x="1756367" y="464392"/>
                        <a:pt x="1913771" y="441899"/>
                        <a:pt x="2078670" y="438150"/>
                      </a:cubicBezTo>
                      <a:close/>
                      <a:moveTo>
                        <a:pt x="403025" y="284163"/>
                      </a:moveTo>
                      <a:cubicBezTo>
                        <a:pt x="410517" y="670558"/>
                        <a:pt x="552873" y="1038197"/>
                        <a:pt x="639036" y="1229519"/>
                      </a:cubicBezTo>
                      <a:cubicBezTo>
                        <a:pt x="702721" y="1372073"/>
                        <a:pt x="766407" y="1480864"/>
                        <a:pt x="807615" y="1544638"/>
                      </a:cubicBezTo>
                      <a:cubicBezTo>
                        <a:pt x="492933" y="1417090"/>
                        <a:pt x="174506" y="1225768"/>
                        <a:pt x="5927" y="1056954"/>
                      </a:cubicBezTo>
                      <a:cubicBezTo>
                        <a:pt x="20912" y="876886"/>
                        <a:pt x="80851" y="708073"/>
                        <a:pt x="174506" y="554265"/>
                      </a:cubicBezTo>
                      <a:cubicBezTo>
                        <a:pt x="238192" y="452976"/>
                        <a:pt x="313116" y="362943"/>
                        <a:pt x="403025" y="284163"/>
                      </a:cubicBezTo>
                      <a:close/>
                      <a:moveTo>
                        <a:pt x="1288204" y="6350"/>
                      </a:moveTo>
                      <a:cubicBezTo>
                        <a:pt x="1468209" y="25094"/>
                        <a:pt x="1633214" y="81328"/>
                        <a:pt x="1786969" y="178799"/>
                      </a:cubicBezTo>
                      <a:cubicBezTo>
                        <a:pt x="1888222" y="242530"/>
                        <a:pt x="1978225" y="317507"/>
                        <a:pt x="2056977" y="411230"/>
                      </a:cubicBezTo>
                      <a:cubicBezTo>
                        <a:pt x="1745718" y="422476"/>
                        <a:pt x="1426958" y="501203"/>
                        <a:pt x="1111949" y="643661"/>
                      </a:cubicBezTo>
                      <a:cubicBezTo>
                        <a:pt x="988194" y="699894"/>
                        <a:pt x="879441" y="759876"/>
                        <a:pt x="804439" y="804863"/>
                      </a:cubicBezTo>
                      <a:cubicBezTo>
                        <a:pt x="935693" y="482459"/>
                        <a:pt x="1115699" y="186296"/>
                        <a:pt x="1288204" y="6350"/>
                      </a:cubicBezTo>
                      <a:close/>
                      <a:moveTo>
                        <a:pt x="1168021" y="0"/>
                      </a:moveTo>
                      <a:cubicBezTo>
                        <a:pt x="1194273" y="0"/>
                        <a:pt x="1224275" y="3746"/>
                        <a:pt x="1250527" y="3746"/>
                      </a:cubicBezTo>
                      <a:cubicBezTo>
                        <a:pt x="1074263" y="194807"/>
                        <a:pt x="890499" y="505750"/>
                        <a:pt x="759239" y="835425"/>
                      </a:cubicBezTo>
                      <a:cubicBezTo>
                        <a:pt x="710485" y="955306"/>
                        <a:pt x="672982" y="1071441"/>
                        <a:pt x="646730" y="1176338"/>
                      </a:cubicBezTo>
                      <a:cubicBezTo>
                        <a:pt x="560474" y="974038"/>
                        <a:pt x="436714" y="621886"/>
                        <a:pt x="432964" y="262241"/>
                      </a:cubicBezTo>
                      <a:cubicBezTo>
                        <a:pt x="639230" y="93657"/>
                        <a:pt x="901750" y="0"/>
                        <a:pt x="1168021"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p:spPr>
              <p:txBody>
                <a:bodyPr/>
                <a:lstStyle/>
                <a:p>
                  <a:pPr>
                    <a:defRPr/>
                  </a:pPr>
                  <a:endParaRPr lang="en-US">
                    <a:solidFill>
                      <a:srgbClr val="F8F8F8"/>
                    </a:solidFill>
                    <a:latin typeface="+mn-lt"/>
                    <a:ea typeface="+mn-ea"/>
                  </a:endParaRPr>
                </a:p>
              </p:txBody>
            </p:sp>
            <p:sp>
              <p:nvSpPr>
                <p:cNvPr id="98" name="Oval 97"/>
                <p:cNvSpPr/>
                <p:nvPr/>
              </p:nvSpPr>
              <p:spPr>
                <a:xfrm>
                  <a:off x="2182941" y="2811653"/>
                  <a:ext cx="2729863" cy="2729863"/>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endParaRPr>
                </a:p>
              </p:txBody>
            </p:sp>
          </p:grpSp>
          <p:pic>
            <p:nvPicPr>
              <p:cNvPr id="99" name="Picture 23"/>
              <p:cNvPicPr>
                <a:picLocks noChangeAspect="1"/>
              </p:cNvPicPr>
              <p:nvPr/>
            </p:nvPicPr>
            <p:blipFill>
              <a:blip r:embed="rId3" cstate="print"/>
              <a:srcRect/>
              <a:stretch>
                <a:fillRect/>
              </a:stretch>
            </p:blipFill>
            <p:spPr bwMode="auto">
              <a:xfrm>
                <a:off x="2270125" y="2797175"/>
                <a:ext cx="2554288" cy="2554288"/>
              </a:xfrm>
              <a:prstGeom prst="ellipse">
                <a:avLst/>
              </a:prstGeom>
              <a:noFill/>
              <a:ln w="12700">
                <a:solidFill>
                  <a:schemeClr val="accent1"/>
                </a:solidFill>
                <a:miter lim="800000"/>
                <a:headEnd/>
                <a:tailEnd/>
              </a:ln>
              <a:effectLst>
                <a:innerShdw blurRad="63500" dist="12700" dir="13500000">
                  <a:prstClr val="black">
                    <a:alpha val="50000"/>
                  </a:prstClr>
                </a:innerShdw>
              </a:effectLst>
            </p:spPr>
          </p:pic>
        </p:grpSp>
      </p:grpSp>
    </p:spTree>
    <p:extLst>
      <p:ext uri="{BB962C8B-B14F-4D97-AF65-F5344CB8AC3E}">
        <p14:creationId xmlns:p14="http://schemas.microsoft.com/office/powerpoint/2010/main" val="19168703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 Same Side Corner Rectangle 44"/>
          <p:cNvSpPr>
            <a:spLocks noChangeArrowheads="1"/>
          </p:cNvSpPr>
          <p:nvPr/>
        </p:nvSpPr>
        <p:spPr bwMode="auto">
          <a:xfrm rot="16200000" flipH="1">
            <a:off x="6797636" y="2841771"/>
            <a:ext cx="2796540" cy="1883127"/>
          </a:xfrm>
          <a:prstGeom prst="round2SameRect">
            <a:avLst>
              <a:gd name="adj1" fmla="val 11429"/>
              <a:gd name="adj2" fmla="val 0"/>
            </a:avLst>
          </a:prstGeom>
          <a:gradFill rotWithShape="0">
            <a:gsLst>
              <a:gs pos="0">
                <a:srgbClr val="646464">
                  <a:alpha val="36000"/>
                </a:srgbClr>
              </a:gs>
              <a:gs pos="100000">
                <a:srgbClr val="98050E">
                  <a:alpha val="0"/>
                </a:srgbClr>
              </a:gs>
            </a:gsLst>
            <a:lin ang="5400000"/>
          </a:gradFill>
          <a:ln w="28575">
            <a:gradFill>
              <a:gsLst>
                <a:gs pos="0">
                  <a:schemeClr val="tx1"/>
                </a:gs>
                <a:gs pos="100000">
                  <a:schemeClr val="bg1">
                    <a:alpha val="0"/>
                  </a:schemeClr>
                </a:gs>
              </a:gsLst>
              <a:lin ang="5400000" scaled="0"/>
            </a:gradFill>
            <a:round/>
            <a:headEnd/>
            <a:tailEnd/>
          </a:ln>
          <a:effectLst/>
        </p:spPr>
        <p:txBody>
          <a:bodyPr lIns="0" tIns="0" rIns="0" bIns="0" anchor="ctr" anchorCtr="1"/>
          <a:lstStyle/>
          <a:p>
            <a:pPr algn="ctr" defTabSz="914513" eaLnBrk="0" fontAlgn="auto" hangingPunct="0">
              <a:lnSpc>
                <a:spcPct val="90000"/>
              </a:lnSpc>
              <a:spcBef>
                <a:spcPts val="0"/>
              </a:spcBef>
              <a:spcAft>
                <a:spcPts val="0"/>
              </a:spcAft>
              <a:buClr>
                <a:srgbClr val="5C5C5C"/>
              </a:buClr>
              <a:buSzPct val="100000"/>
              <a:defRPr/>
            </a:pPr>
            <a:endParaRPr lang="en-US" sz="2000" b="1" i="1" kern="0" dirty="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latin typeface="Arial"/>
              <a:ea typeface="ＭＳ Ｐゴシック" pitchFamily="34" charset="-128"/>
              <a:cs typeface="ＭＳ Ｐゴシック" charset="-128"/>
              <a:sym typeface="Wingdings"/>
            </a:endParaRPr>
          </a:p>
        </p:txBody>
      </p:sp>
      <p:sp>
        <p:nvSpPr>
          <p:cNvPr id="44" name="Round Same Side Corner Rectangle 43"/>
          <p:cNvSpPr>
            <a:spLocks noChangeArrowheads="1"/>
          </p:cNvSpPr>
          <p:nvPr/>
        </p:nvSpPr>
        <p:spPr bwMode="auto">
          <a:xfrm rot="5400000">
            <a:off x="-491985" y="2841768"/>
            <a:ext cx="2796541" cy="1883127"/>
          </a:xfrm>
          <a:prstGeom prst="round2SameRect">
            <a:avLst>
              <a:gd name="adj1" fmla="val 11429"/>
              <a:gd name="adj2" fmla="val 0"/>
            </a:avLst>
          </a:prstGeom>
          <a:gradFill rotWithShape="0">
            <a:gsLst>
              <a:gs pos="0">
                <a:srgbClr val="646464">
                  <a:alpha val="36000"/>
                </a:srgbClr>
              </a:gs>
              <a:gs pos="100000">
                <a:srgbClr val="98050E">
                  <a:alpha val="0"/>
                </a:srgbClr>
              </a:gs>
            </a:gsLst>
            <a:lin ang="5400000"/>
          </a:gradFill>
          <a:ln w="28575">
            <a:gradFill>
              <a:gsLst>
                <a:gs pos="0">
                  <a:schemeClr val="tx1"/>
                </a:gs>
                <a:gs pos="100000">
                  <a:schemeClr val="bg1">
                    <a:alpha val="0"/>
                  </a:schemeClr>
                </a:gs>
              </a:gsLst>
              <a:lin ang="5400000" scaled="0"/>
            </a:gradFill>
            <a:round/>
            <a:headEnd/>
            <a:tailEnd/>
          </a:ln>
          <a:effectLst/>
        </p:spPr>
        <p:txBody>
          <a:bodyPr lIns="0" tIns="0" rIns="0" bIns="0" anchor="ctr" anchorCtr="1"/>
          <a:lstStyle/>
          <a:p>
            <a:pPr algn="ctr" defTabSz="914513" eaLnBrk="0" fontAlgn="auto" hangingPunct="0">
              <a:lnSpc>
                <a:spcPct val="90000"/>
              </a:lnSpc>
              <a:spcBef>
                <a:spcPts val="0"/>
              </a:spcBef>
              <a:spcAft>
                <a:spcPts val="0"/>
              </a:spcAft>
              <a:buClr>
                <a:srgbClr val="5C5C5C"/>
              </a:buClr>
              <a:buSzPct val="100000"/>
              <a:defRPr/>
            </a:pPr>
            <a:endParaRPr lang="en-US" sz="2000" b="1" i="1" kern="0" dirty="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latin typeface="Arial"/>
              <a:ea typeface="ＭＳ Ｐゴシック" pitchFamily="34" charset="-128"/>
              <a:cs typeface="ＭＳ Ｐゴシック" charset="-128"/>
              <a:sym typeface="Wingdings"/>
            </a:endParaRPr>
          </a:p>
        </p:txBody>
      </p:sp>
      <p:pic>
        <p:nvPicPr>
          <p:cNvPr id="113" name="Picture 2" descr="C:\Documents and Settings\rgould\Desktop\3.png"/>
          <p:cNvPicPr>
            <a:picLocks noChangeAspect="1" noChangeArrowheads="1"/>
          </p:cNvPicPr>
          <p:nvPr/>
        </p:nvPicPr>
        <p:blipFill>
          <a:blip r:embed="rId3" cstate="print"/>
          <a:srcRect b="13520"/>
          <a:stretch>
            <a:fillRect/>
          </a:stretch>
        </p:blipFill>
        <p:spPr bwMode="auto">
          <a:xfrm>
            <a:off x="7629620" y="2874569"/>
            <a:ext cx="1208771" cy="1402829"/>
          </a:xfrm>
          <a:prstGeom prst="rect">
            <a:avLst/>
          </a:prstGeom>
          <a:noFill/>
          <a:effectLst>
            <a:glow rad="63500">
              <a:srgbClr val="FFFFFF">
                <a:satMod val="175000"/>
                <a:alpha val="40000"/>
              </a:srgbClr>
            </a:glow>
            <a:reflection blurRad="6350" stA="52000" endA="300" endPos="35000" dir="5400000" sy="-100000" algn="bl" rotWithShape="0"/>
          </a:effectLst>
        </p:spPr>
      </p:pic>
      <p:sp>
        <p:nvSpPr>
          <p:cNvPr id="39" name="Rectangle 2"/>
          <p:cNvSpPr>
            <a:spLocks noGrp="1" noChangeArrowheads="1"/>
          </p:cNvSpPr>
          <p:nvPr>
            <p:ph type="title"/>
          </p:nvPr>
        </p:nvSpPr>
        <p:spPr/>
        <p:txBody>
          <a:bodyPr/>
          <a:lstStyle/>
          <a:p>
            <a:r>
              <a:rPr lang="en-US" dirty="0" smtClean="0"/>
              <a:t>Experience </a:t>
            </a:r>
            <a:r>
              <a:rPr lang="en-US" dirty="0"/>
              <a:t>Portal</a:t>
            </a:r>
            <a:r>
              <a:rPr lang="en-US" dirty="0" smtClean="0"/>
              <a:t>…</a:t>
            </a:r>
            <a:br>
              <a:rPr lang="en-US" dirty="0" smtClean="0"/>
            </a:br>
            <a:r>
              <a:rPr lang="zh-CN" altLang="en-US" dirty="0" smtClean="0"/>
              <a:t>不</a:t>
            </a:r>
            <a:r>
              <a:rPr lang="zh-CN" altLang="en-US" dirty="0"/>
              <a:t>仅是</a:t>
            </a:r>
            <a:r>
              <a:rPr lang="en-US" altLang="zh-CN" dirty="0"/>
              <a:t>IVR</a:t>
            </a:r>
            <a:endParaRPr lang="en-US" altLang="ko-KR" dirty="0"/>
          </a:p>
        </p:txBody>
      </p:sp>
      <p:pic>
        <p:nvPicPr>
          <p:cNvPr id="9218" name="Picture 2" descr="\\EXBACKEND1\Users\rgould\Desktop\174491219-[Conver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929" y="2527938"/>
            <a:ext cx="816942" cy="1992707"/>
          </a:xfrm>
          <a:prstGeom prst="rect">
            <a:avLst/>
          </a:prstGeom>
          <a:noFill/>
          <a:effectLst>
            <a:glow rad="63500">
              <a:srgbClr val="FFFFFF">
                <a:satMod val="175000"/>
                <a:alpha val="40000"/>
              </a:srgbClr>
            </a:glow>
            <a:reflection blurRad="6350" stA="52000" endA="300" endPos="21000" dir="5400000" sy="-100000" algn="bl" rotWithShape="0"/>
          </a:effectLst>
          <a:extLst>
            <a:ext uri="{909E8E84-426E-40DD-AFC4-6F175D3DCCD1}">
              <a14:hiddenFill xmlns:a14="http://schemas.microsoft.com/office/drawing/2010/main">
                <a:solidFill>
                  <a:srgbClr val="FFFFFF"/>
                </a:solidFill>
              </a14:hiddenFill>
            </a:ext>
          </a:extLst>
        </p:spPr>
      </p:pic>
      <p:sp>
        <p:nvSpPr>
          <p:cNvPr id="211" name="Text Box 21"/>
          <p:cNvSpPr txBox="1">
            <a:spLocks noChangeArrowheads="1"/>
          </p:cNvSpPr>
          <p:nvPr/>
        </p:nvSpPr>
        <p:spPr bwMode="auto">
          <a:xfrm>
            <a:off x="320540" y="4681040"/>
            <a:ext cx="1222742" cy="276999"/>
          </a:xfrm>
          <a:prstGeom prst="rect">
            <a:avLst/>
          </a:prstGeom>
          <a:noFill/>
          <a:ln w="9525">
            <a:noFill/>
            <a:miter lim="800000"/>
            <a:headEnd/>
            <a:tailEnd/>
          </a:ln>
        </p:spPr>
        <p:txBody>
          <a:bodyPr wrap="square" lIns="0" tIns="0" rIns="0" bIns="0">
            <a:spAutoFit/>
          </a:bodyPr>
          <a:lstStyle/>
          <a:p>
            <a:pPr algn="ctr"/>
            <a:r>
              <a:rPr lang="en-GB" dirty="0">
                <a:solidFill>
                  <a:schemeClr val="tx1"/>
                </a:solidFill>
              </a:rPr>
              <a:t> Customers</a:t>
            </a:r>
          </a:p>
        </p:txBody>
      </p:sp>
      <p:sp>
        <p:nvSpPr>
          <p:cNvPr id="212" name="Text Box 21"/>
          <p:cNvSpPr txBox="1">
            <a:spLocks noChangeArrowheads="1"/>
          </p:cNvSpPr>
          <p:nvPr/>
        </p:nvSpPr>
        <p:spPr bwMode="auto">
          <a:xfrm>
            <a:off x="7613109" y="4681040"/>
            <a:ext cx="1222742" cy="276999"/>
          </a:xfrm>
          <a:prstGeom prst="rect">
            <a:avLst/>
          </a:prstGeom>
          <a:noFill/>
          <a:ln w="9525">
            <a:noFill/>
            <a:miter lim="800000"/>
            <a:headEnd/>
            <a:tailEnd/>
          </a:ln>
        </p:spPr>
        <p:txBody>
          <a:bodyPr wrap="square" lIns="0" tIns="0" rIns="0" bIns="0">
            <a:spAutoFit/>
          </a:bodyPr>
          <a:lstStyle/>
          <a:p>
            <a:pPr algn="ctr"/>
            <a:r>
              <a:rPr lang="en-GB" dirty="0">
                <a:solidFill>
                  <a:schemeClr val="tx1"/>
                </a:solidFill>
              </a:rPr>
              <a:t> Enterprise</a:t>
            </a:r>
          </a:p>
        </p:txBody>
      </p:sp>
      <p:grpSp>
        <p:nvGrpSpPr>
          <p:cNvPr id="2" name="Group 1"/>
          <p:cNvGrpSpPr/>
          <p:nvPr/>
        </p:nvGrpSpPr>
        <p:grpSpPr>
          <a:xfrm>
            <a:off x="3034148" y="2335878"/>
            <a:ext cx="2851265" cy="2851265"/>
            <a:chOff x="3034148" y="2021821"/>
            <a:chExt cx="2851265" cy="2851265"/>
          </a:xfrm>
        </p:grpSpPr>
        <p:sp>
          <p:nvSpPr>
            <p:cNvPr id="6" name="TextBox 5"/>
            <p:cNvSpPr txBox="1"/>
            <p:nvPr/>
          </p:nvSpPr>
          <p:spPr>
            <a:xfrm>
              <a:off x="4085710" y="3030477"/>
              <a:ext cx="914400" cy="914400"/>
            </a:xfrm>
            <a:prstGeom prst="rect">
              <a:avLst/>
            </a:prstGeom>
            <a:noFill/>
          </p:spPr>
          <p:txBody>
            <a:bodyPr wrap="none" rtlCol="0" anchor="ctr">
              <a:noAutofit/>
            </a:bodyPr>
            <a:lstStyle/>
            <a:p>
              <a:pPr algn="ctr">
                <a:lnSpc>
                  <a:spcPct val="90000"/>
                </a:lnSpc>
              </a:pPr>
              <a:r>
                <a:rPr lang="en-US" sz="11500" b="1" dirty="0" smtClean="0"/>
                <a:t>IVR</a:t>
              </a:r>
            </a:p>
          </p:txBody>
        </p:sp>
        <p:sp>
          <p:nvSpPr>
            <p:cNvPr id="3" name="Oval 2"/>
            <p:cNvSpPr/>
            <p:nvPr/>
          </p:nvSpPr>
          <p:spPr>
            <a:xfrm>
              <a:off x="3034148" y="2021821"/>
              <a:ext cx="2851265" cy="2851265"/>
            </a:xfrm>
            <a:prstGeom prst="ellipse">
              <a:avLst/>
            </a:prstGeom>
            <a:noFill/>
            <a:ln w="254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cxnSp>
          <p:nvCxnSpPr>
            <p:cNvPr id="5" name="Straight Connector 4"/>
            <p:cNvCxnSpPr>
              <a:stCxn id="3" idx="7"/>
              <a:endCxn id="3" idx="3"/>
            </p:cNvCxnSpPr>
            <p:nvPr/>
          </p:nvCxnSpPr>
          <p:spPr>
            <a:xfrm flipH="1">
              <a:off x="3451706" y="2439379"/>
              <a:ext cx="2016149" cy="2016149"/>
            </a:xfrm>
            <a:prstGeom prst="line">
              <a:avLst/>
            </a:prstGeom>
            <a:ln w="254000">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1856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Same Side Corner Rectangle 41"/>
          <p:cNvSpPr/>
          <p:nvPr/>
        </p:nvSpPr>
        <p:spPr>
          <a:xfrm>
            <a:off x="304800" y="1563409"/>
            <a:ext cx="8601075" cy="4699476"/>
          </a:xfrm>
          <a:prstGeom prst="round2SameRect">
            <a:avLst>
              <a:gd name="adj1" fmla="val 0"/>
              <a:gd name="adj2" fmla="val 0"/>
            </a:avLst>
          </a:prstGeom>
          <a:solidFill>
            <a:schemeClr val="bg1">
              <a:lumMod val="95000"/>
            </a:schemeClr>
          </a:solidFill>
          <a:ln w="9525" algn="ctr">
            <a:noFill/>
            <a:miter lim="800000"/>
            <a:headEnd/>
            <a:tailEnd/>
          </a:ln>
        </p:spPr>
        <p:txBody>
          <a:bodyPr vert="horz" wrap="none" lIns="0" tIns="0" rIns="0" bIns="0" anchor="ctr" anchorCtr="0"/>
          <a:lstStyle/>
          <a:p>
            <a:pPr algn="ctr"/>
            <a:endParaRPr lang="en-US" sz="1200">
              <a:solidFill>
                <a:prstClr val="white"/>
              </a:solidFill>
              <a:latin typeface="Arial" pitchFamily="34" charset="0"/>
            </a:endParaRPr>
          </a:p>
        </p:txBody>
      </p:sp>
      <p:sp>
        <p:nvSpPr>
          <p:cNvPr id="112" name="Rectangle 111"/>
          <p:cNvSpPr/>
          <p:nvPr/>
        </p:nvSpPr>
        <p:spPr bwMode="auto">
          <a:xfrm>
            <a:off x="7385375" y="1886438"/>
            <a:ext cx="1621061" cy="3137701"/>
          </a:xfrm>
          <a:prstGeom prst="rect">
            <a:avLst/>
          </a:prstGeom>
          <a:solidFill>
            <a:srgbClr val="000000">
              <a:alpha val="16863"/>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err="1">
              <a:solidFill>
                <a:srgbClr val="323232"/>
              </a:solidFill>
              <a:latin typeface="Arial" pitchFamily="34" charset="0"/>
            </a:endParaRPr>
          </a:p>
        </p:txBody>
      </p:sp>
      <p:pic>
        <p:nvPicPr>
          <p:cNvPr id="113" name="Picture 2" descr="C:\Documents and Settings\rgould\Desktop\3.png"/>
          <p:cNvPicPr>
            <a:picLocks noChangeAspect="1" noChangeArrowheads="1"/>
          </p:cNvPicPr>
          <p:nvPr/>
        </p:nvPicPr>
        <p:blipFill>
          <a:blip r:embed="rId3" cstate="print"/>
          <a:srcRect b="13520"/>
          <a:stretch>
            <a:fillRect/>
          </a:stretch>
        </p:blipFill>
        <p:spPr bwMode="auto">
          <a:xfrm>
            <a:off x="7591520" y="2599652"/>
            <a:ext cx="1208771" cy="1402829"/>
          </a:xfrm>
          <a:prstGeom prst="rect">
            <a:avLst/>
          </a:prstGeom>
          <a:noFill/>
          <a:effectLst>
            <a:glow rad="63500">
              <a:srgbClr val="FFFFFF">
                <a:satMod val="175000"/>
                <a:alpha val="40000"/>
              </a:srgbClr>
            </a:glow>
            <a:reflection blurRad="6350" stA="52000" endA="300" endPos="35000" dir="5400000" sy="-100000" algn="bl" rotWithShape="0"/>
          </a:effectLst>
        </p:spPr>
      </p:pic>
      <p:sp>
        <p:nvSpPr>
          <p:cNvPr id="146" name="Rectangle 145"/>
          <p:cNvSpPr/>
          <p:nvPr/>
        </p:nvSpPr>
        <p:spPr bwMode="auto">
          <a:xfrm>
            <a:off x="121381" y="1886438"/>
            <a:ext cx="1621061" cy="3137701"/>
          </a:xfrm>
          <a:prstGeom prst="rect">
            <a:avLst/>
          </a:prstGeom>
          <a:solidFill>
            <a:srgbClr val="000000">
              <a:alpha val="16863"/>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err="1">
              <a:solidFill>
                <a:srgbClr val="323232"/>
              </a:solidFill>
              <a:latin typeface="Arial" pitchFamily="34" charset="0"/>
            </a:endParaRPr>
          </a:p>
        </p:txBody>
      </p:sp>
      <p:grpSp>
        <p:nvGrpSpPr>
          <p:cNvPr id="2" name="Group 54"/>
          <p:cNvGrpSpPr/>
          <p:nvPr/>
        </p:nvGrpSpPr>
        <p:grpSpPr>
          <a:xfrm>
            <a:off x="1477434" y="1997713"/>
            <a:ext cx="6189132" cy="3919919"/>
            <a:chOff x="1225884" y="2142455"/>
            <a:chExt cx="6189132" cy="3919919"/>
          </a:xfrm>
        </p:grpSpPr>
        <p:sp>
          <p:nvSpPr>
            <p:cNvPr id="133" name="Rectangle 132"/>
            <p:cNvSpPr/>
            <p:nvPr/>
          </p:nvSpPr>
          <p:spPr>
            <a:xfrm>
              <a:off x="1225884" y="2519879"/>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en-US" sz="1600" dirty="0">
                  <a:solidFill>
                    <a:prstClr val="white"/>
                  </a:solidFill>
                </a:rPr>
                <a:t>Speech</a:t>
              </a:r>
            </a:p>
          </p:txBody>
        </p:sp>
        <p:sp>
          <p:nvSpPr>
            <p:cNvPr id="134" name="Rectangle 133"/>
            <p:cNvSpPr/>
            <p:nvPr/>
          </p:nvSpPr>
          <p:spPr>
            <a:xfrm>
              <a:off x="1225884" y="3507572"/>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smtClean="0">
                  <a:solidFill>
                    <a:prstClr val="white"/>
                  </a:solidFill>
                </a:rPr>
                <a:t>自助服务</a:t>
              </a:r>
              <a:endParaRPr lang="en-US" sz="1600" dirty="0">
                <a:solidFill>
                  <a:prstClr val="white"/>
                </a:solidFill>
              </a:endParaRPr>
            </a:p>
          </p:txBody>
        </p:sp>
        <p:sp>
          <p:nvSpPr>
            <p:cNvPr id="135" name="Rectangle 134"/>
            <p:cNvSpPr/>
            <p:nvPr/>
          </p:nvSpPr>
          <p:spPr>
            <a:xfrm>
              <a:off x="2477500" y="2519879"/>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smtClean="0">
                  <a:solidFill>
                    <a:prstClr val="white"/>
                  </a:solidFill>
                </a:rPr>
                <a:t>高级呼叫等待策略</a:t>
              </a:r>
              <a:endParaRPr lang="en-US" sz="1600" dirty="0">
                <a:solidFill>
                  <a:prstClr val="white"/>
                </a:solidFill>
              </a:endParaRPr>
            </a:p>
          </p:txBody>
        </p:sp>
        <p:sp>
          <p:nvSpPr>
            <p:cNvPr id="136" name="Rectangle 135"/>
            <p:cNvSpPr/>
            <p:nvPr/>
          </p:nvSpPr>
          <p:spPr>
            <a:xfrm>
              <a:off x="2477500" y="3507573"/>
              <a:ext cx="1188228" cy="456556"/>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smtClean="0">
                  <a:solidFill>
                    <a:prstClr val="white"/>
                  </a:solidFill>
                </a:rPr>
                <a:t>回呼助理</a:t>
              </a:r>
              <a:endParaRPr lang="en-US" sz="1600" dirty="0">
                <a:solidFill>
                  <a:prstClr val="white"/>
                </a:solidFill>
              </a:endParaRPr>
            </a:p>
          </p:txBody>
        </p:sp>
        <p:sp>
          <p:nvSpPr>
            <p:cNvPr id="137" name="Rectangle 136"/>
            <p:cNvSpPr/>
            <p:nvPr/>
          </p:nvSpPr>
          <p:spPr>
            <a:xfrm>
              <a:off x="3740583" y="2522617"/>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en-US" sz="1600" dirty="0" smtClean="0">
                  <a:solidFill>
                    <a:prstClr val="white"/>
                  </a:solidFill>
                </a:rPr>
                <a:t>Contextual</a:t>
              </a:r>
            </a:p>
            <a:p>
              <a:pPr algn="ctr">
                <a:lnSpc>
                  <a:spcPct val="90000"/>
                </a:lnSpc>
              </a:pPr>
              <a:r>
                <a:rPr lang="zh-CN" altLang="en-US" sz="1600" dirty="0">
                  <a:solidFill>
                    <a:prstClr val="white"/>
                  </a:solidFill>
                </a:rPr>
                <a:t>联</a:t>
              </a:r>
              <a:r>
                <a:rPr lang="zh-CN" altLang="en-US" sz="1600" dirty="0" smtClean="0">
                  <a:solidFill>
                    <a:prstClr val="white"/>
                  </a:solidFill>
                </a:rPr>
                <a:t>络数据</a:t>
              </a:r>
              <a:endParaRPr lang="en-US" sz="1600" dirty="0">
                <a:solidFill>
                  <a:prstClr val="white"/>
                </a:solidFill>
              </a:endParaRPr>
            </a:p>
          </p:txBody>
        </p:sp>
        <p:sp>
          <p:nvSpPr>
            <p:cNvPr id="138" name="Rectangle 137"/>
            <p:cNvSpPr/>
            <p:nvPr/>
          </p:nvSpPr>
          <p:spPr>
            <a:xfrm>
              <a:off x="3740583" y="3508106"/>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smtClean="0">
                  <a:solidFill>
                    <a:prstClr val="white"/>
                  </a:solidFill>
                </a:rPr>
                <a:t>智能呼叫路由</a:t>
              </a:r>
              <a:endParaRPr lang="en-US" sz="1600" dirty="0">
                <a:solidFill>
                  <a:prstClr val="white"/>
                </a:solidFill>
              </a:endParaRPr>
            </a:p>
          </p:txBody>
        </p:sp>
        <p:sp>
          <p:nvSpPr>
            <p:cNvPr id="139" name="Rectangle 138"/>
            <p:cNvSpPr/>
            <p:nvPr/>
          </p:nvSpPr>
          <p:spPr>
            <a:xfrm>
              <a:off x="4987537" y="2520413"/>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en-US" sz="1600" dirty="0">
                  <a:solidFill>
                    <a:prstClr val="white"/>
                  </a:solidFill>
                </a:rPr>
                <a:t>Email/SMS </a:t>
              </a:r>
              <a:r>
                <a:rPr lang="zh-CN" altLang="en-US" sz="1600" dirty="0">
                  <a:solidFill>
                    <a:prstClr val="white"/>
                  </a:solidFill>
                </a:rPr>
                <a:t>主</a:t>
              </a:r>
              <a:r>
                <a:rPr lang="zh-CN" altLang="en-US" sz="1600" dirty="0" smtClean="0">
                  <a:solidFill>
                    <a:prstClr val="white"/>
                  </a:solidFill>
                </a:rPr>
                <a:t>动服务</a:t>
              </a:r>
              <a:endParaRPr lang="en-US" sz="1600" dirty="0">
                <a:solidFill>
                  <a:prstClr val="white"/>
                </a:solidFill>
              </a:endParaRPr>
            </a:p>
          </p:txBody>
        </p:sp>
        <p:sp>
          <p:nvSpPr>
            <p:cNvPr id="140" name="Rectangle 139"/>
            <p:cNvSpPr/>
            <p:nvPr/>
          </p:nvSpPr>
          <p:spPr>
            <a:xfrm>
              <a:off x="4987537" y="3508106"/>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a:solidFill>
                    <a:prstClr val="white"/>
                  </a:solidFill>
                </a:rPr>
                <a:t>移</a:t>
              </a:r>
              <a:r>
                <a:rPr lang="zh-CN" altLang="en-US" sz="1600" dirty="0" smtClean="0">
                  <a:solidFill>
                    <a:prstClr val="white"/>
                  </a:solidFill>
                </a:rPr>
                <a:t>动终端</a:t>
              </a:r>
              <a:endParaRPr lang="en-US" sz="1600" dirty="0">
                <a:solidFill>
                  <a:prstClr val="white"/>
                </a:solidFill>
              </a:endParaRPr>
            </a:p>
          </p:txBody>
        </p:sp>
        <p:sp>
          <p:nvSpPr>
            <p:cNvPr id="141" name="Rectangle 140"/>
            <p:cNvSpPr/>
            <p:nvPr/>
          </p:nvSpPr>
          <p:spPr>
            <a:xfrm>
              <a:off x="6226787" y="2520413"/>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a:solidFill>
                    <a:prstClr val="white"/>
                  </a:solidFill>
                </a:rPr>
                <a:t>视频</a:t>
              </a:r>
              <a:endParaRPr lang="en-US" sz="1600" dirty="0">
                <a:solidFill>
                  <a:prstClr val="white"/>
                </a:solidFill>
              </a:endParaRPr>
            </a:p>
          </p:txBody>
        </p:sp>
        <p:sp>
          <p:nvSpPr>
            <p:cNvPr id="142" name="Rectangle 141"/>
            <p:cNvSpPr/>
            <p:nvPr/>
          </p:nvSpPr>
          <p:spPr>
            <a:xfrm>
              <a:off x="6226787" y="3508106"/>
              <a:ext cx="1188228" cy="9391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smtClean="0">
                  <a:solidFill>
                    <a:prstClr val="white"/>
                  </a:solidFill>
                </a:rPr>
                <a:t>社会化</a:t>
              </a:r>
              <a:endParaRPr lang="en-US" altLang="zh-CN" sz="1600" dirty="0" smtClean="0">
                <a:solidFill>
                  <a:prstClr val="white"/>
                </a:solidFill>
              </a:endParaRPr>
            </a:p>
            <a:p>
              <a:pPr algn="ctr">
                <a:lnSpc>
                  <a:spcPct val="90000"/>
                </a:lnSpc>
              </a:pPr>
              <a:r>
                <a:rPr lang="zh-CN" altLang="en-US" sz="1600" dirty="0" smtClean="0">
                  <a:solidFill>
                    <a:prstClr val="white"/>
                  </a:solidFill>
                </a:rPr>
                <a:t>媒体</a:t>
              </a:r>
              <a:endParaRPr lang="en-US" sz="1600" dirty="0">
                <a:solidFill>
                  <a:prstClr val="white"/>
                </a:solidFill>
              </a:endParaRPr>
            </a:p>
          </p:txBody>
        </p:sp>
        <p:sp>
          <p:nvSpPr>
            <p:cNvPr id="145" name="Oval 75"/>
            <p:cNvSpPr>
              <a:spLocks noChangeArrowheads="1"/>
            </p:cNvSpPr>
            <p:nvPr/>
          </p:nvSpPr>
          <p:spPr bwMode="auto">
            <a:xfrm>
              <a:off x="2547961" y="5635628"/>
              <a:ext cx="3594805" cy="426746"/>
            </a:xfrm>
            <a:prstGeom prst="rect">
              <a:avLst/>
            </a:prstGeom>
            <a:gradFill rotWithShape="1">
              <a:gsLst>
                <a:gs pos="0">
                  <a:srgbClr val="CC0000"/>
                </a:gs>
                <a:gs pos="100000">
                  <a:srgbClr val="960000"/>
                </a:gs>
              </a:gsLst>
              <a:lin ang="5400000" scaled="1"/>
            </a:gradFill>
            <a:ln>
              <a:noFill/>
            </a:ln>
            <a:effectLst/>
            <a:extLst/>
          </p:spPr>
          <p:txBody>
            <a:bodyPr wrap="none" anchor="ctr"/>
            <a:lstStyle/>
            <a:p>
              <a:pPr algn="ctr"/>
              <a:r>
                <a:rPr lang="en-US" b="1" dirty="0">
                  <a:solidFill>
                    <a:prstClr val="white"/>
                  </a:solidFill>
                  <a:ea typeface="Gulim" pitchFamily="34" charset="-127"/>
                  <a:cs typeface="Arial" pitchFamily="34" charset="0"/>
                </a:rPr>
                <a:t>Orchestration Designer</a:t>
              </a:r>
            </a:p>
          </p:txBody>
        </p:sp>
        <p:sp>
          <p:nvSpPr>
            <p:cNvPr id="148" name="Rectangle 147"/>
            <p:cNvSpPr/>
            <p:nvPr/>
          </p:nvSpPr>
          <p:spPr>
            <a:xfrm>
              <a:off x="2077128" y="2142455"/>
              <a:ext cx="748988" cy="369332"/>
            </a:xfrm>
            <a:prstGeom prst="rect">
              <a:avLst/>
            </a:prstGeom>
          </p:spPr>
          <p:txBody>
            <a:bodyPr wrap="none">
              <a:spAutoFit/>
            </a:bodyPr>
            <a:lstStyle/>
            <a:p>
              <a:pPr algn="ctr"/>
              <a:r>
                <a:rPr lang="en-US" dirty="0">
                  <a:solidFill>
                    <a:srgbClr val="000000"/>
                  </a:solidFill>
                  <a:latin typeface="Arial" pitchFamily="34" charset="0"/>
                </a:rPr>
                <a:t>Voice</a:t>
              </a:r>
            </a:p>
          </p:txBody>
        </p:sp>
        <p:sp>
          <p:nvSpPr>
            <p:cNvPr id="149" name="Rectangle 148"/>
            <p:cNvSpPr/>
            <p:nvPr/>
          </p:nvSpPr>
          <p:spPr>
            <a:xfrm>
              <a:off x="5771687" y="2151081"/>
              <a:ext cx="877164" cy="369332"/>
            </a:xfrm>
            <a:prstGeom prst="rect">
              <a:avLst/>
            </a:prstGeom>
          </p:spPr>
          <p:txBody>
            <a:bodyPr wrap="none">
              <a:spAutoFit/>
            </a:bodyPr>
            <a:lstStyle/>
            <a:p>
              <a:pPr algn="ctr"/>
              <a:r>
                <a:rPr lang="zh-CN" altLang="en-US" dirty="0" smtClean="0">
                  <a:solidFill>
                    <a:srgbClr val="000000"/>
                  </a:solidFill>
                  <a:latin typeface="Arial" pitchFamily="34" charset="0"/>
                </a:rPr>
                <a:t>多媒体</a:t>
              </a:r>
              <a:endParaRPr lang="en-US" dirty="0">
                <a:solidFill>
                  <a:srgbClr val="000000"/>
                </a:solidFill>
                <a:latin typeface="Arial" pitchFamily="34" charset="0"/>
              </a:endParaRPr>
            </a:p>
          </p:txBody>
        </p:sp>
        <p:sp>
          <p:nvSpPr>
            <p:cNvPr id="150" name="Rectangle 149"/>
            <p:cNvSpPr/>
            <p:nvPr/>
          </p:nvSpPr>
          <p:spPr>
            <a:xfrm>
              <a:off x="4013830" y="2151081"/>
              <a:ext cx="646332" cy="369332"/>
            </a:xfrm>
            <a:prstGeom prst="rect">
              <a:avLst/>
            </a:prstGeom>
          </p:spPr>
          <p:txBody>
            <a:bodyPr wrap="none">
              <a:spAutoFit/>
            </a:bodyPr>
            <a:lstStyle/>
            <a:p>
              <a:pPr algn="ctr"/>
              <a:r>
                <a:rPr lang="zh-CN" altLang="en-US" dirty="0" smtClean="0">
                  <a:solidFill>
                    <a:srgbClr val="000000"/>
                  </a:solidFill>
                  <a:latin typeface="Arial" pitchFamily="34" charset="0"/>
                </a:rPr>
                <a:t>路由</a:t>
              </a:r>
              <a:endParaRPr lang="en-US" dirty="0">
                <a:solidFill>
                  <a:srgbClr val="000000"/>
                </a:solidFill>
                <a:latin typeface="Arial" pitchFamily="34" charset="0"/>
              </a:endParaRPr>
            </a:p>
          </p:txBody>
        </p:sp>
        <p:cxnSp>
          <p:nvCxnSpPr>
            <p:cNvPr id="154" name="Straight Connector 153"/>
            <p:cNvCxnSpPr>
              <a:endCxn id="143" idx="2"/>
            </p:cNvCxnSpPr>
            <p:nvPr/>
          </p:nvCxnSpPr>
          <p:spPr>
            <a:xfrm flipH="1">
              <a:off x="4345364" y="4444427"/>
              <a:ext cx="3069652" cy="1160969"/>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43" idx="2"/>
            </p:cNvCxnSpPr>
            <p:nvPr/>
          </p:nvCxnSpPr>
          <p:spPr>
            <a:xfrm flipH="1" flipV="1">
              <a:off x="1225884" y="4444428"/>
              <a:ext cx="3119480" cy="1160968"/>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43" idx="2"/>
            </p:cNvCxnSpPr>
            <p:nvPr/>
          </p:nvCxnSpPr>
          <p:spPr>
            <a:xfrm flipH="1" flipV="1">
              <a:off x="2414112" y="4453054"/>
              <a:ext cx="1931252" cy="1152342"/>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43" idx="2"/>
            </p:cNvCxnSpPr>
            <p:nvPr/>
          </p:nvCxnSpPr>
          <p:spPr>
            <a:xfrm flipV="1">
              <a:off x="4345364" y="4453054"/>
              <a:ext cx="1881423" cy="1152342"/>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43" idx="2"/>
            </p:cNvCxnSpPr>
            <p:nvPr/>
          </p:nvCxnSpPr>
          <p:spPr>
            <a:xfrm flipH="1" flipV="1">
              <a:off x="3665728" y="4453054"/>
              <a:ext cx="679636" cy="1152342"/>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43" idx="2"/>
            </p:cNvCxnSpPr>
            <p:nvPr/>
          </p:nvCxnSpPr>
          <p:spPr>
            <a:xfrm flipV="1">
              <a:off x="4345364" y="4453054"/>
              <a:ext cx="642173" cy="1152342"/>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3" name="Oval 75"/>
            <p:cNvSpPr>
              <a:spLocks noChangeArrowheads="1"/>
            </p:cNvSpPr>
            <p:nvPr/>
          </p:nvSpPr>
          <p:spPr bwMode="auto">
            <a:xfrm>
              <a:off x="2547961" y="4902202"/>
              <a:ext cx="3594805" cy="703194"/>
            </a:xfrm>
            <a:prstGeom prst="rect">
              <a:avLst/>
            </a:prstGeom>
            <a:gradFill rotWithShape="1">
              <a:gsLst>
                <a:gs pos="0">
                  <a:srgbClr val="CC0000"/>
                </a:gs>
                <a:gs pos="100000">
                  <a:srgbClr val="960000"/>
                </a:gs>
              </a:gsLst>
              <a:lin ang="5400000" scaled="1"/>
            </a:gradFill>
            <a:ln>
              <a:noFill/>
            </a:ln>
            <a:effectLst/>
            <a:extLst/>
          </p:spPr>
          <p:txBody>
            <a:bodyPr wrap="none" anchor="ctr"/>
            <a:lstStyle/>
            <a:p>
              <a:pPr algn="ctr"/>
              <a:r>
                <a:rPr lang="en-US" b="1" dirty="0">
                  <a:solidFill>
                    <a:prstClr val="white"/>
                  </a:solidFill>
                  <a:ea typeface="Gulim" pitchFamily="34" charset="-127"/>
                  <a:cs typeface="Arial" pitchFamily="34" charset="0"/>
                </a:rPr>
                <a:t>Avaya Aura® </a:t>
              </a:r>
              <a:br>
                <a:rPr lang="en-US" b="1" dirty="0">
                  <a:solidFill>
                    <a:prstClr val="white"/>
                  </a:solidFill>
                  <a:ea typeface="Gulim" pitchFamily="34" charset="-127"/>
                  <a:cs typeface="Arial" pitchFamily="34" charset="0"/>
                </a:rPr>
              </a:br>
              <a:r>
                <a:rPr lang="en-US" b="1" dirty="0">
                  <a:solidFill>
                    <a:prstClr val="white"/>
                  </a:solidFill>
                  <a:ea typeface="Gulim" pitchFamily="34" charset="-127"/>
                  <a:cs typeface="Arial" pitchFamily="34" charset="0"/>
                </a:rPr>
                <a:t>Experience Portal</a:t>
              </a:r>
            </a:p>
          </p:txBody>
        </p:sp>
        <p:sp>
          <p:nvSpPr>
            <p:cNvPr id="29" name="Rectangle 28"/>
            <p:cNvSpPr/>
            <p:nvPr/>
          </p:nvSpPr>
          <p:spPr>
            <a:xfrm>
              <a:off x="2477500" y="3996497"/>
              <a:ext cx="1188228" cy="456556"/>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90000"/>
                </a:lnSpc>
              </a:pPr>
              <a:r>
                <a:rPr lang="zh-CN" altLang="en-US" sz="1600" dirty="0" smtClean="0">
                  <a:solidFill>
                    <a:prstClr val="white"/>
                  </a:solidFill>
                </a:rPr>
                <a:t>统计</a:t>
              </a:r>
              <a:endParaRPr lang="en-US" sz="1600" dirty="0">
                <a:solidFill>
                  <a:prstClr val="white"/>
                </a:solidFill>
              </a:endParaRPr>
            </a:p>
          </p:txBody>
        </p:sp>
      </p:grpSp>
      <p:sp>
        <p:nvSpPr>
          <p:cNvPr id="210" name="Freeform 9"/>
          <p:cNvSpPr>
            <a:spLocks noEditPoints="1"/>
          </p:cNvSpPr>
          <p:nvPr/>
        </p:nvSpPr>
        <p:spPr bwMode="auto">
          <a:xfrm>
            <a:off x="551847" y="2287755"/>
            <a:ext cx="760128" cy="2151218"/>
          </a:xfrm>
          <a:custGeom>
            <a:avLst/>
            <a:gdLst/>
            <a:ahLst/>
            <a:cxnLst>
              <a:cxn ang="0">
                <a:pos x="863" y="802"/>
              </a:cxn>
              <a:cxn ang="0">
                <a:pos x="835" y="488"/>
              </a:cxn>
              <a:cxn ang="0">
                <a:pos x="653" y="375"/>
              </a:cxn>
              <a:cxn ang="0">
                <a:pos x="641" y="245"/>
              </a:cxn>
              <a:cxn ang="0">
                <a:pos x="672" y="181"/>
              </a:cxn>
              <a:cxn ang="0">
                <a:pos x="588" y="11"/>
              </a:cxn>
              <a:cxn ang="0">
                <a:pos x="498" y="9"/>
              </a:cxn>
              <a:cxn ang="0">
                <a:pos x="422" y="52"/>
              </a:cxn>
              <a:cxn ang="0">
                <a:pos x="424" y="129"/>
              </a:cxn>
              <a:cxn ang="0">
                <a:pos x="429" y="187"/>
              </a:cxn>
              <a:cxn ang="0">
                <a:pos x="444" y="290"/>
              </a:cxn>
              <a:cxn ang="0">
                <a:pos x="418" y="362"/>
              </a:cxn>
              <a:cxn ang="0">
                <a:pos x="238" y="421"/>
              </a:cxn>
              <a:cxn ang="0">
                <a:pos x="155" y="767"/>
              </a:cxn>
              <a:cxn ang="0">
                <a:pos x="115" y="920"/>
              </a:cxn>
              <a:cxn ang="0">
                <a:pos x="116" y="1146"/>
              </a:cxn>
              <a:cxn ang="0">
                <a:pos x="131" y="1212"/>
              </a:cxn>
              <a:cxn ang="0">
                <a:pos x="112" y="1294"/>
              </a:cxn>
              <a:cxn ang="0">
                <a:pos x="197" y="1386"/>
              </a:cxn>
              <a:cxn ang="0">
                <a:pos x="164" y="1808"/>
              </a:cxn>
              <a:cxn ang="0">
                <a:pos x="165" y="2090"/>
              </a:cxn>
              <a:cxn ang="0">
                <a:pos x="118" y="2364"/>
              </a:cxn>
              <a:cxn ang="0">
                <a:pos x="41" y="2433"/>
              </a:cxn>
              <a:cxn ang="0">
                <a:pos x="117" y="2482"/>
              </a:cxn>
              <a:cxn ang="0">
                <a:pos x="227" y="2439"/>
              </a:cxn>
              <a:cxn ang="0">
                <a:pos x="296" y="2392"/>
              </a:cxn>
              <a:cxn ang="0">
                <a:pos x="348" y="2139"/>
              </a:cxn>
              <a:cxn ang="0">
                <a:pos x="392" y="1695"/>
              </a:cxn>
              <a:cxn ang="0">
                <a:pos x="442" y="1418"/>
              </a:cxn>
              <a:cxn ang="0">
                <a:pos x="497" y="1537"/>
              </a:cxn>
              <a:cxn ang="0">
                <a:pos x="513" y="1869"/>
              </a:cxn>
              <a:cxn ang="0">
                <a:pos x="496" y="2147"/>
              </a:cxn>
              <a:cxn ang="0">
                <a:pos x="473" y="2342"/>
              </a:cxn>
              <a:cxn ang="0">
                <a:pos x="487" y="2429"/>
              </a:cxn>
              <a:cxn ang="0">
                <a:pos x="527" y="2449"/>
              </a:cxn>
              <a:cxn ang="0">
                <a:pos x="669" y="2485"/>
              </a:cxn>
              <a:cxn ang="0">
                <a:pos x="629" y="2389"/>
              </a:cxn>
              <a:cxn ang="0">
                <a:pos x="682" y="2183"/>
              </a:cxn>
              <a:cxn ang="0">
                <a:pos x="703" y="1580"/>
              </a:cxn>
              <a:cxn ang="0">
                <a:pos x="744" y="1280"/>
              </a:cxn>
              <a:cxn ang="0">
                <a:pos x="798" y="1243"/>
              </a:cxn>
              <a:cxn ang="0">
                <a:pos x="847" y="1080"/>
              </a:cxn>
              <a:cxn ang="0">
                <a:pos x="874" y="897"/>
              </a:cxn>
              <a:cxn ang="0">
                <a:pos x="203" y="1311"/>
              </a:cxn>
              <a:cxn ang="0">
                <a:pos x="220" y="1292"/>
              </a:cxn>
              <a:cxn ang="0">
                <a:pos x="259" y="944"/>
              </a:cxn>
              <a:cxn ang="0">
                <a:pos x="229" y="1197"/>
              </a:cxn>
              <a:cxn ang="0">
                <a:pos x="239" y="1003"/>
              </a:cxn>
              <a:cxn ang="0">
                <a:pos x="272" y="845"/>
              </a:cxn>
            </a:cxnLst>
            <a:rect l="0" t="0" r="r" b="b"/>
            <a:pathLst>
              <a:path w="882" h="2495">
                <a:moveTo>
                  <a:pt x="874" y="897"/>
                </a:moveTo>
                <a:cubicBezTo>
                  <a:pt x="867" y="879"/>
                  <a:pt x="863" y="857"/>
                  <a:pt x="863" y="802"/>
                </a:cubicBezTo>
                <a:cubicBezTo>
                  <a:pt x="863" y="748"/>
                  <a:pt x="851" y="724"/>
                  <a:pt x="851" y="688"/>
                </a:cubicBezTo>
                <a:cubicBezTo>
                  <a:pt x="851" y="652"/>
                  <a:pt x="847" y="501"/>
                  <a:pt x="835" y="488"/>
                </a:cubicBezTo>
                <a:cubicBezTo>
                  <a:pt x="823" y="475"/>
                  <a:pt x="755" y="437"/>
                  <a:pt x="727" y="421"/>
                </a:cubicBezTo>
                <a:cubicBezTo>
                  <a:pt x="699" y="406"/>
                  <a:pt x="660" y="382"/>
                  <a:pt x="653" y="375"/>
                </a:cubicBezTo>
                <a:cubicBezTo>
                  <a:pt x="645" y="369"/>
                  <a:pt x="630" y="351"/>
                  <a:pt x="630" y="351"/>
                </a:cubicBezTo>
                <a:cubicBezTo>
                  <a:pt x="630" y="351"/>
                  <a:pt x="631" y="259"/>
                  <a:pt x="641" y="245"/>
                </a:cubicBezTo>
                <a:cubicBezTo>
                  <a:pt x="651" y="230"/>
                  <a:pt x="664" y="241"/>
                  <a:pt x="667" y="218"/>
                </a:cubicBezTo>
                <a:cubicBezTo>
                  <a:pt x="670" y="195"/>
                  <a:pt x="672" y="181"/>
                  <a:pt x="672" y="181"/>
                </a:cubicBezTo>
                <a:cubicBezTo>
                  <a:pt x="672" y="181"/>
                  <a:pt x="688" y="91"/>
                  <a:pt x="654" y="56"/>
                </a:cubicBezTo>
                <a:cubicBezTo>
                  <a:pt x="620" y="21"/>
                  <a:pt x="600" y="21"/>
                  <a:pt x="588" y="11"/>
                </a:cubicBezTo>
                <a:cubicBezTo>
                  <a:pt x="576" y="1"/>
                  <a:pt x="577" y="2"/>
                  <a:pt x="564" y="1"/>
                </a:cubicBezTo>
                <a:cubicBezTo>
                  <a:pt x="553" y="0"/>
                  <a:pt x="510" y="0"/>
                  <a:pt x="498" y="9"/>
                </a:cubicBezTo>
                <a:cubicBezTo>
                  <a:pt x="486" y="18"/>
                  <a:pt x="464" y="38"/>
                  <a:pt x="453" y="38"/>
                </a:cubicBezTo>
                <a:cubicBezTo>
                  <a:pt x="442" y="38"/>
                  <a:pt x="424" y="38"/>
                  <a:pt x="422" y="52"/>
                </a:cubicBezTo>
                <a:cubicBezTo>
                  <a:pt x="421" y="67"/>
                  <a:pt x="438" y="80"/>
                  <a:pt x="435" y="85"/>
                </a:cubicBezTo>
                <a:cubicBezTo>
                  <a:pt x="431" y="91"/>
                  <a:pt x="424" y="114"/>
                  <a:pt x="424" y="129"/>
                </a:cubicBezTo>
                <a:cubicBezTo>
                  <a:pt x="424" y="144"/>
                  <a:pt x="425" y="153"/>
                  <a:pt x="422" y="159"/>
                </a:cubicBezTo>
                <a:cubicBezTo>
                  <a:pt x="420" y="166"/>
                  <a:pt x="430" y="180"/>
                  <a:pt x="429" y="187"/>
                </a:cubicBezTo>
                <a:cubicBezTo>
                  <a:pt x="428" y="193"/>
                  <a:pt x="428" y="215"/>
                  <a:pt x="431" y="237"/>
                </a:cubicBezTo>
                <a:cubicBezTo>
                  <a:pt x="435" y="259"/>
                  <a:pt x="442" y="279"/>
                  <a:pt x="444" y="290"/>
                </a:cubicBezTo>
                <a:cubicBezTo>
                  <a:pt x="447" y="301"/>
                  <a:pt x="459" y="318"/>
                  <a:pt x="459" y="331"/>
                </a:cubicBezTo>
                <a:cubicBezTo>
                  <a:pt x="459" y="344"/>
                  <a:pt x="431" y="354"/>
                  <a:pt x="418" y="362"/>
                </a:cubicBezTo>
                <a:cubicBezTo>
                  <a:pt x="405" y="371"/>
                  <a:pt x="337" y="386"/>
                  <a:pt x="307" y="396"/>
                </a:cubicBezTo>
                <a:cubicBezTo>
                  <a:pt x="276" y="406"/>
                  <a:pt x="246" y="404"/>
                  <a:pt x="238" y="421"/>
                </a:cubicBezTo>
                <a:cubicBezTo>
                  <a:pt x="230" y="439"/>
                  <a:pt x="211" y="514"/>
                  <a:pt x="194" y="571"/>
                </a:cubicBezTo>
                <a:cubicBezTo>
                  <a:pt x="178" y="628"/>
                  <a:pt x="156" y="736"/>
                  <a:pt x="155" y="767"/>
                </a:cubicBezTo>
                <a:cubicBezTo>
                  <a:pt x="154" y="799"/>
                  <a:pt x="141" y="827"/>
                  <a:pt x="141" y="843"/>
                </a:cubicBezTo>
                <a:cubicBezTo>
                  <a:pt x="141" y="858"/>
                  <a:pt x="117" y="905"/>
                  <a:pt x="115" y="920"/>
                </a:cubicBezTo>
                <a:cubicBezTo>
                  <a:pt x="113" y="935"/>
                  <a:pt x="123" y="972"/>
                  <a:pt x="117" y="1002"/>
                </a:cubicBezTo>
                <a:cubicBezTo>
                  <a:pt x="110" y="1031"/>
                  <a:pt x="116" y="1122"/>
                  <a:pt x="116" y="1146"/>
                </a:cubicBezTo>
                <a:cubicBezTo>
                  <a:pt x="116" y="1170"/>
                  <a:pt x="116" y="1215"/>
                  <a:pt x="116" y="1215"/>
                </a:cubicBezTo>
                <a:cubicBezTo>
                  <a:pt x="131" y="1212"/>
                  <a:pt x="131" y="1212"/>
                  <a:pt x="131" y="1212"/>
                </a:cubicBezTo>
                <a:cubicBezTo>
                  <a:pt x="131" y="1212"/>
                  <a:pt x="123" y="1242"/>
                  <a:pt x="116" y="1256"/>
                </a:cubicBezTo>
                <a:cubicBezTo>
                  <a:pt x="108" y="1270"/>
                  <a:pt x="106" y="1289"/>
                  <a:pt x="112" y="1294"/>
                </a:cubicBezTo>
                <a:cubicBezTo>
                  <a:pt x="117" y="1300"/>
                  <a:pt x="138" y="1335"/>
                  <a:pt x="151" y="1346"/>
                </a:cubicBezTo>
                <a:cubicBezTo>
                  <a:pt x="164" y="1357"/>
                  <a:pt x="197" y="1376"/>
                  <a:pt x="197" y="1386"/>
                </a:cubicBezTo>
                <a:cubicBezTo>
                  <a:pt x="197" y="1396"/>
                  <a:pt x="176" y="1576"/>
                  <a:pt x="170" y="1650"/>
                </a:cubicBezTo>
                <a:cubicBezTo>
                  <a:pt x="165" y="1724"/>
                  <a:pt x="166" y="1791"/>
                  <a:pt x="164" y="1808"/>
                </a:cubicBezTo>
                <a:cubicBezTo>
                  <a:pt x="162" y="1826"/>
                  <a:pt x="153" y="1922"/>
                  <a:pt x="154" y="1956"/>
                </a:cubicBezTo>
                <a:cubicBezTo>
                  <a:pt x="155" y="1989"/>
                  <a:pt x="159" y="2057"/>
                  <a:pt x="165" y="2090"/>
                </a:cubicBezTo>
                <a:cubicBezTo>
                  <a:pt x="170" y="2123"/>
                  <a:pt x="174" y="2202"/>
                  <a:pt x="165" y="2244"/>
                </a:cubicBezTo>
                <a:cubicBezTo>
                  <a:pt x="156" y="2285"/>
                  <a:pt x="118" y="2364"/>
                  <a:pt x="118" y="2364"/>
                </a:cubicBezTo>
                <a:cubicBezTo>
                  <a:pt x="118" y="2364"/>
                  <a:pt x="126" y="2371"/>
                  <a:pt x="118" y="2377"/>
                </a:cubicBezTo>
                <a:cubicBezTo>
                  <a:pt x="110" y="2382"/>
                  <a:pt x="67" y="2422"/>
                  <a:pt x="41" y="2433"/>
                </a:cubicBezTo>
                <a:cubicBezTo>
                  <a:pt x="14" y="2443"/>
                  <a:pt x="0" y="2458"/>
                  <a:pt x="14" y="2465"/>
                </a:cubicBezTo>
                <a:cubicBezTo>
                  <a:pt x="29" y="2473"/>
                  <a:pt x="57" y="2489"/>
                  <a:pt x="117" y="2482"/>
                </a:cubicBezTo>
                <a:cubicBezTo>
                  <a:pt x="177" y="2474"/>
                  <a:pt x="202" y="2427"/>
                  <a:pt x="216" y="2427"/>
                </a:cubicBezTo>
                <a:cubicBezTo>
                  <a:pt x="230" y="2427"/>
                  <a:pt x="227" y="2439"/>
                  <a:pt x="227" y="2439"/>
                </a:cubicBezTo>
                <a:cubicBezTo>
                  <a:pt x="227" y="2439"/>
                  <a:pt x="288" y="2431"/>
                  <a:pt x="293" y="2416"/>
                </a:cubicBezTo>
                <a:cubicBezTo>
                  <a:pt x="297" y="2401"/>
                  <a:pt x="289" y="2397"/>
                  <a:pt x="296" y="2392"/>
                </a:cubicBezTo>
                <a:cubicBezTo>
                  <a:pt x="302" y="2388"/>
                  <a:pt x="307" y="2376"/>
                  <a:pt x="308" y="2347"/>
                </a:cubicBezTo>
                <a:cubicBezTo>
                  <a:pt x="309" y="2319"/>
                  <a:pt x="341" y="2237"/>
                  <a:pt x="348" y="2139"/>
                </a:cubicBezTo>
                <a:cubicBezTo>
                  <a:pt x="356" y="2041"/>
                  <a:pt x="355" y="1857"/>
                  <a:pt x="363" y="1827"/>
                </a:cubicBezTo>
                <a:cubicBezTo>
                  <a:pt x="370" y="1796"/>
                  <a:pt x="389" y="1726"/>
                  <a:pt x="392" y="1695"/>
                </a:cubicBezTo>
                <a:cubicBezTo>
                  <a:pt x="395" y="1663"/>
                  <a:pt x="405" y="1577"/>
                  <a:pt x="416" y="1530"/>
                </a:cubicBezTo>
                <a:cubicBezTo>
                  <a:pt x="427" y="1483"/>
                  <a:pt x="433" y="1439"/>
                  <a:pt x="442" y="1418"/>
                </a:cubicBezTo>
                <a:cubicBezTo>
                  <a:pt x="451" y="1396"/>
                  <a:pt x="473" y="1300"/>
                  <a:pt x="476" y="1357"/>
                </a:cubicBezTo>
                <a:cubicBezTo>
                  <a:pt x="479" y="1413"/>
                  <a:pt x="497" y="1474"/>
                  <a:pt x="497" y="1537"/>
                </a:cubicBezTo>
                <a:cubicBezTo>
                  <a:pt x="497" y="1599"/>
                  <a:pt x="502" y="1700"/>
                  <a:pt x="512" y="1726"/>
                </a:cubicBezTo>
                <a:cubicBezTo>
                  <a:pt x="522" y="1753"/>
                  <a:pt x="517" y="1832"/>
                  <a:pt x="513" y="1869"/>
                </a:cubicBezTo>
                <a:cubicBezTo>
                  <a:pt x="509" y="1907"/>
                  <a:pt x="505" y="1987"/>
                  <a:pt x="505" y="2027"/>
                </a:cubicBezTo>
                <a:cubicBezTo>
                  <a:pt x="505" y="2066"/>
                  <a:pt x="496" y="2106"/>
                  <a:pt x="496" y="2147"/>
                </a:cubicBezTo>
                <a:cubicBezTo>
                  <a:pt x="496" y="2187"/>
                  <a:pt x="486" y="2236"/>
                  <a:pt x="480" y="2265"/>
                </a:cubicBezTo>
                <a:cubicBezTo>
                  <a:pt x="475" y="2293"/>
                  <a:pt x="466" y="2324"/>
                  <a:pt x="473" y="2342"/>
                </a:cubicBezTo>
                <a:cubicBezTo>
                  <a:pt x="479" y="2359"/>
                  <a:pt x="480" y="2376"/>
                  <a:pt x="479" y="2393"/>
                </a:cubicBezTo>
                <a:cubicBezTo>
                  <a:pt x="478" y="2411"/>
                  <a:pt x="475" y="2424"/>
                  <a:pt x="487" y="2429"/>
                </a:cubicBezTo>
                <a:cubicBezTo>
                  <a:pt x="499" y="2435"/>
                  <a:pt x="516" y="2446"/>
                  <a:pt x="522" y="2440"/>
                </a:cubicBezTo>
                <a:cubicBezTo>
                  <a:pt x="527" y="2435"/>
                  <a:pt x="532" y="2439"/>
                  <a:pt x="527" y="2449"/>
                </a:cubicBezTo>
                <a:cubicBezTo>
                  <a:pt x="523" y="2459"/>
                  <a:pt x="527" y="2474"/>
                  <a:pt x="577" y="2484"/>
                </a:cubicBezTo>
                <a:cubicBezTo>
                  <a:pt x="628" y="2494"/>
                  <a:pt x="663" y="2495"/>
                  <a:pt x="669" y="2485"/>
                </a:cubicBezTo>
                <a:cubicBezTo>
                  <a:pt x="676" y="2475"/>
                  <a:pt x="676" y="2455"/>
                  <a:pt x="662" y="2442"/>
                </a:cubicBezTo>
                <a:cubicBezTo>
                  <a:pt x="647" y="2429"/>
                  <a:pt x="628" y="2393"/>
                  <a:pt x="629" y="2389"/>
                </a:cubicBezTo>
                <a:cubicBezTo>
                  <a:pt x="630" y="2385"/>
                  <a:pt x="664" y="2331"/>
                  <a:pt x="664" y="2291"/>
                </a:cubicBezTo>
                <a:cubicBezTo>
                  <a:pt x="664" y="2250"/>
                  <a:pt x="688" y="2236"/>
                  <a:pt x="682" y="2183"/>
                </a:cubicBezTo>
                <a:cubicBezTo>
                  <a:pt x="677" y="2129"/>
                  <a:pt x="682" y="1973"/>
                  <a:pt x="681" y="1914"/>
                </a:cubicBezTo>
                <a:cubicBezTo>
                  <a:pt x="680" y="1855"/>
                  <a:pt x="699" y="1637"/>
                  <a:pt x="703" y="1580"/>
                </a:cubicBezTo>
                <a:cubicBezTo>
                  <a:pt x="707" y="1524"/>
                  <a:pt x="723" y="1384"/>
                  <a:pt x="728" y="1345"/>
                </a:cubicBezTo>
                <a:cubicBezTo>
                  <a:pt x="734" y="1305"/>
                  <a:pt x="744" y="1280"/>
                  <a:pt x="744" y="1280"/>
                </a:cubicBezTo>
                <a:cubicBezTo>
                  <a:pt x="744" y="1280"/>
                  <a:pt x="770" y="1266"/>
                  <a:pt x="775" y="1257"/>
                </a:cubicBezTo>
                <a:cubicBezTo>
                  <a:pt x="780" y="1249"/>
                  <a:pt x="787" y="1263"/>
                  <a:pt x="798" y="1243"/>
                </a:cubicBezTo>
                <a:cubicBezTo>
                  <a:pt x="809" y="1223"/>
                  <a:pt x="811" y="1204"/>
                  <a:pt x="818" y="1182"/>
                </a:cubicBezTo>
                <a:cubicBezTo>
                  <a:pt x="824" y="1160"/>
                  <a:pt x="838" y="1097"/>
                  <a:pt x="847" y="1080"/>
                </a:cubicBezTo>
                <a:cubicBezTo>
                  <a:pt x="856" y="1064"/>
                  <a:pt x="868" y="994"/>
                  <a:pt x="869" y="967"/>
                </a:cubicBezTo>
                <a:cubicBezTo>
                  <a:pt x="870" y="940"/>
                  <a:pt x="882" y="916"/>
                  <a:pt x="874" y="897"/>
                </a:cubicBezTo>
                <a:close/>
                <a:moveTo>
                  <a:pt x="213" y="1341"/>
                </a:moveTo>
                <a:cubicBezTo>
                  <a:pt x="213" y="1341"/>
                  <a:pt x="208" y="1330"/>
                  <a:pt x="203" y="1311"/>
                </a:cubicBezTo>
                <a:cubicBezTo>
                  <a:pt x="199" y="1291"/>
                  <a:pt x="197" y="1282"/>
                  <a:pt x="204" y="1280"/>
                </a:cubicBezTo>
                <a:cubicBezTo>
                  <a:pt x="214" y="1278"/>
                  <a:pt x="217" y="1281"/>
                  <a:pt x="220" y="1292"/>
                </a:cubicBezTo>
                <a:cubicBezTo>
                  <a:pt x="222" y="1303"/>
                  <a:pt x="213" y="1341"/>
                  <a:pt x="213" y="1341"/>
                </a:cubicBezTo>
                <a:close/>
                <a:moveTo>
                  <a:pt x="259" y="944"/>
                </a:moveTo>
                <a:cubicBezTo>
                  <a:pt x="251" y="990"/>
                  <a:pt x="249" y="1034"/>
                  <a:pt x="250" y="1068"/>
                </a:cubicBezTo>
                <a:cubicBezTo>
                  <a:pt x="251" y="1103"/>
                  <a:pt x="229" y="1197"/>
                  <a:pt x="229" y="1197"/>
                </a:cubicBezTo>
                <a:cubicBezTo>
                  <a:pt x="229" y="1197"/>
                  <a:pt x="226" y="1080"/>
                  <a:pt x="233" y="1064"/>
                </a:cubicBezTo>
                <a:cubicBezTo>
                  <a:pt x="239" y="1048"/>
                  <a:pt x="239" y="1015"/>
                  <a:pt x="239" y="1003"/>
                </a:cubicBezTo>
                <a:cubicBezTo>
                  <a:pt x="239" y="991"/>
                  <a:pt x="256" y="934"/>
                  <a:pt x="254" y="921"/>
                </a:cubicBezTo>
                <a:cubicBezTo>
                  <a:pt x="253" y="908"/>
                  <a:pt x="272" y="845"/>
                  <a:pt x="272" y="845"/>
                </a:cubicBezTo>
                <a:cubicBezTo>
                  <a:pt x="272" y="845"/>
                  <a:pt x="266" y="898"/>
                  <a:pt x="259" y="944"/>
                </a:cubicBezTo>
                <a:close/>
              </a:path>
            </a:pathLst>
          </a:custGeom>
          <a:gradFill rotWithShape="1">
            <a:gsLst>
              <a:gs pos="0">
                <a:srgbClr val="CC0000"/>
              </a:gs>
              <a:gs pos="80000">
                <a:srgbClr val="5E0000"/>
              </a:gs>
            </a:gsLst>
            <a:lin ang="5400000" scaled="1"/>
          </a:gradFill>
          <a:ln>
            <a:noFill/>
          </a:ln>
          <a:effectLst/>
        </p:spPr>
        <p:txBody>
          <a:bodyPr wrap="none" anchor="ctr"/>
          <a:lstStyle/>
          <a:p>
            <a:endParaRPr lang="en-US">
              <a:solidFill>
                <a:srgbClr val="000000"/>
              </a:solidFill>
              <a:latin typeface="Arial" pitchFamily="34" charset="0"/>
            </a:endParaRPr>
          </a:p>
        </p:txBody>
      </p:sp>
      <p:sp>
        <p:nvSpPr>
          <p:cNvPr id="211" name="Text Box 21"/>
          <p:cNvSpPr txBox="1">
            <a:spLocks noChangeArrowheads="1"/>
          </p:cNvSpPr>
          <p:nvPr/>
        </p:nvSpPr>
        <p:spPr bwMode="auto">
          <a:xfrm>
            <a:off x="320540" y="4529948"/>
            <a:ext cx="1222742" cy="276999"/>
          </a:xfrm>
          <a:prstGeom prst="rect">
            <a:avLst/>
          </a:prstGeom>
          <a:noFill/>
          <a:ln w="9525">
            <a:noFill/>
            <a:miter lim="800000"/>
            <a:headEnd/>
            <a:tailEnd/>
          </a:ln>
        </p:spPr>
        <p:txBody>
          <a:bodyPr wrap="square" lIns="0" tIns="0" rIns="0" bIns="0">
            <a:spAutoFit/>
          </a:bodyPr>
          <a:lstStyle/>
          <a:p>
            <a:pPr algn="ctr"/>
            <a:r>
              <a:rPr lang="zh-CN" altLang="en-US" dirty="0" smtClean="0">
                <a:solidFill>
                  <a:srgbClr val="323232"/>
                </a:solidFill>
                <a:latin typeface="Arial" pitchFamily="34" charset="0"/>
              </a:rPr>
              <a:t>客户</a:t>
            </a:r>
            <a:endParaRPr lang="en-GB" dirty="0">
              <a:solidFill>
                <a:srgbClr val="323232"/>
              </a:solidFill>
              <a:latin typeface="Arial" pitchFamily="34" charset="0"/>
            </a:endParaRPr>
          </a:p>
        </p:txBody>
      </p:sp>
      <p:sp>
        <p:nvSpPr>
          <p:cNvPr id="212" name="Text Box 21"/>
          <p:cNvSpPr txBox="1">
            <a:spLocks noChangeArrowheads="1"/>
          </p:cNvSpPr>
          <p:nvPr/>
        </p:nvSpPr>
        <p:spPr bwMode="auto">
          <a:xfrm>
            <a:off x="7584534" y="4529948"/>
            <a:ext cx="1222742" cy="276999"/>
          </a:xfrm>
          <a:prstGeom prst="rect">
            <a:avLst/>
          </a:prstGeom>
          <a:noFill/>
          <a:ln w="9525">
            <a:noFill/>
            <a:miter lim="800000"/>
            <a:headEnd/>
            <a:tailEnd/>
          </a:ln>
        </p:spPr>
        <p:txBody>
          <a:bodyPr wrap="square" lIns="0" tIns="0" rIns="0" bIns="0">
            <a:spAutoFit/>
          </a:bodyPr>
          <a:lstStyle/>
          <a:p>
            <a:pPr algn="ctr"/>
            <a:r>
              <a:rPr lang="en-GB" dirty="0">
                <a:solidFill>
                  <a:srgbClr val="323232"/>
                </a:solidFill>
                <a:latin typeface="Arial" pitchFamily="34" charset="0"/>
              </a:rPr>
              <a:t> </a:t>
            </a:r>
            <a:r>
              <a:rPr lang="zh-CN" altLang="en-US" dirty="0" smtClean="0">
                <a:solidFill>
                  <a:srgbClr val="323232"/>
                </a:solidFill>
                <a:latin typeface="Arial" pitchFamily="34" charset="0"/>
              </a:rPr>
              <a:t>企业</a:t>
            </a:r>
            <a:endParaRPr lang="en-GB" dirty="0">
              <a:solidFill>
                <a:srgbClr val="323232"/>
              </a:solidFill>
              <a:latin typeface="Arial" pitchFamily="34" charset="0"/>
            </a:endParaRPr>
          </a:p>
        </p:txBody>
      </p:sp>
      <p:sp>
        <p:nvSpPr>
          <p:cNvPr id="37" name="Text Placeholder 170"/>
          <p:cNvSpPr txBox="1">
            <a:spLocks/>
          </p:cNvSpPr>
          <p:nvPr/>
        </p:nvSpPr>
        <p:spPr bwMode="auto">
          <a:xfrm>
            <a:off x="293093" y="420290"/>
            <a:ext cx="8229600" cy="744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5000"/>
              </a:lnSpc>
              <a:spcBef>
                <a:spcPts val="0"/>
              </a:spcBef>
              <a:spcAft>
                <a:spcPct val="0"/>
              </a:spcAft>
              <a:buClr>
                <a:srgbClr val="CC0000"/>
              </a:buClr>
              <a:buFont typeface="Webdings" pitchFamily="18" charset="2"/>
              <a:buNone/>
              <a:defRPr sz="2200">
                <a:solidFill>
                  <a:schemeClr val="accent1"/>
                </a:solidFill>
                <a:latin typeface="+mn-lt"/>
                <a:ea typeface="+mn-ea"/>
                <a:cs typeface="+mn-cs"/>
              </a:defRPr>
            </a:lvl1pPr>
            <a:lvl2pPr marL="0" indent="0" algn="l" rtl="0" eaLnBrk="1" fontAlgn="base" hangingPunct="1">
              <a:lnSpc>
                <a:spcPct val="95000"/>
              </a:lnSpc>
              <a:spcBef>
                <a:spcPts val="0"/>
              </a:spcBef>
              <a:spcAft>
                <a:spcPct val="0"/>
              </a:spcAft>
              <a:buClr>
                <a:srgbClr val="A9A9A9"/>
              </a:buClr>
              <a:buSzPct val="110000"/>
              <a:buFont typeface="Gotham-Book" pitchFamily="2" charset="0"/>
              <a:buNone/>
              <a:defRPr sz="2200">
                <a:solidFill>
                  <a:srgbClr val="323232"/>
                </a:solidFill>
                <a:latin typeface="+mn-lt"/>
              </a:defRPr>
            </a:lvl2pPr>
            <a:lvl3pPr marL="0" indent="0" algn="l" rtl="0" eaLnBrk="1" fontAlgn="base" hangingPunct="1">
              <a:lnSpc>
                <a:spcPct val="95000"/>
              </a:lnSpc>
              <a:spcBef>
                <a:spcPts val="0"/>
              </a:spcBef>
              <a:spcAft>
                <a:spcPct val="0"/>
              </a:spcAft>
              <a:buClr>
                <a:srgbClr val="A9A9A9"/>
              </a:buClr>
              <a:buSzPct val="110000"/>
              <a:buFont typeface="Gotham-Book" pitchFamily="2" charset="0"/>
              <a:buNone/>
              <a:defRPr sz="2000">
                <a:solidFill>
                  <a:srgbClr val="323232"/>
                </a:solidFill>
                <a:latin typeface="+mn-lt"/>
              </a:defRPr>
            </a:lvl3pPr>
            <a:lvl4pPr marL="0" indent="0" algn="l" rtl="0" eaLnBrk="1" fontAlgn="base" hangingPunct="1">
              <a:lnSpc>
                <a:spcPct val="95000"/>
              </a:lnSpc>
              <a:spcBef>
                <a:spcPts val="0"/>
              </a:spcBef>
              <a:spcAft>
                <a:spcPct val="0"/>
              </a:spcAft>
              <a:buClr>
                <a:srgbClr val="A9A9A9"/>
              </a:buClr>
              <a:buSzPct val="110000"/>
              <a:buFont typeface="Gotham-Book" pitchFamily="2" charset="0"/>
              <a:buNone/>
              <a:defRPr sz="2000">
                <a:solidFill>
                  <a:srgbClr val="323232"/>
                </a:solidFill>
                <a:latin typeface="+mn-lt"/>
              </a:defRPr>
            </a:lvl4pPr>
            <a:lvl5pPr marL="0" indent="0" algn="l" rtl="0" eaLnBrk="1" fontAlgn="base" hangingPunct="1">
              <a:lnSpc>
                <a:spcPct val="95000"/>
              </a:lnSpc>
              <a:spcBef>
                <a:spcPts val="0"/>
              </a:spcBef>
              <a:spcAft>
                <a:spcPct val="0"/>
              </a:spcAft>
              <a:buClr>
                <a:srgbClr val="A9A9A9"/>
              </a:buClr>
              <a:buSzPct val="110000"/>
              <a:buFont typeface="Gotham-Book" pitchFamily="2" charset="0"/>
              <a:buNone/>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spcBef>
                <a:spcPct val="0"/>
              </a:spcBef>
            </a:pPr>
            <a:r>
              <a:rPr lang="zh-CN" altLang="en-US" sz="2800" dirty="0">
                <a:solidFill>
                  <a:schemeClr val="tx1"/>
                </a:solidFill>
                <a:latin typeface="+mj-lt"/>
                <a:ea typeface="+mj-ea"/>
                <a:cs typeface="+mj-cs"/>
              </a:rPr>
              <a:t>更是多媒体交互平台</a:t>
            </a:r>
            <a:endParaRPr lang="en-US" altLang="zh-CN" sz="2800" dirty="0">
              <a:solidFill>
                <a:schemeClr val="tx1"/>
              </a:solidFill>
              <a:latin typeface="+mj-lt"/>
              <a:ea typeface="+mj-ea"/>
              <a:cs typeface="+mj-cs"/>
            </a:endParaRPr>
          </a:p>
        </p:txBody>
      </p:sp>
    </p:spTree>
    <p:extLst>
      <p:ext uri="{BB962C8B-B14F-4D97-AF65-F5344CB8AC3E}">
        <p14:creationId xmlns:p14="http://schemas.microsoft.com/office/powerpoint/2010/main" val="4351758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a:spLocks noChangeArrowheads="1"/>
          </p:cNvSpPr>
          <p:nvPr/>
        </p:nvSpPr>
        <p:spPr bwMode="auto">
          <a:xfrm>
            <a:off x="458821" y="1702877"/>
            <a:ext cx="4008404" cy="3255844"/>
          </a:xfrm>
          <a:prstGeom prst="roundRect">
            <a:avLst>
              <a:gd name="adj" fmla="val 7809"/>
            </a:avLst>
          </a:prstGeom>
          <a:gradFill rotWithShape="0">
            <a:gsLst>
              <a:gs pos="0">
                <a:srgbClr val="646464">
                  <a:alpha val="36000"/>
                </a:srgbClr>
              </a:gs>
              <a:gs pos="100000">
                <a:srgbClr val="98050E">
                  <a:alpha val="0"/>
                </a:srgbClr>
              </a:gs>
            </a:gsLst>
            <a:lin ang="5400000"/>
          </a:gradFill>
          <a:ln w="28575">
            <a:gradFill>
              <a:gsLst>
                <a:gs pos="0">
                  <a:schemeClr val="tx1"/>
                </a:gs>
                <a:gs pos="100000">
                  <a:schemeClr val="bg1">
                    <a:alpha val="0"/>
                  </a:schemeClr>
                </a:gs>
              </a:gsLst>
              <a:lin ang="5400000" scaled="0"/>
            </a:gradFill>
            <a:round/>
            <a:headEnd/>
            <a:tailEnd/>
          </a:ln>
          <a:effectLst/>
        </p:spPr>
        <p:txBody>
          <a:bodyPr lIns="0" tIns="0" rIns="0" bIns="0" anchor="ctr" anchorCtr="1"/>
          <a:lstStyle/>
          <a:p>
            <a:pPr algn="ctr" defTabSz="914513" eaLnBrk="0" fontAlgn="auto" hangingPunct="0">
              <a:lnSpc>
                <a:spcPct val="90000"/>
              </a:lnSpc>
              <a:spcBef>
                <a:spcPts val="0"/>
              </a:spcBef>
              <a:spcAft>
                <a:spcPts val="0"/>
              </a:spcAft>
              <a:buClr>
                <a:srgbClr val="5C5C5C"/>
              </a:buClr>
              <a:buSzPct val="100000"/>
              <a:defRPr/>
            </a:pPr>
            <a:endParaRPr lang="en-US" sz="2000" b="1" i="1" kern="0" dirty="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latin typeface="Arial"/>
              <a:ea typeface="ＭＳ Ｐゴシック" pitchFamily="34" charset="-128"/>
              <a:cs typeface="ＭＳ Ｐゴシック" charset="-128"/>
              <a:sym typeface="Wingdings"/>
            </a:endParaRPr>
          </a:p>
        </p:txBody>
      </p:sp>
      <p:sp>
        <p:nvSpPr>
          <p:cNvPr id="90113" name="Title 1"/>
          <p:cNvSpPr>
            <a:spLocks noGrp="1"/>
          </p:cNvSpPr>
          <p:nvPr>
            <p:ph type="title"/>
          </p:nvPr>
        </p:nvSpPr>
        <p:spPr/>
        <p:txBody>
          <a:bodyPr/>
          <a:lstStyle/>
          <a:p>
            <a:r>
              <a:rPr lang="en-US" dirty="0" smtClean="0"/>
              <a:t>Customer Successes </a:t>
            </a:r>
            <a:r>
              <a:rPr lang="en-US" altLang="zh-CN" dirty="0" smtClean="0"/>
              <a:t>– </a:t>
            </a:r>
            <a:r>
              <a:rPr lang="zh-CN" altLang="en-US" dirty="0" smtClean="0"/>
              <a:t>不仅有交行</a:t>
            </a:r>
            <a:endParaRPr lang="en-US" dirty="0"/>
          </a:p>
        </p:txBody>
      </p:sp>
      <p:sp>
        <p:nvSpPr>
          <p:cNvPr id="19" name="Rounded Rectangle 18"/>
          <p:cNvSpPr>
            <a:spLocks noChangeArrowheads="1"/>
          </p:cNvSpPr>
          <p:nvPr/>
        </p:nvSpPr>
        <p:spPr bwMode="auto">
          <a:xfrm>
            <a:off x="927982" y="1381125"/>
            <a:ext cx="3070082" cy="467995"/>
          </a:xfrm>
          <a:prstGeom prst="roundRect">
            <a:avLst>
              <a:gd name="adj" fmla="val 16329"/>
            </a:avLst>
          </a:prstGeom>
          <a:gradFill rotWithShape="0">
            <a:gsLst>
              <a:gs pos="0">
                <a:srgbClr val="C00000"/>
              </a:gs>
              <a:gs pos="100000">
                <a:srgbClr val="98050E"/>
              </a:gs>
            </a:gsLst>
            <a:lin ang="5400000"/>
          </a:gradFill>
          <a:ln w="28575">
            <a:solidFill>
              <a:srgbClr val="FFFFFF"/>
            </a:solidFill>
            <a:round/>
            <a:headEnd/>
            <a:tailEnd/>
          </a:ln>
          <a:effectLst>
            <a:outerShdw blurRad="63500" dist="38100" dir="2700000" algn="tl" rotWithShape="0">
              <a:srgbClr val="000000">
                <a:alpha val="39998"/>
              </a:srgbClr>
            </a:outerShdw>
          </a:effectLst>
        </p:spPr>
        <p:txBody>
          <a:bodyPr lIns="0" tIns="0" rIns="0" bIns="0" anchor="ctr" anchorCtr="1"/>
          <a:lstStyle/>
          <a:p>
            <a:pPr algn="ctr" defTabSz="914513" eaLnBrk="0" fontAlgn="auto" hangingPunct="0">
              <a:lnSpc>
                <a:spcPct val="90000"/>
              </a:lnSpc>
              <a:spcBef>
                <a:spcPts val="0"/>
              </a:spcBef>
              <a:spcAft>
                <a:spcPts val="0"/>
              </a:spcAft>
              <a:buClr>
                <a:srgbClr val="5C5C5C"/>
              </a:buClr>
              <a:buSzPct val="100000"/>
              <a:defRPr/>
            </a:pPr>
            <a:r>
              <a:rPr lang="en-US" sz="2000" b="1" dirty="0" smtClean="0">
                <a:solidFill>
                  <a:schemeClr val="bg1"/>
                </a:solidFill>
              </a:rPr>
              <a:t>Mid-sized Enterprise</a:t>
            </a:r>
            <a:endParaRPr lang="en-US" sz="2000" b="1" i="1" kern="0" dirty="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latin typeface="Arial"/>
              <a:ea typeface="ＭＳ Ｐゴシック" pitchFamily="34" charset="-128"/>
              <a:cs typeface="ＭＳ Ｐゴシック" charset="-128"/>
              <a:sym typeface="Wingdings"/>
            </a:endParaRPr>
          </a:p>
        </p:txBody>
      </p:sp>
      <p:sp>
        <p:nvSpPr>
          <p:cNvPr id="24" name="Rounded Rectangle 23"/>
          <p:cNvSpPr>
            <a:spLocks noChangeArrowheads="1"/>
          </p:cNvSpPr>
          <p:nvPr/>
        </p:nvSpPr>
        <p:spPr bwMode="auto">
          <a:xfrm>
            <a:off x="4678396" y="1702877"/>
            <a:ext cx="4008404" cy="4671290"/>
          </a:xfrm>
          <a:prstGeom prst="roundRect">
            <a:avLst>
              <a:gd name="adj" fmla="val 7809"/>
            </a:avLst>
          </a:prstGeom>
          <a:gradFill rotWithShape="0">
            <a:gsLst>
              <a:gs pos="0">
                <a:srgbClr val="646464">
                  <a:alpha val="36000"/>
                </a:srgbClr>
              </a:gs>
              <a:gs pos="100000">
                <a:srgbClr val="98050E">
                  <a:alpha val="0"/>
                </a:srgbClr>
              </a:gs>
            </a:gsLst>
            <a:lin ang="5400000"/>
          </a:gradFill>
          <a:ln w="28575">
            <a:gradFill>
              <a:gsLst>
                <a:gs pos="0">
                  <a:schemeClr val="tx1"/>
                </a:gs>
                <a:gs pos="100000">
                  <a:schemeClr val="bg1">
                    <a:alpha val="0"/>
                  </a:schemeClr>
                </a:gs>
              </a:gsLst>
              <a:lin ang="5400000" scaled="0"/>
            </a:gradFill>
            <a:round/>
            <a:headEnd/>
            <a:tailEnd/>
          </a:ln>
          <a:effectLst/>
        </p:spPr>
        <p:txBody>
          <a:bodyPr lIns="0" tIns="0" rIns="0" bIns="0" anchor="ctr" anchorCtr="1"/>
          <a:lstStyle/>
          <a:p>
            <a:pPr algn="ctr" defTabSz="914513" eaLnBrk="0" fontAlgn="auto" hangingPunct="0">
              <a:lnSpc>
                <a:spcPct val="90000"/>
              </a:lnSpc>
              <a:spcBef>
                <a:spcPts val="0"/>
              </a:spcBef>
              <a:spcAft>
                <a:spcPts val="0"/>
              </a:spcAft>
              <a:buClr>
                <a:srgbClr val="5C5C5C"/>
              </a:buClr>
              <a:buSzPct val="100000"/>
              <a:defRPr/>
            </a:pPr>
            <a:endParaRPr lang="en-US" sz="2000" b="1" i="1" kern="0" dirty="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latin typeface="Arial"/>
              <a:ea typeface="ＭＳ Ｐゴシック" pitchFamily="34" charset="-128"/>
              <a:cs typeface="ＭＳ Ｐゴシック" charset="-128"/>
              <a:sym typeface="Wingdings"/>
            </a:endParaRPr>
          </a:p>
        </p:txBody>
      </p:sp>
      <p:sp>
        <p:nvSpPr>
          <p:cNvPr id="25" name="Rounded Rectangle 24"/>
          <p:cNvSpPr>
            <a:spLocks noChangeArrowheads="1"/>
          </p:cNvSpPr>
          <p:nvPr/>
        </p:nvSpPr>
        <p:spPr bwMode="auto">
          <a:xfrm>
            <a:off x="5147557" y="1381125"/>
            <a:ext cx="3070082" cy="467995"/>
          </a:xfrm>
          <a:prstGeom prst="roundRect">
            <a:avLst>
              <a:gd name="adj" fmla="val 16329"/>
            </a:avLst>
          </a:prstGeom>
          <a:gradFill rotWithShape="0">
            <a:gsLst>
              <a:gs pos="0">
                <a:srgbClr val="C00000"/>
              </a:gs>
              <a:gs pos="100000">
                <a:srgbClr val="98050E"/>
              </a:gs>
            </a:gsLst>
            <a:lin ang="5400000"/>
          </a:gradFill>
          <a:ln w="28575">
            <a:solidFill>
              <a:srgbClr val="FFFFFF"/>
            </a:solidFill>
            <a:round/>
            <a:headEnd/>
            <a:tailEnd/>
          </a:ln>
          <a:effectLst>
            <a:outerShdw blurRad="63500" dist="38100" dir="2700000" algn="tl" rotWithShape="0">
              <a:srgbClr val="000000">
                <a:alpha val="39998"/>
              </a:srgbClr>
            </a:outerShdw>
          </a:effectLst>
        </p:spPr>
        <p:txBody>
          <a:bodyPr lIns="0" tIns="0" rIns="0" bIns="0" anchor="ctr" anchorCtr="1"/>
          <a:lstStyle/>
          <a:p>
            <a:pPr algn="ctr" defTabSz="914513" eaLnBrk="0" hangingPunct="0">
              <a:lnSpc>
                <a:spcPct val="90000"/>
              </a:lnSpc>
              <a:buClr>
                <a:srgbClr val="5C5C5C"/>
              </a:buClr>
              <a:buSzPct val="100000"/>
              <a:defRPr/>
            </a:pPr>
            <a:r>
              <a:rPr lang="en-US" sz="2000" b="1" dirty="0" smtClean="0">
                <a:solidFill>
                  <a:schemeClr val="bg1"/>
                </a:solidFill>
              </a:rPr>
              <a:t>Large Enterprise</a:t>
            </a:r>
            <a:endParaRPr lang="en-US" sz="2000" b="1" dirty="0">
              <a:solidFill>
                <a:schemeClr val="bg1"/>
              </a:solidFill>
              <a:sym typeface="Wingdings"/>
            </a:endParaRPr>
          </a:p>
        </p:txBody>
      </p:sp>
      <p:sp>
        <p:nvSpPr>
          <p:cNvPr id="26" name="Rounded Rectangle 25"/>
          <p:cNvSpPr>
            <a:spLocks noChangeArrowheads="1"/>
          </p:cNvSpPr>
          <p:nvPr/>
        </p:nvSpPr>
        <p:spPr bwMode="auto">
          <a:xfrm>
            <a:off x="495415" y="4985818"/>
            <a:ext cx="4008404" cy="1323389"/>
          </a:xfrm>
          <a:prstGeom prst="roundRect">
            <a:avLst>
              <a:gd name="adj" fmla="val 7809"/>
            </a:avLst>
          </a:prstGeom>
          <a:gradFill rotWithShape="0">
            <a:gsLst>
              <a:gs pos="0">
                <a:srgbClr val="646464">
                  <a:alpha val="36000"/>
                </a:srgbClr>
              </a:gs>
              <a:gs pos="100000">
                <a:srgbClr val="98050E">
                  <a:alpha val="0"/>
                </a:srgbClr>
              </a:gs>
            </a:gsLst>
            <a:lin ang="5400000"/>
          </a:gradFill>
          <a:ln w="28575">
            <a:gradFill>
              <a:gsLst>
                <a:gs pos="0">
                  <a:schemeClr val="tx1"/>
                </a:gs>
                <a:gs pos="100000">
                  <a:schemeClr val="bg1">
                    <a:alpha val="0"/>
                  </a:schemeClr>
                </a:gs>
              </a:gsLst>
              <a:lin ang="5400000" scaled="0"/>
            </a:gradFill>
            <a:round/>
            <a:headEnd/>
            <a:tailEnd/>
          </a:ln>
          <a:effectLst/>
        </p:spPr>
        <p:txBody>
          <a:bodyPr lIns="0" tIns="0" rIns="0" bIns="0" anchor="ctr" anchorCtr="1"/>
          <a:lstStyle/>
          <a:p>
            <a:pPr algn="ctr" defTabSz="914513" eaLnBrk="0" fontAlgn="auto" hangingPunct="0">
              <a:lnSpc>
                <a:spcPct val="90000"/>
              </a:lnSpc>
              <a:spcBef>
                <a:spcPts val="0"/>
              </a:spcBef>
              <a:spcAft>
                <a:spcPts val="0"/>
              </a:spcAft>
              <a:buClr>
                <a:srgbClr val="5C5C5C"/>
              </a:buClr>
              <a:buSzPct val="100000"/>
              <a:defRPr/>
            </a:pPr>
            <a:endParaRPr lang="en-US" sz="2000" b="1" i="1" kern="0" dirty="0">
              <a:ln w="3175">
                <a:noFill/>
              </a:ln>
              <a:gradFill flip="none" rotWithShape="1">
                <a:gsLst>
                  <a:gs pos="38000">
                    <a:srgbClr val="FFFFFF"/>
                  </a:gs>
                  <a:gs pos="100000">
                    <a:srgbClr val="FFFFFF">
                      <a:lumMod val="65000"/>
                    </a:srgbClr>
                  </a:gs>
                </a:gsLst>
                <a:lin ang="5400000" scaled="1"/>
                <a:tileRect/>
              </a:gradFill>
              <a:effectLst>
                <a:outerShdw blurRad="76200" dist="50800" dir="2700000" algn="tl">
                  <a:srgbClr val="000000">
                    <a:alpha val="70000"/>
                  </a:srgbClr>
                </a:outerShdw>
              </a:effectLst>
              <a:latin typeface="Arial"/>
              <a:ea typeface="ＭＳ Ｐゴシック" pitchFamily="34" charset="-128"/>
              <a:cs typeface="ＭＳ Ｐゴシック" charset="-128"/>
              <a:sym typeface="Wingdings"/>
            </a:endParaRPr>
          </a:p>
        </p:txBody>
      </p:sp>
      <p:sp>
        <p:nvSpPr>
          <p:cNvPr id="29" name="Rounded Rectangle 28"/>
          <p:cNvSpPr>
            <a:spLocks noChangeArrowheads="1"/>
          </p:cNvSpPr>
          <p:nvPr/>
        </p:nvSpPr>
        <p:spPr bwMode="auto">
          <a:xfrm>
            <a:off x="1019590" y="4724823"/>
            <a:ext cx="3070082" cy="467995"/>
          </a:xfrm>
          <a:prstGeom prst="roundRect">
            <a:avLst>
              <a:gd name="adj" fmla="val 16329"/>
            </a:avLst>
          </a:prstGeom>
          <a:gradFill rotWithShape="0">
            <a:gsLst>
              <a:gs pos="0">
                <a:srgbClr val="C00000"/>
              </a:gs>
              <a:gs pos="100000">
                <a:srgbClr val="98050E"/>
              </a:gs>
            </a:gsLst>
            <a:lin ang="5400000"/>
          </a:gradFill>
          <a:ln w="28575">
            <a:solidFill>
              <a:srgbClr val="FFFFFF"/>
            </a:solidFill>
            <a:round/>
            <a:headEnd/>
            <a:tailEnd/>
          </a:ln>
          <a:effectLst>
            <a:outerShdw blurRad="63500" dist="38100" dir="2700000" algn="tl" rotWithShape="0">
              <a:srgbClr val="000000">
                <a:alpha val="39998"/>
              </a:srgbClr>
            </a:outerShdw>
          </a:effectLst>
        </p:spPr>
        <p:txBody>
          <a:bodyPr lIns="0" tIns="0" rIns="0" bIns="0" anchor="ctr" anchorCtr="1"/>
          <a:lstStyle/>
          <a:p>
            <a:pPr algn="ctr" defTabSz="914513" eaLnBrk="0" hangingPunct="0">
              <a:lnSpc>
                <a:spcPct val="90000"/>
              </a:lnSpc>
              <a:buClr>
                <a:srgbClr val="5C5C5C"/>
              </a:buClr>
              <a:buSzPct val="100000"/>
              <a:defRPr/>
            </a:pPr>
            <a:r>
              <a:rPr lang="en-US" sz="2000" b="1" dirty="0">
                <a:solidFill>
                  <a:schemeClr val="bg1"/>
                </a:solidFill>
              </a:rPr>
              <a:t>Cloud</a:t>
            </a:r>
            <a:endParaRPr lang="en-US" sz="2000" b="1" dirty="0">
              <a:solidFill>
                <a:schemeClr val="bg1"/>
              </a:solidFill>
              <a:sym typeface="Wingdings"/>
            </a:endParaRPr>
          </a:p>
        </p:txBody>
      </p:sp>
      <p:sp>
        <p:nvSpPr>
          <p:cNvPr id="4" name="Rectangle 3"/>
          <p:cNvSpPr/>
          <p:nvPr/>
        </p:nvSpPr>
        <p:spPr>
          <a:xfrm>
            <a:off x="1266825" y="2028736"/>
            <a:ext cx="3181351" cy="824841"/>
          </a:xfrm>
          <a:prstGeom prst="rect">
            <a:avLst/>
          </a:prstGeom>
        </p:spPr>
        <p:txBody>
          <a:bodyPr wrap="square">
            <a:spAutoFit/>
          </a:bodyPr>
          <a:lstStyle/>
          <a:p>
            <a:pPr marL="57150" lvl="0" fontAlgn="base">
              <a:lnSpc>
                <a:spcPct val="85000"/>
              </a:lnSpc>
              <a:spcBef>
                <a:spcPct val="0"/>
              </a:spcBef>
              <a:spcAft>
                <a:spcPct val="0"/>
              </a:spcAft>
              <a:defRPr/>
            </a:pPr>
            <a:r>
              <a:rPr lang="en-US" sz="1400" dirty="0" smtClean="0">
                <a:latin typeface="Arial" pitchFamily="34" charset="0"/>
                <a:ea typeface="ＭＳ Ｐゴシック" pitchFamily="-84" charset="-128"/>
                <a:cs typeface="Arial" pitchFamily="34" charset="0"/>
              </a:rPr>
              <a:t>Improve </a:t>
            </a:r>
            <a:r>
              <a:rPr lang="en-US" sz="1400" dirty="0">
                <a:latin typeface="Arial" pitchFamily="34" charset="0"/>
                <a:ea typeface="ＭＳ Ｐゴシック" pitchFamily="-84" charset="-128"/>
                <a:cs typeface="Arial" pitchFamily="34" charset="0"/>
              </a:rPr>
              <a:t>citizen response, debt </a:t>
            </a:r>
            <a:r>
              <a:rPr lang="en-US" sz="1400" dirty="0" smtClean="0">
                <a:latin typeface="Arial" pitchFamily="34" charset="0"/>
                <a:ea typeface="ＭＳ Ｐゴシック" pitchFamily="-84" charset="-128"/>
                <a:cs typeface="Arial" pitchFamily="34" charset="0"/>
              </a:rPr>
              <a:t>recovery, reduce </a:t>
            </a:r>
            <a:r>
              <a:rPr lang="en-US" sz="1400" dirty="0">
                <a:latin typeface="Arial" pitchFamily="34" charset="0"/>
                <a:ea typeface="ＭＳ Ｐゴシック" pitchFamily="-84" charset="-128"/>
                <a:cs typeface="Arial" pitchFamily="34" charset="0"/>
              </a:rPr>
              <a:t>collection costs </a:t>
            </a:r>
            <a:r>
              <a:rPr lang="en-US" sz="1400" dirty="0" smtClean="0">
                <a:latin typeface="Arial" pitchFamily="34" charset="0"/>
                <a:ea typeface="ＭＳ Ｐゴシック" pitchFamily="-84" charset="-128"/>
                <a:cs typeface="Arial" pitchFamily="34" charset="0"/>
              </a:rPr>
              <a:t>using SMS </a:t>
            </a:r>
            <a:r>
              <a:rPr lang="en-US" sz="1400" dirty="0">
                <a:latin typeface="Arial" pitchFamily="34" charset="0"/>
                <a:ea typeface="ＭＳ Ｐゴシック" pitchFamily="-84" charset="-128"/>
                <a:cs typeface="Arial" pitchFamily="34" charset="0"/>
              </a:rPr>
              <a:t>and email with escalation to outbound </a:t>
            </a:r>
            <a:r>
              <a:rPr lang="en-US" sz="1400" dirty="0" smtClean="0">
                <a:latin typeface="Arial" pitchFamily="34" charset="0"/>
                <a:ea typeface="ＭＳ Ｐゴシック" pitchFamily="-84" charset="-128"/>
                <a:cs typeface="Arial" pitchFamily="34" charset="0"/>
              </a:rPr>
              <a:t>agents</a:t>
            </a:r>
            <a:endParaRPr lang="en-US" sz="1400" dirty="0">
              <a:latin typeface="Arial" pitchFamily="34" charset="0"/>
              <a:ea typeface="ＭＳ Ｐゴシック" pitchFamily="-84" charset="-128"/>
              <a:cs typeface="Arial" pitchFamily="34" charset="0"/>
            </a:endParaRPr>
          </a:p>
        </p:txBody>
      </p:sp>
      <p:sp>
        <p:nvSpPr>
          <p:cNvPr id="32" name="Rectangle 31"/>
          <p:cNvSpPr/>
          <p:nvPr/>
        </p:nvSpPr>
        <p:spPr>
          <a:xfrm>
            <a:off x="1266825" y="2996044"/>
            <a:ext cx="3181351" cy="641714"/>
          </a:xfrm>
          <a:prstGeom prst="rect">
            <a:avLst/>
          </a:prstGeom>
        </p:spPr>
        <p:txBody>
          <a:bodyPr wrap="square">
            <a:spAutoFit/>
          </a:bodyPr>
          <a:lstStyle/>
          <a:p>
            <a:pPr marL="57150" fontAlgn="base">
              <a:lnSpc>
                <a:spcPct val="85000"/>
              </a:lnSpc>
              <a:spcBef>
                <a:spcPct val="0"/>
              </a:spcBef>
              <a:spcAft>
                <a:spcPct val="0"/>
              </a:spcAft>
            </a:pPr>
            <a:r>
              <a:rPr lang="en-US" sz="1400" dirty="0" smtClean="0">
                <a:latin typeface="Arial" pitchFamily="34" charset="0"/>
                <a:ea typeface="ＭＳ Ｐゴシック" pitchFamily="-84" charset="-128"/>
                <a:cs typeface="Arial" pitchFamily="34" charset="0"/>
              </a:rPr>
              <a:t>Streamline claims processing  and customer communications with automated SMS and email outreach</a:t>
            </a:r>
            <a:endParaRPr lang="en-US" sz="1400" dirty="0">
              <a:latin typeface="Arial" pitchFamily="34" charset="0"/>
              <a:ea typeface="ＭＳ Ｐゴシック" pitchFamily="-84" charset="-128"/>
              <a:cs typeface="Arial" pitchFamily="34" charset="0"/>
            </a:endParaRPr>
          </a:p>
        </p:txBody>
      </p:sp>
      <p:cxnSp>
        <p:nvCxnSpPr>
          <p:cNvPr id="7" name="Straight Connector 6"/>
          <p:cNvCxnSpPr/>
          <p:nvPr/>
        </p:nvCxnSpPr>
        <p:spPr>
          <a:xfrm>
            <a:off x="466725" y="2894379"/>
            <a:ext cx="4010025" cy="1"/>
          </a:xfrm>
          <a:prstGeom prst="line">
            <a:avLst/>
          </a:prstGeom>
          <a:ln w="19050">
            <a:gradFill>
              <a:gsLst>
                <a:gs pos="0">
                  <a:srgbClr val="98050E">
                    <a:alpha val="0"/>
                  </a:srgbClr>
                </a:gs>
                <a:gs pos="50000">
                  <a:srgbClr val="C00000"/>
                </a:gs>
                <a:gs pos="100000">
                  <a:srgbClr val="98050E">
                    <a:alpha val="0"/>
                  </a:srgbClr>
                </a:gs>
              </a:gsLst>
              <a:lin ang="0" scaled="0"/>
            </a:gradFill>
            <a:miter lim="800000"/>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848060" y="3915686"/>
            <a:ext cx="2796327" cy="824841"/>
          </a:xfrm>
          <a:prstGeom prst="rect">
            <a:avLst/>
          </a:prstGeom>
        </p:spPr>
        <p:txBody>
          <a:bodyPr wrap="square">
            <a:spAutoFit/>
          </a:bodyPr>
          <a:lstStyle/>
          <a:p>
            <a:pPr marL="57150" fontAlgn="base">
              <a:lnSpc>
                <a:spcPct val="85000"/>
              </a:lnSpc>
              <a:spcBef>
                <a:spcPct val="0"/>
              </a:spcBef>
              <a:spcAft>
                <a:spcPct val="0"/>
              </a:spcAft>
            </a:pPr>
            <a:r>
              <a:rPr lang="pt-BR" sz="1400" dirty="0" smtClean="0">
                <a:latin typeface="Arial" pitchFamily="34" charset="0"/>
                <a:ea typeface="ＭＳ Ｐゴシック" pitchFamily="-84" charset="-128"/>
                <a:cs typeface="Arial" pitchFamily="34" charset="0"/>
              </a:rPr>
              <a:t>World’s Largest Contact Center running on Intelligent </a:t>
            </a:r>
            <a:r>
              <a:rPr lang="pt-BR" sz="1400" dirty="0">
                <a:latin typeface="Arial" pitchFamily="34" charset="0"/>
                <a:ea typeface="ＭＳ Ｐゴシック" pitchFamily="-84" charset="-128"/>
                <a:cs typeface="Arial" pitchFamily="34" charset="0"/>
              </a:rPr>
              <a:t>Customer </a:t>
            </a:r>
            <a:r>
              <a:rPr lang="pt-BR" sz="1400" dirty="0" smtClean="0">
                <a:latin typeface="Arial" pitchFamily="34" charset="0"/>
                <a:ea typeface="ＭＳ Ｐゴシック" pitchFamily="-84" charset="-128"/>
                <a:cs typeface="Arial" pitchFamily="34" charset="0"/>
              </a:rPr>
              <a:t>Routing, Callback, Proactive Outreach, ContextStore</a:t>
            </a:r>
            <a:endParaRPr lang="pt-BR" sz="1400" dirty="0">
              <a:latin typeface="Arial" pitchFamily="34" charset="0"/>
              <a:ea typeface="ＭＳ Ｐゴシック" pitchFamily="-84" charset="-128"/>
              <a:cs typeface="Arial" pitchFamily="34" charset="0"/>
            </a:endParaRPr>
          </a:p>
        </p:txBody>
      </p:sp>
      <p:sp>
        <p:nvSpPr>
          <p:cNvPr id="36" name="Rectangle 35"/>
          <p:cNvSpPr/>
          <p:nvPr/>
        </p:nvSpPr>
        <p:spPr>
          <a:xfrm>
            <a:off x="5823716" y="2025808"/>
            <a:ext cx="2800351" cy="641714"/>
          </a:xfrm>
          <a:prstGeom prst="rect">
            <a:avLst/>
          </a:prstGeom>
        </p:spPr>
        <p:txBody>
          <a:bodyPr wrap="square">
            <a:spAutoFit/>
          </a:bodyPr>
          <a:lstStyle/>
          <a:p>
            <a:pPr marL="57150" fontAlgn="base">
              <a:lnSpc>
                <a:spcPct val="85000"/>
              </a:lnSpc>
              <a:spcBef>
                <a:spcPct val="0"/>
              </a:spcBef>
              <a:spcAft>
                <a:spcPct val="0"/>
              </a:spcAft>
              <a:defRPr/>
            </a:pPr>
            <a:r>
              <a:rPr lang="en-US" sz="1400" dirty="0">
                <a:latin typeface="Arial" pitchFamily="34" charset="0"/>
                <a:ea typeface="ＭＳ Ｐゴシック" pitchFamily="-84" charset="-128"/>
                <a:cs typeface="Arial" pitchFamily="34" charset="0"/>
              </a:rPr>
              <a:t>400K+ SMS </a:t>
            </a:r>
            <a:r>
              <a:rPr lang="en-US" sz="1400" dirty="0" smtClean="0">
                <a:latin typeface="Arial" pitchFamily="34" charset="0"/>
                <a:ea typeface="ＭＳ Ｐゴシック" pitchFamily="-84" charset="-128"/>
                <a:cs typeface="Arial" pitchFamily="34" charset="0"/>
              </a:rPr>
              <a:t>texts sent daily to </a:t>
            </a:r>
            <a:r>
              <a:rPr lang="en-US" sz="1400" dirty="0">
                <a:latin typeface="Arial" pitchFamily="34" charset="0"/>
                <a:ea typeface="ＭＳ Ｐゴシック" pitchFamily="-84" charset="-128"/>
                <a:cs typeface="Arial" pitchFamily="34" charset="0"/>
              </a:rPr>
              <a:t>inform </a:t>
            </a:r>
            <a:r>
              <a:rPr lang="en-US" sz="1400" dirty="0" smtClean="0">
                <a:latin typeface="Arial" pitchFamily="34" charset="0"/>
                <a:ea typeface="ＭＳ Ｐゴシック" pitchFamily="-84" charset="-128"/>
                <a:cs typeface="Arial" pitchFamily="34" charset="0"/>
              </a:rPr>
              <a:t>customers </a:t>
            </a:r>
            <a:r>
              <a:rPr lang="en-US" sz="1400" dirty="0">
                <a:latin typeface="Arial" pitchFamily="34" charset="0"/>
                <a:ea typeface="ＭＳ Ｐゴシック" pitchFamily="-84" charset="-128"/>
                <a:cs typeface="Arial" pitchFamily="34" charset="0"/>
              </a:rPr>
              <a:t>of layaway and pickup status</a:t>
            </a:r>
          </a:p>
        </p:txBody>
      </p:sp>
      <p:sp>
        <p:nvSpPr>
          <p:cNvPr id="39" name="Rectangle 38"/>
          <p:cNvSpPr/>
          <p:nvPr/>
        </p:nvSpPr>
        <p:spPr>
          <a:xfrm>
            <a:off x="1349719" y="5234617"/>
            <a:ext cx="3181351" cy="824841"/>
          </a:xfrm>
          <a:prstGeom prst="rect">
            <a:avLst/>
          </a:prstGeom>
        </p:spPr>
        <p:txBody>
          <a:bodyPr wrap="square">
            <a:spAutoFit/>
          </a:bodyPr>
          <a:lstStyle/>
          <a:p>
            <a:pPr marL="57150" fontAlgn="base">
              <a:lnSpc>
                <a:spcPct val="85000"/>
              </a:lnSpc>
              <a:spcBef>
                <a:spcPct val="0"/>
              </a:spcBef>
              <a:spcAft>
                <a:spcPct val="0"/>
              </a:spcAft>
            </a:pPr>
            <a:r>
              <a:rPr lang="en-US" sz="1400" dirty="0" smtClean="0">
                <a:latin typeface="Arial" pitchFamily="34" charset="0"/>
                <a:ea typeface="ＭＳ Ｐゴシック" pitchFamily="-84" charset="-128"/>
                <a:cs typeface="Arial" pitchFamily="34" charset="0"/>
              </a:rPr>
              <a:t>Improve flexibility and time to market with private </a:t>
            </a:r>
            <a:r>
              <a:rPr lang="en-US" sz="1400" dirty="0">
                <a:latin typeface="Arial" pitchFamily="34" charset="0"/>
                <a:ea typeface="ＭＳ Ｐゴシック" pitchFamily="-84" charset="-128"/>
                <a:cs typeface="Arial" pitchFamily="34" charset="0"/>
              </a:rPr>
              <a:t>cloud hosted self service </a:t>
            </a:r>
            <a:r>
              <a:rPr lang="en-US" sz="1400" dirty="0" smtClean="0">
                <a:latin typeface="Arial" pitchFamily="34" charset="0"/>
                <a:ea typeface="ＭＳ Ｐゴシック" pitchFamily="-84" charset="-128"/>
                <a:cs typeface="Arial" pitchFamily="34" charset="0"/>
              </a:rPr>
              <a:t>with Experience Portal. Competition: Genesys, Syntellect</a:t>
            </a:r>
            <a:r>
              <a:rPr lang="en-US" sz="1400" dirty="0">
                <a:latin typeface="Arial" pitchFamily="34" charset="0"/>
                <a:ea typeface="ＭＳ Ｐゴシック" pitchFamily="-84" charset="-128"/>
                <a:cs typeface="Arial" pitchFamily="34" charset="0"/>
              </a:rPr>
              <a:t>, </a:t>
            </a:r>
            <a:r>
              <a:rPr lang="en-US" sz="1400" dirty="0" err="1">
                <a:latin typeface="Arial" pitchFamily="34" charset="0"/>
                <a:ea typeface="ＭＳ Ｐゴシック" pitchFamily="-84" charset="-128"/>
                <a:cs typeface="Arial" pitchFamily="34" charset="0"/>
              </a:rPr>
              <a:t>Intervoice</a:t>
            </a:r>
            <a:endParaRPr lang="en-US" sz="1400" dirty="0">
              <a:latin typeface="Arial" pitchFamily="34" charset="0"/>
              <a:ea typeface="ＭＳ Ｐゴシック" pitchFamily="-84" charset="-128"/>
              <a:cs typeface="Arial" pitchFamily="34" charset="0"/>
            </a:endParaRPr>
          </a:p>
        </p:txBody>
      </p:sp>
      <p:cxnSp>
        <p:nvCxnSpPr>
          <p:cNvPr id="40" name="Straight Connector 39"/>
          <p:cNvCxnSpPr/>
          <p:nvPr/>
        </p:nvCxnSpPr>
        <p:spPr>
          <a:xfrm>
            <a:off x="306281" y="3753111"/>
            <a:ext cx="4010025" cy="1"/>
          </a:xfrm>
          <a:prstGeom prst="line">
            <a:avLst/>
          </a:prstGeom>
          <a:ln w="19050">
            <a:gradFill>
              <a:gsLst>
                <a:gs pos="0">
                  <a:srgbClr val="98050E">
                    <a:alpha val="0"/>
                  </a:srgbClr>
                </a:gs>
                <a:gs pos="50000">
                  <a:srgbClr val="C00000"/>
                </a:gs>
                <a:gs pos="100000">
                  <a:srgbClr val="98050E">
                    <a:alpha val="0"/>
                  </a:srgbClr>
                </a:gs>
              </a:gsLst>
              <a:lin ang="0" scaled="0"/>
            </a:gradFill>
            <a:miter lim="800000"/>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876925" y="2956136"/>
            <a:ext cx="2800351" cy="824841"/>
          </a:xfrm>
          <a:prstGeom prst="rect">
            <a:avLst/>
          </a:prstGeom>
        </p:spPr>
        <p:txBody>
          <a:bodyPr wrap="square">
            <a:spAutoFit/>
          </a:bodyPr>
          <a:lstStyle/>
          <a:p>
            <a:pPr marL="57150" fontAlgn="base">
              <a:lnSpc>
                <a:spcPct val="85000"/>
              </a:lnSpc>
              <a:spcBef>
                <a:spcPct val="0"/>
              </a:spcBef>
              <a:spcAft>
                <a:spcPct val="0"/>
              </a:spcAft>
              <a:defRPr/>
            </a:pPr>
            <a:r>
              <a:rPr lang="en-US" sz="1400" dirty="0" smtClean="0">
                <a:latin typeface="Arial" pitchFamily="34" charset="0"/>
                <a:ea typeface="ＭＳ Ｐゴシック" pitchFamily="-84" charset="-128"/>
                <a:cs typeface="Arial" pitchFamily="34" charset="0"/>
              </a:rPr>
              <a:t>Optimize </a:t>
            </a:r>
            <a:r>
              <a:rPr lang="en-US" sz="1400" dirty="0">
                <a:latin typeface="Arial" pitchFamily="34" charset="0"/>
                <a:ea typeface="ＭＳ Ｐゴシック" pitchFamily="-84" charset="-128"/>
                <a:cs typeface="Arial" pitchFamily="34" charset="0"/>
              </a:rPr>
              <a:t>customer segmentation and </a:t>
            </a:r>
            <a:r>
              <a:rPr lang="en-US" sz="1400" dirty="0" smtClean="0">
                <a:latin typeface="Arial" pitchFamily="34" charset="0"/>
                <a:ea typeface="ＭＳ Ｐゴシック" pitchFamily="-84" charset="-128"/>
                <a:cs typeface="Arial" pitchFamily="34" charset="0"/>
              </a:rPr>
              <a:t>localize resource assignment with Intelligent Customer Routing</a:t>
            </a:r>
            <a:endParaRPr lang="en-US" sz="1400" dirty="0">
              <a:latin typeface="Arial" pitchFamily="34" charset="0"/>
              <a:ea typeface="ＭＳ Ｐゴシック" pitchFamily="-84" charset="-128"/>
              <a:cs typeface="Arial" pitchFamily="34" charset="0"/>
            </a:endParaRPr>
          </a:p>
        </p:txBody>
      </p:sp>
      <p:sp>
        <p:nvSpPr>
          <p:cNvPr id="42" name="Rectangle 41"/>
          <p:cNvSpPr/>
          <p:nvPr/>
        </p:nvSpPr>
        <p:spPr>
          <a:xfrm>
            <a:off x="5865349" y="4909393"/>
            <a:ext cx="2811927" cy="641714"/>
          </a:xfrm>
          <a:prstGeom prst="rect">
            <a:avLst/>
          </a:prstGeom>
        </p:spPr>
        <p:txBody>
          <a:bodyPr wrap="square">
            <a:spAutoFit/>
          </a:bodyPr>
          <a:lstStyle/>
          <a:p>
            <a:pPr marL="57150" fontAlgn="base">
              <a:lnSpc>
                <a:spcPct val="85000"/>
              </a:lnSpc>
              <a:spcBef>
                <a:spcPct val="0"/>
              </a:spcBef>
              <a:spcAft>
                <a:spcPct val="0"/>
              </a:spcAft>
              <a:defRPr/>
            </a:pPr>
            <a:r>
              <a:rPr lang="en-US" sz="1400" dirty="0" smtClean="0">
                <a:latin typeface="Arial" pitchFamily="34" charset="0"/>
                <a:ea typeface="ＭＳ Ｐゴシック" pitchFamily="-84" charset="-128"/>
                <a:cs typeface="Arial" pitchFamily="34" charset="0"/>
              </a:rPr>
              <a:t>Replacing aged Cisco ICM with Experience </a:t>
            </a:r>
            <a:r>
              <a:rPr lang="en-US" sz="1400" dirty="0">
                <a:latin typeface="Arial" pitchFamily="34" charset="0"/>
                <a:ea typeface="ＭＳ Ｐゴシック" pitchFamily="-84" charset="-128"/>
                <a:cs typeface="Arial" pitchFamily="34" charset="0"/>
              </a:rPr>
              <a:t>Portal </a:t>
            </a:r>
            <a:r>
              <a:rPr lang="en-US" sz="1400" dirty="0" smtClean="0">
                <a:latin typeface="Arial" pitchFamily="34" charset="0"/>
                <a:ea typeface="ＭＳ Ｐゴシック" pitchFamily="-84" charset="-128"/>
                <a:cs typeface="Arial" pitchFamily="34" charset="0"/>
              </a:rPr>
              <a:t>to fix disconnected service experience</a:t>
            </a:r>
            <a:endParaRPr lang="en-US" sz="1400" dirty="0">
              <a:latin typeface="Arial" pitchFamily="34" charset="0"/>
              <a:ea typeface="ＭＳ Ｐゴシック" pitchFamily="-84" charset="-128"/>
              <a:cs typeface="Arial" pitchFamily="34" charset="0"/>
            </a:endParaRPr>
          </a:p>
        </p:txBody>
      </p:sp>
      <p:cxnSp>
        <p:nvCxnSpPr>
          <p:cNvPr id="43" name="Straight Connector 42"/>
          <p:cNvCxnSpPr/>
          <p:nvPr/>
        </p:nvCxnSpPr>
        <p:spPr>
          <a:xfrm>
            <a:off x="4560278" y="2894378"/>
            <a:ext cx="4010025" cy="1"/>
          </a:xfrm>
          <a:prstGeom prst="line">
            <a:avLst/>
          </a:prstGeom>
          <a:ln w="19050">
            <a:gradFill>
              <a:gsLst>
                <a:gs pos="0">
                  <a:srgbClr val="98050E">
                    <a:alpha val="0"/>
                  </a:srgbClr>
                </a:gs>
                <a:gs pos="50000">
                  <a:srgbClr val="C00000"/>
                </a:gs>
                <a:gs pos="100000">
                  <a:srgbClr val="98050E">
                    <a:alpha val="0"/>
                  </a:srgbClr>
                </a:gs>
              </a:gsLst>
              <a:lin ang="0" scaled="0"/>
            </a:gradFill>
            <a:miter lim="800000"/>
          </a:ln>
        </p:spPr>
        <p:style>
          <a:lnRef idx="1">
            <a:schemeClr val="accent1"/>
          </a:lnRef>
          <a:fillRef idx="0">
            <a:schemeClr val="accent1"/>
          </a:fillRef>
          <a:effectRef idx="0">
            <a:schemeClr val="accent1"/>
          </a:effectRef>
          <a:fontRef idx="minor">
            <a:schemeClr val="tx1"/>
          </a:fontRef>
        </p:style>
      </p:cxnSp>
      <p:pic>
        <p:nvPicPr>
          <p:cNvPr id="4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29" y="2028736"/>
            <a:ext cx="775906" cy="77320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730" t="16040" r="16707" b="17072"/>
          <a:stretch/>
        </p:blipFill>
        <p:spPr bwMode="auto">
          <a:xfrm>
            <a:off x="5117703" y="4958721"/>
            <a:ext cx="616022" cy="62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XBACKEND1\Users\rgould\Desktop\sedgw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82" y="3012154"/>
            <a:ext cx="666600" cy="609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XBACKEND1\Users\rgould\Desktop\f-i-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819" y="5511005"/>
            <a:ext cx="782535" cy="323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BACKEND1\Users\rgould\Desktop\Oi_Telefonia_Mov__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5387" y="4079143"/>
            <a:ext cx="579541" cy="5719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XBACKEND1\Users\rgould\Desktop\contax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9896" y="4101950"/>
            <a:ext cx="1114425" cy="16187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XBACKEND1\Users\rgould\Desktop\LOGO_WALMART_MEXIC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0682" y="2191725"/>
            <a:ext cx="1138029" cy="2494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XBACKEND1\Users\rgould\Desktop\logo_new_tel_az.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12921" y="3155599"/>
            <a:ext cx="1055790" cy="290966"/>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7659918" y="357189"/>
            <a:ext cx="1484081" cy="331080"/>
            <a:chOff x="7659918" y="357189"/>
            <a:chExt cx="1484081" cy="331080"/>
          </a:xfrm>
        </p:grpSpPr>
        <p:sp>
          <p:nvSpPr>
            <p:cNvPr id="38" name="Rectangle 6"/>
            <p:cNvSpPr>
              <a:spLocks noChangeArrowheads="1"/>
            </p:cNvSpPr>
            <p:nvPr/>
          </p:nvSpPr>
          <p:spPr bwMode="invGray">
            <a:xfrm>
              <a:off x="7659918" y="360085"/>
              <a:ext cx="1484081" cy="301752"/>
            </a:xfrm>
            <a:prstGeom prst="rect">
              <a:avLst/>
            </a:prstGeom>
            <a:gradFill rotWithShape="1">
              <a:gsLst>
                <a:gs pos="0">
                  <a:srgbClr val="D10811">
                    <a:alpha val="0"/>
                  </a:srgbClr>
                </a:gs>
                <a:gs pos="60000">
                  <a:srgbClr val="D10811"/>
                </a:gs>
              </a:gsLst>
              <a:lin ang="0" scaled="1"/>
            </a:gradFill>
            <a:ln w="22225">
              <a:gradFill>
                <a:gsLst>
                  <a:gs pos="0">
                    <a:schemeClr val="accent1">
                      <a:tint val="66000"/>
                      <a:satMod val="160000"/>
                      <a:alpha val="0"/>
                    </a:schemeClr>
                  </a:gs>
                  <a:gs pos="50000">
                    <a:schemeClr val="bg1"/>
                  </a:gs>
                  <a:gs pos="100000">
                    <a:schemeClr val="accent1">
                      <a:tint val="23500"/>
                      <a:satMod val="160000"/>
                      <a:alpha val="0"/>
                    </a:schemeClr>
                  </a:gs>
                </a:gsLst>
                <a:lin ang="10800000" scaled="0"/>
              </a:gradFill>
              <a:miter lim="800000"/>
              <a:headEnd/>
              <a:tailEnd/>
            </a:ln>
          </p:spPr>
          <p:txBody>
            <a:bodyPr wrap="none" anchor="ctr"/>
            <a:lstStyle/>
            <a:p>
              <a:pPr>
                <a:defRPr/>
              </a:pPr>
              <a:endParaRPr lang="en-US" dirty="0">
                <a:solidFill>
                  <a:schemeClr val="tx1"/>
                </a:solidFill>
                <a:latin typeface="Arial" charset="0"/>
              </a:endParaRPr>
            </a:p>
          </p:txBody>
        </p:sp>
        <p:sp>
          <p:nvSpPr>
            <p:cNvPr id="45" name="Rectangle 44"/>
            <p:cNvSpPr/>
            <p:nvPr/>
          </p:nvSpPr>
          <p:spPr>
            <a:xfrm>
              <a:off x="8121970" y="357189"/>
              <a:ext cx="796925" cy="331080"/>
            </a:xfrm>
            <a:prstGeom prst="rect">
              <a:avLst/>
            </a:prstGeom>
            <a:no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NDA</a:t>
              </a:r>
            </a:p>
          </p:txBody>
        </p:sp>
      </p:grpSp>
      <p:sp>
        <p:nvSpPr>
          <p:cNvPr id="47" name="Rectangle 46"/>
          <p:cNvSpPr/>
          <p:nvPr/>
        </p:nvSpPr>
        <p:spPr>
          <a:xfrm>
            <a:off x="1266825" y="3806300"/>
            <a:ext cx="3204479" cy="824841"/>
          </a:xfrm>
          <a:prstGeom prst="rect">
            <a:avLst/>
          </a:prstGeom>
        </p:spPr>
        <p:txBody>
          <a:bodyPr wrap="square">
            <a:spAutoFit/>
          </a:bodyPr>
          <a:lstStyle/>
          <a:p>
            <a:pPr marL="57150" fontAlgn="base">
              <a:lnSpc>
                <a:spcPct val="85000"/>
              </a:lnSpc>
              <a:spcBef>
                <a:spcPct val="0"/>
              </a:spcBef>
              <a:spcAft>
                <a:spcPct val="0"/>
              </a:spcAft>
            </a:pPr>
            <a:r>
              <a:rPr lang="en-US" sz="1400" dirty="0">
                <a:latin typeface="Arial" pitchFamily="34" charset="0"/>
                <a:ea typeface="ＭＳ Ｐゴシック" pitchFamily="-84" charset="-128"/>
                <a:cs typeface="Arial" pitchFamily="34" charset="0"/>
              </a:rPr>
              <a:t>SMS &amp; email </a:t>
            </a:r>
            <a:r>
              <a:rPr lang="en-US" sz="1400" dirty="0" smtClean="0">
                <a:latin typeface="Arial" pitchFamily="34" charset="0"/>
                <a:ea typeface="ＭＳ Ｐゴシック" pitchFamily="-84" charset="-128"/>
                <a:cs typeface="Arial" pitchFamily="34" charset="0"/>
              </a:rPr>
              <a:t>enable </a:t>
            </a:r>
            <a:r>
              <a:rPr lang="en-US" sz="1400" i="1" dirty="0" err="1" smtClean="0">
                <a:latin typeface="Arial" pitchFamily="34" charset="0"/>
                <a:ea typeface="ＭＳ Ｐゴシック" pitchFamily="-84" charset="-128"/>
                <a:cs typeface="Arial" pitchFamily="34" charset="0"/>
              </a:rPr>
              <a:t>SmartGridCity</a:t>
            </a:r>
            <a:r>
              <a:rPr lang="en-US" sz="1400" dirty="0" smtClean="0">
                <a:latin typeface="Arial" pitchFamily="34" charset="0"/>
                <a:ea typeface="ＭＳ Ｐゴシック" pitchFamily="-84" charset="-128"/>
                <a:cs typeface="Arial" pitchFamily="34" charset="0"/>
              </a:rPr>
              <a:t> program &amp; outage alerts. Callback &amp; Intelligent </a:t>
            </a:r>
            <a:r>
              <a:rPr lang="en-US" sz="1400" dirty="0">
                <a:latin typeface="Arial" pitchFamily="34" charset="0"/>
                <a:ea typeface="ＭＳ Ｐゴシック" pitchFamily="-84" charset="-128"/>
                <a:cs typeface="Arial" pitchFamily="34" charset="0"/>
              </a:rPr>
              <a:t>Customer Routing </a:t>
            </a:r>
            <a:r>
              <a:rPr lang="en-US" sz="1400" dirty="0" smtClean="0">
                <a:latin typeface="Arial" pitchFamily="34" charset="0"/>
                <a:ea typeface="ＭＳ Ｐゴシック" pitchFamily="-84" charset="-128"/>
                <a:cs typeface="Arial" pitchFamily="34" charset="0"/>
              </a:rPr>
              <a:t>optimize response, reduce outsourcing cost</a:t>
            </a:r>
            <a:endParaRPr lang="en-US" sz="1400" dirty="0">
              <a:latin typeface="Arial" pitchFamily="34" charset="0"/>
              <a:ea typeface="ＭＳ Ｐゴシック" pitchFamily="-84" charset="-128"/>
              <a:cs typeface="Arial" pitchFamily="34" charset="0"/>
            </a:endParaRPr>
          </a:p>
        </p:txBody>
      </p:sp>
      <p:sp>
        <p:nvSpPr>
          <p:cNvPr id="3" name="AutoShape 2" descr="data:image/jpeg;base64,/9j/4AAQSkZJRgABAQAAAQABAAD/2wCEAAkGBhISERUUExQWERITFBYUFhYXGBYYFxsVFxoYFxwYFxUaISseFx4jGRUVIC8hJicpLywsFh4xNTAqNSYtLyoBCQoKDgwNGQ8PGjAkHiMvLDU1NSovMTQrNSkqKik1NCo1LCkvMjUvMjArLikpLiw1LSw0LDY1NC01LywvLC00LP/AABEIAH4BjgMBIgACEQEDEQH/xAAcAAEAAgMBAQEAAAAAAAAAAAAABgcEBQgDAQL/xABJEAABAwIDBQQGBQcJCQAAAAABAAIDBBEFEiEGBxMxQSJRYYEIIzJxkaEUUmJygiQzQpKisfAXQ1NUg6TB0dIVFkRVY3OTwtP/xAAbAQEAAgMBAQAAAAAAAAAAAAAABAUCAwYBB//EADERAQACAQIEAQsEAwEAAAAAAAABAgMEEQUhMUESBhNRYXGBkaGx0fAyQsHhUpLSM//aAAwDAQACEQMRAD8AvFERAREQEREBERAREQEREBERAREQEREBERAREQEREBERAREQEREBERAREQEREBERAREQEREBERAREQEREBERAREQEREBERAREQEREBERAREQEREBERAREQEREBERAREQEREBERAREQEREBERAREQEREBERAREQEREBERAREQEREBEWpxzaOKmyh13yyaRxMGaR58GjkPE6LyZiOcs6Ute3hrG8trdafFtr6OmuJZ2NcP0Acz9fsNuVqH4PX1utTKaKE/zEBvIRp+cm7+egFtVnYdsDQQjs07Hm97yesN+/tXA8rLXNrz+mPj9kyuLT4//a0zPop/1PL4RLR1W+SkabMjlk8bNaPm6/yWM3fTD/V5LfearAZQxN0DGAeDWhY9bgVNMLSQRSfeY0/A20WE0y/5fJJpqOHxytgt/vz+kI3h29ihlNnF8Bvb1jdP1mk2HvspbTVbJGh8bmvY7UOaQQfcQq42w3VsDHS0d2uaC4wkkgganITqD4a+Sgezm089FIHxOOU+1GScjx4jodNHcx8lp8/fHbbJHwWleD6bXYZy6G07x+230/N3RKLXYBjkdXAyaP2XcwebXDm0+IK2KmxMTG8OVvS1LTW0bTAiIvWIiIgIiICIiAiIgIiICIiAiIgIiICIiAiIgIiICIiAiIgIiICIiAiIgIiICIiAiIg0mMYy/OKemAfUOGYl3sRMP6clufXK3mT4XK9ME2cjp8z7mad+skz9Xu8O5rR0aLALaNhaCSAAXWubC5tyueq8MQxCOCN0sjsjGDM4nu8B1PgsNue8t8ZJmsY8cdevpmfzpD91layJhfI4MY0XLibABVPtVvVllJjpLwx6gyW9Y77v1B8/dyWh2v2ylrpNbsgafVxf+z7c3H5ch1Jjyrs2qm3KnR3XCfJ6mKIy6mN7ejtH3n5MluKTB+cSyZ/rZ3Zvje6uzd3tC+spA6Q3kjeYnutbMQA4G3flcL+N1SmGYZLUStiiaXvdyA6DqSegHer72T2fbRUzIQcxF3Pd9Z7tSfd0HgAvdHFptM9mvyotp64a0iI8e/LbrEfZuCud9q4GsrahrfZEz7eGpNvJXzj2MMpYHzP5MaSB3u6NHiTYLnWoqHSPc92rnuc9x+04kn5lZ620bRCN5J4r+PJl/btEe/8Ar+U+3OYqWzyQH2ZGcQeD2WB+LXfshW4qP3VRk4iwj9FkhPuy2/eQrwW7STvjVvlJjrTXzNe8RPv/ACBERSnOoJvY2wrsNgjqKaOGWLPkl4jZHFpPsOBY9tmkgg36lveqxpfSPr87eJDSmPMM+Rkodkv2spMtgbXtfqr52gwSOsppaeX2Jo3MJ0uCeThfS7TYjxAXHGMYVJTTyQSjLJC9zHc7XabXF7XB5g9QQg7GxLaCCCmdVSSBsDWCTP3tNsuXvLrgAdSQqHqvSPxDO7hwUojzHIHMlLg25sHESAE2tcgD3KEY1t3U1NFTUb3WhpW2FubyCchd9xhDQPAnW+m53VbtXYnPnku2jhcOI4aZ3aHhMPeQRc9Ae8hBcO6vbLFMTDpqiKnhpG3a1zI5Q+R/I5C6QjK083WOug1BtYy0+KYxR4bTB0rmU0EYDGNtbkNGRsGrjYch3KsMT9JSFrrQUb5W69qSRsR8LNDX/vCC50VP4L6R9LI4NqaaSnBNs7HCVoHe4Wa74Aq2aKtjmjbJE4SRvaHNc03BaeoKD3RQ/bPenQ4ackrjJNa/BiAc8A9XXIDOfU37gVAH+kw3NpQEsvzM9nW78vDtfwugu9fCbKF7E72aHEncNhdBUdIpbAusLkxkEh9hfTQ6E2tqtvt7iZp8Nq5Qcrm08mU6aPc0tadftOCClaz0ja8SP4cNKY87shcybNkucua0o1ta+iufYHG56yghqKhrGSzBz8sYcGhuYhtg4k6tAPPquPmtubDUldp4BhgpqWCAaiGGOK55nI0NufE2Qa3b/aZ2H4fPVNAc+MNDGuuWl73NYLgEEjtXOo0Cqeh3ybQTsEkOHMmjNwHx01W9pINjZzZCDYrfekbiuShggBsZp8xHeyJpv+0+M+Smm7PC/o+FUcdi08Bsjgb3DpfWuvfUG7zogrX+VPaX/lX9zrf9a3Gx+3+PVNbDDU4eKene53EkNNVMytDXO9t78oJIAF+pVsogIoBRb6KF7qrOHwx0hyukdlIe7MWtbG1pLnF2VxGnIaqN1npFsFnxUEz4CbcR7wz4ANc0nnpmQXGijmxG3VPikBlhzNLHZZI32zNdzHLQgjkf8l4ba7yaLDABM4vlcLthjsZCL2zG5Aa299SRexteyCVIqbj9IoXzvw+VtOTYSCS9/IsDe/8ASVkbJbY02IwcamcSAbPY4Wex3PK9vT3gkHoUG8RRTa3eFDQVFNTujkllqnBrAzLoS5rBmzEcy7p3FRza/fzSUcroYY3VkrDZxa4MiDureJqSR1s23jzQWciiuK7wqejooams9S+aJsjYGnPIXFocWMGmbLmALjYai5F1BT6Rbb5m4fMaYGxlzi4/Dly35aZ+qC5EVf1e+mhbQtrGCSVjpWwujAaJWPLXPs4E2tZp1BIPReu1m9mHD2Uz5qeY/SouK0NyXbo0ljrm1xnbyugnaL403UW293h0+FRxuma6R0ri1rGZc1mi7ndojQdke9wQSpFpf95LRU7nROjkqvYie5jXN7JfZ5JsCGjUC5ueWhIHaYCWlidDKySr4tgQPV8JuY8Qg2FzoCL3JCDdItbgmONqhI5jXBjJXRNc61nhoac7LHVhzaHra/Ky2SAiIg+FU1vR2rM85p4z6mA2dY6Ol6+TdR77+CtXaLEvo9LNMOccbnN+9bs/Oy5zc4k3JJJ1JOpJPUlQdZkmIisd3X+TGhrly21F/wBvKPbPf3Q+LabObOTVswjiGgsXvPssb3nx7h1+JGNhGFSVMzIYxd7zbwA6uPgBqr/2c2fio4WxRDlq536TndXOP8WFgouDB5yd56Oh41xeNDTwU53np6o9P2eWzey0FFHlib2iBnefaeR3nu1NhyF1tKioaxpe9wY1oLnOJsABqST0C8cTxSKnjdLK8MY0XJP7gOZJ7gqX2228krTw2Xjpmm4b1eRyc/8Awb056nlYZMtcNdo+DiNDw/UcTzTaZnbvafznPqfNvdtDXSBrLimjPYB5udy4hHTTkOgPjYRVFn4FgslXOyGP2ncz0a0c3HwHzJA6qptNslt56y+l4sWHQ6fw15VrH5Kf7m8GPrqkjQ+pYf2nkeHsDyKtBYeEYWymhZDGLMjbYd57yfEm5PiVmK5xU8FIq+VcR1c6vU3zdp6eyOgiItqA+OcALnQDXVcq74doaWtxJ8tKOy1jY3yC1pXsuM405Wytv1DAphvr3qcQuoKR/qxdtRI39M/0TXfVH6Xfy5XvV2y2zM1fVMp4Rdzzq63ZYwe093cAPibAakINS219eS7J2Pipm0UH0RoZTGJrowO5wvd3UuuTcnW97rkXH8HfSVMtPJ7cMjmE2tex0cB3EWI8Cru9HXavPDLQvPahJmivb8289to9zzm/tPBBW+93ax9biUup4NM50ETb6AMNnPtyu5wJv3BoPJb/AHT7n48RhdU1T3shzFkbWWDnlvtOLiDZoOlrXJB7ta62hgcyrqGO9pk8rXe8PcD8wuhdzu11FHg8THzxQup+IJWve1pF5HuDrONyHBwOnW46IK42r3FV0VU9tFE6oprNLHukha7UatddzbkG+tuVlMtlZ6/A8Cq3VcZjfE+9M0uY8XlysHsuIyiQlxF/rd6wa/0ky2V4ipGyRB7gx5lc0uYCbOLcnZuLG3S6zd4uNzV+zQqnw8DPNG/IHF3q85Y1xJA5ktPLkQgooPdPPeWSzpZAXyvJNi92r3nmeZJVxSbNbKCmMYqmmfIQJzJLmz29rJ7HPpZVTsph8E9ZDFUyGGCR+R722BbmBDTcggDNlBJGgJVyYvuMwilj4lRWzQxkgBz3wgEnkB2NUFGUda+KRkkbiySNwexw5hzTcEea6D31bSB+BQuH/HGndb7Jbx+Xva0eajVNu22dke1jMUke97gxrQ+IkucbAAcPUkkBePpDVLWPoaNhOWnpy63g4tjbfpe0J+Pigge7rC/pGKUcfQzsefuxniOH6rCuwFzb6POF8TE3ylt2wQPId3PeWsHmWmT4FdJIOfN/k0lVitNSR2c4RsYwcvWzvIsSdBcCNbhmF7YNAAmjAAsB+Sch+BarAPy7a6WUC7IZZXG/1YGcBpH4wwroBBS3+z9sf6dn90/0Kf0dbVUmEOmrn8WqhgmlkIDB2hnc1oyWboMrbjmpUq+364twcIlbezqh8cLfM53D9SNw80Febi93UNXnq6pglijfw4o3C7HPAu5z2nRwAcABqLk9yvuugiML2yNa6HI4PaQC0stqCOVrKMbo8L4GD0jer4zMf7VxkH7LmjyXtvRxX6PhNW+9iYTE0jnmltGLfr38kFWbgqv6LTYnVvB4UUcZ+8Y2yvLR42LR+JYm7OWhqqufEcVqIOMZPVxSva0ZrA58jjq1oytaNQLHqAs/BMIfFsfUvZfPUOMx/wC22WON1vDhxOPmVk7qd2GGV+GxzzRukmzyNkIke2xa42Ba02HYLT5oLLm28wl7Sx1ZSOY4ZS0yxlpB0sQTYjwVWbsJYYNo6qCkkElJKyTJkdmZYZZG2I0OW7mjzU0n3H4KxrnOic1rQXOJmkADQLkk30AC8d2mCYG6Z9Rhge58IyOc7jhoEl9BxAATZvTl5oIHvIjlxDaVlNA7hyMbFA2T6tmumc8a82h7j0N26WOquTZvYaiw+EMhhZo0Z5XNa6R9ubnvtc9TbkL6AKrtzf5ZjeIV18zRxMtxr66Tse60cZHLqrlxxjjTThvtGGQN95YbfNBRmymH/wC8ONT1NR2qOmtlj1AMd3CGO3QGz3u7zmHXS/YadrWBjWtawDKGgANA7g0aAeCp/wBGyqj+jVUYPrRMx7h9hzbNPjq1/wDBVxPkDQSSAALknQADqT0Qc1bzdkoo8djpYfVxVj6dxY2wa18jzEcreQ/SI7s56Kb+kfhoNFTSgfmpzHcDk2RhPkLxN+S0uzuJjFdquOw3gp2vLPGOJvDa4e+R+Ye9WHvmw8zYNUgC7owyUe6N7XO/YzIJDsviXGoKaZ1hxKaKR2ugJYCdfA31VRYDAcfx19U4E0FEQIwQbOyk8MfideQ+ADTzCw6rbd42boqOHtVVZnpQ1vPhNkdGRr1eCxn4nW5K3NgNkWYbQx04sX+3K760rvaPiBo0eDQgzMcweSewbJGIyC2SKaHjxvaba5c7bO0IubizjdpWE7YpuSONs0jWRQ08DORcGQl4f2+eaRj8hPTKCLFSREGFhGGCCMsDi68kslz/ANSR0mUDo1ocGgdA0LNREBERBFt5zScMntfnHe3cJGX+SopdI41hwqKeWE6CRjmX7iRofI2Pkuc6ukfE90bxlexxa4eI0+CrNbWfFFnfeSmas4cmLvE7+6YiP4WjudwUCKSpI7T3cJh7mNsXW97jb8AVjqCbocSa+jdFftwyOuOuV/aB+OYeSnamaeI81GzluM2vbX5fH13+Xb5KI3gbSvqqp7bkQwvcyNvS7TlLz3kkH3C3ioyrD2y3ZVBnfNTNErJXF5YCA5rnau9o2Ivc8+traLDwTdPVyuBntTx9dQ55HcADYddSfIquviyWvO8O70fEtBg0dPDeIiI6d9+/LrvuiuD4LNVSiKFudx59GtH1nHoP4F1eeyOyMVDFlb25HWMkltXHuHc0dB/iszA8AgpI+HCzKOZJ1c497ncyf4C/WL43DTMzyvDbmzW83Od0axo1cfAKdhwRijxW6uR4pxjLxC3msUTFPR3n2/Zl1NS2NrnvcGMaC5zibAAakkr80VY2WNsjb5XtDm3BabHUXadR5qP0+HzVrmyVTDDA12aOmJuXEHsvqCNCeREfIdbnlJgFIiZlR5KVpHh33t326ez1/R9UP3j0+JzQcDDmsaZARLM54Y5rOWWMc8x6u6DlqbtmCLJpcyfyA4t9WH/yj/JXVuz3fMwulDTlfUyAOmkHU9GNPPK3W3ebnrYTFEFOb3N0VTXVjamjEd3xhswc4N7bNGu8btsPwBaHY3dLjNBWw1LWxERv7bRKO1Gey9vm0m1+tiugUQVNvP3KmumNVSPbHO+3FjeSGPIAAc1wvkdYWItY89De9VSbmcZBt9EJ8RJCR8c66uRBz7sb6PlQ+Rr68thhBuYmODpHfZLm9lgPeCT7uYvStwSGWmdTPYOA6PhFg0AZbKA23s2FrW5WCzkQc3bTbgK+F7jS5auK/Z7TWSgfaa6zTbvB17hyWmj3O41IWh1K4AWaC+WKzW/r8h3AeS6qRBVm7DcuMPkFTVPbLUtBDGs1jjvpmuQC5+W45ADMeehWh3nbq8TxDEZJ42xcHKxkeaQA5WtF7jp2y8+avFEFb7md30+GR1BqQ0SzPYBldmGRgNtenae74KxZy4NdlF3WOUcrm2gv71+0Qc9YHut2ho5nz074o5pGlrn543EhxDj7bTzcAfJb/wD2Ptf/AFqL+7//ADVzIgppmDbX3F6qMC+p/JzYd9uHqt3vj2LrsRjpoqYMcyNz3yF7g27rNay3kZL+8KykQeNHTCONkbdGsa1g9zQAPkFC97+zFXiFGynpQ25ma+TM4NGRrXWHj2i0/hU6RBpME2cZHh0VHKA9raZsEg6O7GV/xJd8VVDN3mN4PM92FyCpp3uvw3FgNtbcRjyGkjQZmEE9wGivJEFJV+C7T4qOBU8Oip3WEliwBwvrcMc57vu3APVWFg2xow7DJKajGeYxyEPdZuedzSA5x6C+UeAaOalaIK+3N7CTYZTzCoawTSyg3YQ68bWgNufvOk08fFWCi+PcACToBqSeVkFL49ugrqSsdV4NK2LNmPCuGlubUsaHAsey/JrrWsOdrryxLA8eqKd7sWq20dBGwvnbHwuI5jebQIhZxdysXEXI7J5LfV/pDYYwHhtnmPSzGtHxc4EfBRypjxfaN7GPiOHYaHBzr3u61iPaAMx10sA0ddQgyPR1wLWqrMmRjyIIb3JDQc7wHEaj80L9S09ytbaqON1FUtlcGROp5WvcdAGlhBJXvgmCw0kEcEDckUTcrR8ySepJJJPUkqsN8eNSVk8GDUpvJO9jqgixDWjtta73AcU9bNb3oI76P+xXFlNfKCWQXjgBvYyG+Zw7w0OI+849Wq/1rtn8Dio6aKniFo4WBo5XJ5lxt1c4lx8SVsUBERAREQEREBQnbvd6Kw8aEhlQAAb+zIByDu5w6O7tD0tNkWF6ReNpSNNqsulyxlxTtMfmznmmnq8NqA7K6CUXFnjsubpcdz28tQfNWLhG+CneAKhj4XdS0Z2eVu0Pgp3VUUcjS2RjZGnm1wDh8CtDVbusOk507W/cc9nyaQo1cOTH+i3L1r/PxXR66InV4pi3ppP3/t+Gby8NIv8ASLe9koPwLVi1O9bD2+w6SY9GsjcCT3DPZZUG7TDWm4p7/efK4fAustzQYFTwfmoY4vFrGg+Z5lbYjNPXb5q69uG1/RXJPtmsfSJRqPHcSq9KenFHEf52ovmt9mLv99wtrg+yccL+NI51TUkWM0mpHhG3lGOegW9svqzineeaJk1UzE1x1iserrPtmec/T1PgC+oi2IgiIgIiICIiAiIgIiICIiAiIgIiICIiAiIgIiICIiAiIgL8TwNe1zHtDmOBa5pFwWnQgg8wR0X7RBr6HZ6lh/NU8MVuWSNjf3BbBEQF8svqICIiAiIgIiICIiAiIgIiICIiAiIgIiICIiAiIgIiICIiAiIgIiICIiAiIgIiICIiAiIgIiICIiAiIgIiICIiAiIgIiIC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Xcel Energ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2269" y="3913440"/>
            <a:ext cx="787450" cy="590588"/>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p:nvPr/>
        </p:nvCxnSpPr>
        <p:spPr>
          <a:xfrm>
            <a:off x="4560279" y="4815150"/>
            <a:ext cx="4010025" cy="1"/>
          </a:xfrm>
          <a:prstGeom prst="line">
            <a:avLst/>
          </a:prstGeom>
          <a:ln w="19050">
            <a:gradFill>
              <a:gsLst>
                <a:gs pos="0">
                  <a:srgbClr val="98050E">
                    <a:alpha val="0"/>
                  </a:srgbClr>
                </a:gs>
                <a:gs pos="50000">
                  <a:srgbClr val="C00000"/>
                </a:gs>
                <a:gs pos="100000">
                  <a:srgbClr val="98050E">
                    <a:alpha val="0"/>
                  </a:srgbClr>
                </a:gs>
              </a:gsLst>
              <a:lin ang="0" scaled="0"/>
            </a:gra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848225" y="3865343"/>
            <a:ext cx="4010025" cy="1"/>
          </a:xfrm>
          <a:prstGeom prst="line">
            <a:avLst/>
          </a:prstGeom>
          <a:ln w="19050">
            <a:gradFill>
              <a:gsLst>
                <a:gs pos="0">
                  <a:srgbClr val="98050E">
                    <a:alpha val="0"/>
                  </a:srgbClr>
                </a:gs>
                <a:gs pos="50000">
                  <a:srgbClr val="C00000"/>
                </a:gs>
                <a:gs pos="100000">
                  <a:srgbClr val="98050E">
                    <a:alpha val="0"/>
                  </a:srgbClr>
                </a:gs>
              </a:gsLst>
              <a:lin ang="0" scaled="0"/>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entagon 406"/>
          <p:cNvSpPr/>
          <p:nvPr/>
        </p:nvSpPr>
        <p:spPr>
          <a:xfrm>
            <a:off x="6178267" y="1659769"/>
            <a:ext cx="592544" cy="4540411"/>
          </a:xfrm>
          <a:prstGeom prst="homePlate">
            <a:avLst/>
          </a:prstGeom>
          <a:gradFill flip="none" rotWithShape="1">
            <a:gsLst>
              <a:gs pos="0">
                <a:sysClr val="window" lastClr="FFFFFF">
                  <a:alpha val="0"/>
                </a:sysClr>
              </a:gs>
              <a:gs pos="100000">
                <a:srgbClr val="DDDDDD">
                  <a:lumMod val="28000"/>
                  <a:alpha val="61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lnSpc>
                <a:spcPct val="90000"/>
              </a:lnSpc>
            </a:pPr>
            <a:endParaRPr lang="en-US">
              <a:solidFill>
                <a:prstClr val="white"/>
              </a:solidFill>
            </a:endParaRPr>
          </a:p>
        </p:txBody>
      </p:sp>
      <p:grpSp>
        <p:nvGrpSpPr>
          <p:cNvPr id="35" name="Group 34"/>
          <p:cNvGrpSpPr/>
          <p:nvPr/>
        </p:nvGrpSpPr>
        <p:grpSpPr>
          <a:xfrm>
            <a:off x="3646204" y="1623491"/>
            <a:ext cx="2868737" cy="4639516"/>
            <a:chOff x="3646204" y="1623491"/>
            <a:chExt cx="2868737" cy="4639516"/>
          </a:xfrm>
        </p:grpSpPr>
        <p:grpSp>
          <p:nvGrpSpPr>
            <p:cNvPr id="34" name="Group 33"/>
            <p:cNvGrpSpPr/>
            <p:nvPr/>
          </p:nvGrpSpPr>
          <p:grpSpPr>
            <a:xfrm>
              <a:off x="3646204" y="1623491"/>
              <a:ext cx="2868737" cy="4639516"/>
              <a:chOff x="3646204" y="1623491"/>
              <a:chExt cx="2993999" cy="4639516"/>
            </a:xfrm>
          </p:grpSpPr>
          <p:sp>
            <p:nvSpPr>
              <p:cNvPr id="382" name="Rectangle 381"/>
              <p:cNvSpPr/>
              <p:nvPr/>
            </p:nvSpPr>
            <p:spPr bwMode="gray">
              <a:xfrm>
                <a:off x="3646204" y="1623491"/>
                <a:ext cx="2993999" cy="4639516"/>
              </a:xfrm>
              <a:prstGeom prst="rect">
                <a:avLst/>
              </a:prstGeom>
              <a:gradFill flip="none" rotWithShape="1">
                <a:gsLst>
                  <a:gs pos="0">
                    <a:srgbClr val="6C6C6C"/>
                  </a:gs>
                  <a:gs pos="100000">
                    <a:srgbClr val="6B6B6B"/>
                  </a:gs>
                </a:gsLst>
                <a:lin ang="0" scaled="1"/>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383" name="Rounded Rectangle 80"/>
              <p:cNvSpPr>
                <a:spLocks noChangeArrowheads="1"/>
              </p:cNvSpPr>
              <p:nvPr/>
            </p:nvSpPr>
            <p:spPr bwMode="auto">
              <a:xfrm rot="5400000">
                <a:off x="2909404" y="2559498"/>
                <a:ext cx="4437109" cy="2773964"/>
              </a:xfrm>
              <a:prstGeom prst="roundRect">
                <a:avLst>
                  <a:gd name="adj" fmla="val 0"/>
                </a:avLst>
              </a:prstGeom>
              <a:gradFill flip="none" rotWithShape="1">
                <a:gsLst>
                  <a:gs pos="100000">
                    <a:srgbClr val="DADCDE"/>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grpSp>
        <p:sp>
          <p:nvSpPr>
            <p:cNvPr id="384" name="Rounded Rectangle 383"/>
            <p:cNvSpPr/>
            <p:nvPr/>
          </p:nvSpPr>
          <p:spPr>
            <a:xfrm>
              <a:off x="3844101" y="1977700"/>
              <a:ext cx="410005" cy="3981958"/>
            </a:xfrm>
            <a:prstGeom prst="roundRect">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endParaRPr lang="en-US" sz="1100" dirty="0">
                <a:solidFill>
                  <a:srgbClr val="323232"/>
                </a:solidFill>
                <a:latin typeface="Arial"/>
                <a:ea typeface="ＭＳ Ｐゴシック" pitchFamily="-84" charset="-128"/>
              </a:endParaRPr>
            </a:p>
          </p:txBody>
        </p:sp>
        <p:sp>
          <p:nvSpPr>
            <p:cNvPr id="385" name="TextBox 384"/>
            <p:cNvSpPr txBox="1"/>
            <p:nvPr/>
          </p:nvSpPr>
          <p:spPr>
            <a:xfrm rot="5400000">
              <a:off x="2087657" y="3849799"/>
              <a:ext cx="3866432" cy="306311"/>
            </a:xfrm>
            <a:prstGeom prst="rect">
              <a:avLst/>
            </a:prstGeom>
            <a:noFill/>
          </p:spPr>
          <p:txBody>
            <a:bodyPr wrap="square" rtlCol="0" anchor="ctr">
              <a:noAutofit/>
            </a:bodyPr>
            <a:lstStyle/>
            <a:p>
              <a:pPr algn="ctr">
                <a:lnSpc>
                  <a:spcPct val="90000"/>
                </a:lnSpc>
              </a:pPr>
              <a:r>
                <a:rPr lang="en-US" sz="1400" b="1" dirty="0" smtClean="0">
                  <a:solidFill>
                    <a:schemeClr val="bg1"/>
                  </a:solidFill>
                  <a:ea typeface="ＭＳ Ｐゴシック" pitchFamily="-84" charset="-128"/>
                </a:rPr>
                <a:t>COLLABORATION  ENVIRONMENT</a:t>
              </a:r>
              <a:endParaRPr lang="en-US" sz="1400" b="1" dirty="0">
                <a:solidFill>
                  <a:schemeClr val="bg1"/>
                </a:solidFill>
                <a:ea typeface="ＭＳ Ｐゴシック" pitchFamily="-84" charset="-128"/>
              </a:endParaRPr>
            </a:p>
          </p:txBody>
        </p:sp>
        <p:grpSp>
          <p:nvGrpSpPr>
            <p:cNvPr id="386" name="Group 385"/>
            <p:cNvGrpSpPr/>
            <p:nvPr/>
          </p:nvGrpSpPr>
          <p:grpSpPr>
            <a:xfrm rot="5400000">
              <a:off x="5036313" y="1192742"/>
              <a:ext cx="541639" cy="2065066"/>
              <a:chOff x="6513624" y="3171665"/>
              <a:chExt cx="838200" cy="963304"/>
            </a:xfrm>
            <a:solidFill>
              <a:schemeClr val="bg2">
                <a:lumMod val="90000"/>
              </a:schemeClr>
            </a:solidFill>
          </p:grpSpPr>
          <p:sp>
            <p:nvSpPr>
              <p:cNvPr id="387" name="Down Arrow Callout 386"/>
              <p:cNvSpPr/>
              <p:nvPr/>
            </p:nvSpPr>
            <p:spPr>
              <a:xfrm>
                <a:off x="6513624" y="3220227"/>
                <a:ext cx="838200" cy="914742"/>
              </a:xfrm>
              <a:prstGeom prst="downArrowCallout">
                <a:avLst>
                  <a:gd name="adj1" fmla="val 41011"/>
                  <a:gd name="adj2" fmla="val 25000"/>
                  <a:gd name="adj3" fmla="val 27656"/>
                  <a:gd name="adj4" fmla="val 88701"/>
                </a:avLst>
              </a:prstGeom>
              <a:grpFill/>
            </p:spPr>
            <p:txBody>
              <a:bodyPr vert="vert270" wrap="square" lIns="0" tIns="45720" rIns="0" bIns="45720" rtlCol="0" anchor="ctr" anchorCtr="0">
                <a:noAutofit/>
              </a:bodyPr>
              <a:lstStyle/>
              <a:p>
                <a:pPr algn="ctr" fontAlgn="auto">
                  <a:lnSpc>
                    <a:spcPct val="90000"/>
                  </a:lnSpc>
                  <a:spcBef>
                    <a:spcPts val="0"/>
                  </a:spcBef>
                  <a:spcAft>
                    <a:spcPts val="0"/>
                  </a:spcAft>
                </a:pPr>
                <a:r>
                  <a:rPr lang="en-US" sz="1200" b="1" spc="-30" dirty="0" smtClean="0">
                    <a:solidFill>
                      <a:srgbClr val="C00000"/>
                    </a:solidFill>
                    <a:ea typeface="ＭＳ Ｐゴシック" pitchFamily="-84" charset="-128"/>
                  </a:rPr>
                  <a:t>WebRTC</a:t>
                </a:r>
                <a:endParaRPr lang="en-US" sz="1200" b="1" spc="-30" dirty="0">
                  <a:solidFill>
                    <a:srgbClr val="C00000"/>
                  </a:solidFill>
                  <a:ea typeface="ＭＳ Ｐゴシック" pitchFamily="-84" charset="-128"/>
                </a:endParaRPr>
              </a:p>
            </p:txBody>
          </p:sp>
          <p:sp>
            <p:nvSpPr>
              <p:cNvPr id="388" name="Trapezoid 387"/>
              <p:cNvSpPr/>
              <p:nvPr/>
            </p:nvSpPr>
            <p:spPr bwMode="auto">
              <a:xfrm>
                <a:off x="6513624" y="3171665"/>
                <a:ext cx="838200" cy="48562"/>
              </a:xfrm>
              <a:prstGeom prst="trapezoid">
                <a:avLst>
                  <a:gd name="adj" fmla="val 242044"/>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lIns="0" tIns="45720" rIns="0" bIns="45720" anchor="ctr" anchorCtr="0"/>
              <a:lstStyle/>
              <a:p>
                <a:pPr algn="ctr" fontAlgn="auto">
                  <a:lnSpc>
                    <a:spcPct val="90000"/>
                  </a:lnSpc>
                  <a:spcBef>
                    <a:spcPts val="0"/>
                  </a:spcBef>
                  <a:spcAft>
                    <a:spcPts val="0"/>
                  </a:spcAft>
                  <a:defRPr/>
                </a:pPr>
                <a:endParaRPr lang="en-US" sz="1100" dirty="0">
                  <a:solidFill>
                    <a:srgbClr val="C00000"/>
                  </a:solidFill>
                  <a:latin typeface="Arial"/>
                </a:endParaRPr>
              </a:p>
            </p:txBody>
          </p:sp>
        </p:grpSp>
        <p:grpSp>
          <p:nvGrpSpPr>
            <p:cNvPr id="389" name="Group 388"/>
            <p:cNvGrpSpPr/>
            <p:nvPr/>
          </p:nvGrpSpPr>
          <p:grpSpPr>
            <a:xfrm rot="5400000">
              <a:off x="5036313" y="1779050"/>
              <a:ext cx="541639" cy="2065066"/>
              <a:chOff x="6513624" y="3171665"/>
              <a:chExt cx="838200" cy="963304"/>
            </a:xfrm>
            <a:solidFill>
              <a:schemeClr val="bg2">
                <a:lumMod val="90000"/>
              </a:schemeClr>
            </a:solidFill>
          </p:grpSpPr>
          <p:sp>
            <p:nvSpPr>
              <p:cNvPr id="390" name="Down Arrow Callout 389"/>
              <p:cNvSpPr/>
              <p:nvPr/>
            </p:nvSpPr>
            <p:spPr>
              <a:xfrm>
                <a:off x="6513624" y="3220227"/>
                <a:ext cx="838200" cy="914742"/>
              </a:xfrm>
              <a:prstGeom prst="downArrowCallout">
                <a:avLst>
                  <a:gd name="adj1" fmla="val 41011"/>
                  <a:gd name="adj2" fmla="val 25000"/>
                  <a:gd name="adj3" fmla="val 27656"/>
                  <a:gd name="adj4" fmla="val 88701"/>
                </a:avLst>
              </a:prstGeom>
              <a:grpFill/>
            </p:spPr>
            <p:txBody>
              <a:bodyPr vert="vert270" wrap="square" lIns="0" tIns="45720" rIns="0" bIns="45720" rtlCol="0" anchor="ctr" anchorCtr="0">
                <a:noAutofit/>
              </a:bodyPr>
              <a:lstStyle/>
              <a:p>
                <a:pPr algn="ctr" fontAlgn="auto">
                  <a:lnSpc>
                    <a:spcPct val="90000"/>
                  </a:lnSpc>
                  <a:spcBef>
                    <a:spcPts val="0"/>
                  </a:spcBef>
                  <a:spcAft>
                    <a:spcPts val="0"/>
                  </a:spcAft>
                </a:pPr>
                <a:r>
                  <a:rPr lang="en-US" sz="1200" b="1" spc="-30" dirty="0" smtClean="0">
                    <a:solidFill>
                      <a:srgbClr val="C00000"/>
                    </a:solidFill>
                    <a:ea typeface="ＭＳ Ｐゴシック" pitchFamily="-84" charset="-128"/>
                  </a:rPr>
                  <a:t>COLLABORATION DESIGNER</a:t>
                </a:r>
                <a:endParaRPr lang="en-US" sz="1200" b="1" spc="-30" dirty="0">
                  <a:solidFill>
                    <a:srgbClr val="C00000"/>
                  </a:solidFill>
                  <a:ea typeface="ＭＳ Ｐゴシック" pitchFamily="-84" charset="-128"/>
                </a:endParaRPr>
              </a:p>
            </p:txBody>
          </p:sp>
          <p:sp>
            <p:nvSpPr>
              <p:cNvPr id="391" name="Trapezoid 390"/>
              <p:cNvSpPr/>
              <p:nvPr/>
            </p:nvSpPr>
            <p:spPr bwMode="auto">
              <a:xfrm>
                <a:off x="6513624" y="3171665"/>
                <a:ext cx="838200" cy="48562"/>
              </a:xfrm>
              <a:prstGeom prst="trapezoid">
                <a:avLst>
                  <a:gd name="adj" fmla="val 242044"/>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lIns="0" tIns="45720" rIns="0" bIns="45720" anchor="ctr" anchorCtr="0"/>
              <a:lstStyle/>
              <a:p>
                <a:pPr algn="ctr" fontAlgn="auto">
                  <a:lnSpc>
                    <a:spcPct val="90000"/>
                  </a:lnSpc>
                  <a:spcBef>
                    <a:spcPts val="0"/>
                  </a:spcBef>
                  <a:spcAft>
                    <a:spcPts val="0"/>
                  </a:spcAft>
                  <a:defRPr/>
                </a:pPr>
                <a:endParaRPr lang="en-US" sz="1100" dirty="0">
                  <a:solidFill>
                    <a:srgbClr val="C00000"/>
                  </a:solidFill>
                  <a:latin typeface="Arial"/>
                </a:endParaRPr>
              </a:p>
            </p:txBody>
          </p:sp>
        </p:grpSp>
        <p:grpSp>
          <p:nvGrpSpPr>
            <p:cNvPr id="392" name="Group 391"/>
            <p:cNvGrpSpPr/>
            <p:nvPr/>
          </p:nvGrpSpPr>
          <p:grpSpPr>
            <a:xfrm rot="5400000">
              <a:off x="5033527" y="2360198"/>
              <a:ext cx="541637" cy="2075384"/>
              <a:chOff x="6513624" y="3171665"/>
              <a:chExt cx="838200" cy="963304"/>
            </a:xfrm>
            <a:solidFill>
              <a:schemeClr val="bg2">
                <a:lumMod val="90000"/>
              </a:schemeClr>
            </a:solidFill>
          </p:grpSpPr>
          <p:sp>
            <p:nvSpPr>
              <p:cNvPr id="393" name="Down Arrow Callout 392"/>
              <p:cNvSpPr/>
              <p:nvPr/>
            </p:nvSpPr>
            <p:spPr>
              <a:xfrm>
                <a:off x="6513624" y="3220227"/>
                <a:ext cx="838200" cy="914742"/>
              </a:xfrm>
              <a:prstGeom prst="downArrowCallout">
                <a:avLst>
                  <a:gd name="adj1" fmla="val 41011"/>
                  <a:gd name="adj2" fmla="val 25000"/>
                  <a:gd name="adj3" fmla="val 27656"/>
                  <a:gd name="adj4" fmla="val 88701"/>
                </a:avLst>
              </a:prstGeom>
              <a:grpFill/>
            </p:spPr>
            <p:txBody>
              <a:bodyPr vert="vert270" wrap="square" lIns="0" tIns="45720" rIns="0" bIns="45720" rtlCol="0" anchor="ctr" anchorCtr="0">
                <a:noAutofit/>
              </a:bodyPr>
              <a:lstStyle/>
              <a:p>
                <a:pPr algn="ctr" fontAlgn="auto">
                  <a:lnSpc>
                    <a:spcPct val="90000"/>
                  </a:lnSpc>
                  <a:spcBef>
                    <a:spcPts val="0"/>
                  </a:spcBef>
                  <a:spcAft>
                    <a:spcPts val="0"/>
                  </a:spcAft>
                </a:pPr>
                <a:r>
                  <a:rPr lang="en-US" sz="1200" b="1" spc="-30" dirty="0" smtClean="0">
                    <a:solidFill>
                      <a:srgbClr val="C00000"/>
                    </a:solidFill>
                    <a:ea typeface="ＭＳ Ｐゴシック" pitchFamily="-84" charset="-128"/>
                  </a:rPr>
                  <a:t>REAL-TIME SPEECH</a:t>
                </a:r>
                <a:endParaRPr lang="en-US" sz="1200" b="1" spc="-30" dirty="0">
                  <a:solidFill>
                    <a:srgbClr val="C00000"/>
                  </a:solidFill>
                  <a:ea typeface="ＭＳ Ｐゴシック" pitchFamily="-84" charset="-128"/>
                </a:endParaRPr>
              </a:p>
            </p:txBody>
          </p:sp>
          <p:sp>
            <p:nvSpPr>
              <p:cNvPr id="394" name="Trapezoid 393"/>
              <p:cNvSpPr/>
              <p:nvPr/>
            </p:nvSpPr>
            <p:spPr bwMode="auto">
              <a:xfrm>
                <a:off x="6513624" y="3171665"/>
                <a:ext cx="838200" cy="48562"/>
              </a:xfrm>
              <a:prstGeom prst="trapezoid">
                <a:avLst>
                  <a:gd name="adj" fmla="val 242044"/>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lIns="0" tIns="45720" rIns="0" bIns="45720" anchor="ctr" anchorCtr="0"/>
              <a:lstStyle/>
              <a:p>
                <a:pPr algn="ctr" fontAlgn="auto">
                  <a:lnSpc>
                    <a:spcPct val="90000"/>
                  </a:lnSpc>
                  <a:spcBef>
                    <a:spcPts val="0"/>
                  </a:spcBef>
                  <a:spcAft>
                    <a:spcPts val="0"/>
                  </a:spcAft>
                  <a:defRPr/>
                </a:pPr>
                <a:endParaRPr lang="en-US" sz="1100" dirty="0">
                  <a:solidFill>
                    <a:srgbClr val="C00000"/>
                  </a:solidFill>
                  <a:latin typeface="Arial"/>
                </a:endParaRPr>
              </a:p>
            </p:txBody>
          </p:sp>
        </p:grpSp>
        <p:grpSp>
          <p:nvGrpSpPr>
            <p:cNvPr id="395" name="Group 394"/>
            <p:cNvGrpSpPr/>
            <p:nvPr/>
          </p:nvGrpSpPr>
          <p:grpSpPr>
            <a:xfrm rot="5400000">
              <a:off x="5033527" y="2946504"/>
              <a:ext cx="541637" cy="2075384"/>
              <a:chOff x="6513624" y="3171665"/>
              <a:chExt cx="838200" cy="963304"/>
            </a:xfrm>
            <a:solidFill>
              <a:schemeClr val="bg2">
                <a:lumMod val="90000"/>
              </a:schemeClr>
            </a:solidFill>
          </p:grpSpPr>
          <p:sp>
            <p:nvSpPr>
              <p:cNvPr id="396" name="Down Arrow Callout 395"/>
              <p:cNvSpPr/>
              <p:nvPr/>
            </p:nvSpPr>
            <p:spPr>
              <a:xfrm>
                <a:off x="6513624" y="3220227"/>
                <a:ext cx="838200" cy="914742"/>
              </a:xfrm>
              <a:prstGeom prst="downArrowCallout">
                <a:avLst>
                  <a:gd name="adj1" fmla="val 41011"/>
                  <a:gd name="adj2" fmla="val 25000"/>
                  <a:gd name="adj3" fmla="val 27656"/>
                  <a:gd name="adj4" fmla="val 88701"/>
                </a:avLst>
              </a:prstGeom>
              <a:grpFill/>
            </p:spPr>
            <p:txBody>
              <a:bodyPr vert="vert270" wrap="square" lIns="0" tIns="45720" rIns="0" bIns="45720" rtlCol="0" anchor="ctr" anchorCtr="0">
                <a:noAutofit/>
              </a:bodyPr>
              <a:lstStyle/>
              <a:p>
                <a:pPr algn="ctr" fontAlgn="auto">
                  <a:lnSpc>
                    <a:spcPct val="90000"/>
                  </a:lnSpc>
                  <a:spcBef>
                    <a:spcPts val="0"/>
                  </a:spcBef>
                  <a:spcAft>
                    <a:spcPts val="0"/>
                  </a:spcAft>
                </a:pPr>
                <a:r>
                  <a:rPr lang="en-US" sz="1200" b="1" spc="-30" dirty="0" smtClean="0">
                    <a:solidFill>
                      <a:srgbClr val="C00000"/>
                    </a:solidFill>
                    <a:ea typeface="ＭＳ Ｐゴシック" pitchFamily="-84" charset="-128"/>
                  </a:rPr>
                  <a:t>CONTEXT STORE</a:t>
                </a:r>
                <a:endParaRPr lang="en-US" sz="1200" b="1" spc="-30" dirty="0">
                  <a:solidFill>
                    <a:srgbClr val="C00000"/>
                  </a:solidFill>
                  <a:ea typeface="ＭＳ Ｐゴシック" pitchFamily="-84" charset="-128"/>
                </a:endParaRPr>
              </a:p>
            </p:txBody>
          </p:sp>
          <p:sp>
            <p:nvSpPr>
              <p:cNvPr id="397" name="Trapezoid 396"/>
              <p:cNvSpPr/>
              <p:nvPr/>
            </p:nvSpPr>
            <p:spPr bwMode="auto">
              <a:xfrm>
                <a:off x="6513624" y="3171665"/>
                <a:ext cx="838200" cy="48562"/>
              </a:xfrm>
              <a:prstGeom prst="trapezoid">
                <a:avLst>
                  <a:gd name="adj" fmla="val 242044"/>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lIns="0" tIns="45720" rIns="0" bIns="45720" anchor="ctr" anchorCtr="0"/>
              <a:lstStyle/>
              <a:p>
                <a:pPr algn="ctr" fontAlgn="auto">
                  <a:lnSpc>
                    <a:spcPct val="90000"/>
                  </a:lnSpc>
                  <a:spcBef>
                    <a:spcPts val="0"/>
                  </a:spcBef>
                  <a:spcAft>
                    <a:spcPts val="0"/>
                  </a:spcAft>
                  <a:defRPr/>
                </a:pPr>
                <a:endParaRPr lang="en-US" sz="1100" dirty="0">
                  <a:solidFill>
                    <a:srgbClr val="C00000"/>
                  </a:solidFill>
                  <a:latin typeface="Arial"/>
                </a:endParaRPr>
              </a:p>
            </p:txBody>
          </p:sp>
        </p:grpSp>
        <p:grpSp>
          <p:nvGrpSpPr>
            <p:cNvPr id="398" name="Group 397"/>
            <p:cNvGrpSpPr/>
            <p:nvPr/>
          </p:nvGrpSpPr>
          <p:grpSpPr>
            <a:xfrm rot="5400000">
              <a:off x="5037405" y="3539970"/>
              <a:ext cx="541639" cy="2061065"/>
              <a:chOff x="6513624" y="3171665"/>
              <a:chExt cx="838200" cy="963304"/>
            </a:xfrm>
            <a:solidFill>
              <a:schemeClr val="bg2">
                <a:lumMod val="90000"/>
              </a:schemeClr>
            </a:solidFill>
          </p:grpSpPr>
          <p:sp>
            <p:nvSpPr>
              <p:cNvPr id="399" name="Down Arrow Callout 398"/>
              <p:cNvSpPr/>
              <p:nvPr/>
            </p:nvSpPr>
            <p:spPr>
              <a:xfrm>
                <a:off x="6513624" y="3220227"/>
                <a:ext cx="838200" cy="914742"/>
              </a:xfrm>
              <a:prstGeom prst="downArrowCallout">
                <a:avLst>
                  <a:gd name="adj1" fmla="val 41011"/>
                  <a:gd name="adj2" fmla="val 25000"/>
                  <a:gd name="adj3" fmla="val 27656"/>
                  <a:gd name="adj4" fmla="val 88701"/>
                </a:avLst>
              </a:prstGeom>
              <a:grpFill/>
            </p:spPr>
            <p:txBody>
              <a:bodyPr vert="vert270" wrap="square" lIns="0" tIns="45720" rIns="0" bIns="45720" rtlCol="0" anchor="ctr" anchorCtr="0">
                <a:noAutofit/>
              </a:bodyPr>
              <a:lstStyle/>
              <a:p>
                <a:pPr algn="ctr" fontAlgn="auto">
                  <a:lnSpc>
                    <a:spcPct val="90000"/>
                  </a:lnSpc>
                  <a:spcBef>
                    <a:spcPts val="0"/>
                  </a:spcBef>
                  <a:spcAft>
                    <a:spcPts val="0"/>
                  </a:spcAft>
                </a:pPr>
                <a:r>
                  <a:rPr lang="en-US" sz="1200" b="1" spc="-30" dirty="0" smtClean="0">
                    <a:solidFill>
                      <a:srgbClr val="C00000"/>
                    </a:solidFill>
                    <a:ea typeface="ＭＳ Ｐゴシック" pitchFamily="-84" charset="-128"/>
                  </a:rPr>
                  <a:t>WORK ASSIGNMENT</a:t>
                </a:r>
                <a:endParaRPr lang="en-US" sz="1200" b="1" spc="-30" dirty="0">
                  <a:solidFill>
                    <a:srgbClr val="C00000"/>
                  </a:solidFill>
                  <a:ea typeface="ＭＳ Ｐゴシック" pitchFamily="-84" charset="-128"/>
                </a:endParaRPr>
              </a:p>
            </p:txBody>
          </p:sp>
          <p:sp>
            <p:nvSpPr>
              <p:cNvPr id="400" name="Trapezoid 399"/>
              <p:cNvSpPr/>
              <p:nvPr/>
            </p:nvSpPr>
            <p:spPr bwMode="auto">
              <a:xfrm>
                <a:off x="6513624" y="3171665"/>
                <a:ext cx="838200" cy="48562"/>
              </a:xfrm>
              <a:prstGeom prst="trapezoid">
                <a:avLst>
                  <a:gd name="adj" fmla="val 242044"/>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lIns="0" tIns="45720" rIns="0" bIns="45720" anchor="ctr" anchorCtr="0"/>
              <a:lstStyle/>
              <a:p>
                <a:pPr algn="ctr" fontAlgn="auto">
                  <a:lnSpc>
                    <a:spcPct val="90000"/>
                  </a:lnSpc>
                  <a:spcBef>
                    <a:spcPts val="0"/>
                  </a:spcBef>
                  <a:spcAft>
                    <a:spcPts val="0"/>
                  </a:spcAft>
                  <a:defRPr/>
                </a:pPr>
                <a:endParaRPr lang="en-US" sz="1100" dirty="0">
                  <a:solidFill>
                    <a:srgbClr val="C00000"/>
                  </a:solidFill>
                  <a:latin typeface="Arial"/>
                </a:endParaRPr>
              </a:p>
            </p:txBody>
          </p:sp>
        </p:grpSp>
        <p:grpSp>
          <p:nvGrpSpPr>
            <p:cNvPr id="401" name="Group 400"/>
            <p:cNvGrpSpPr/>
            <p:nvPr/>
          </p:nvGrpSpPr>
          <p:grpSpPr>
            <a:xfrm rot="5400000">
              <a:off x="5034601" y="4121117"/>
              <a:ext cx="541637" cy="2071385"/>
              <a:chOff x="6513624" y="3171665"/>
              <a:chExt cx="838200" cy="963304"/>
            </a:xfrm>
            <a:solidFill>
              <a:schemeClr val="bg2">
                <a:lumMod val="90000"/>
              </a:schemeClr>
            </a:solidFill>
          </p:grpSpPr>
          <p:sp>
            <p:nvSpPr>
              <p:cNvPr id="402" name="Down Arrow Callout 401"/>
              <p:cNvSpPr/>
              <p:nvPr/>
            </p:nvSpPr>
            <p:spPr>
              <a:xfrm>
                <a:off x="6513624" y="3220227"/>
                <a:ext cx="838200" cy="914742"/>
              </a:xfrm>
              <a:prstGeom prst="downArrowCallout">
                <a:avLst>
                  <a:gd name="adj1" fmla="val 41011"/>
                  <a:gd name="adj2" fmla="val 25000"/>
                  <a:gd name="adj3" fmla="val 27656"/>
                  <a:gd name="adj4" fmla="val 88701"/>
                </a:avLst>
              </a:prstGeom>
              <a:grpFill/>
            </p:spPr>
            <p:txBody>
              <a:bodyPr vert="vert270" wrap="square" lIns="0" tIns="45720" rIns="0" bIns="45720" rtlCol="0" anchor="ctr" anchorCtr="0">
                <a:noAutofit/>
              </a:bodyPr>
              <a:lstStyle/>
              <a:p>
                <a:pPr algn="ctr" fontAlgn="auto">
                  <a:lnSpc>
                    <a:spcPct val="90000"/>
                  </a:lnSpc>
                  <a:spcBef>
                    <a:spcPts val="0"/>
                  </a:spcBef>
                  <a:spcAft>
                    <a:spcPts val="0"/>
                  </a:spcAft>
                </a:pPr>
                <a:r>
                  <a:rPr lang="en-US" sz="1200" b="1" spc="-30" dirty="0" smtClean="0">
                    <a:solidFill>
                      <a:srgbClr val="C00000"/>
                    </a:solidFill>
                    <a:ea typeface="ＭＳ Ｐゴシック" pitchFamily="-84" charset="-128"/>
                  </a:rPr>
                  <a:t>UNIFIED DESKTOP</a:t>
                </a:r>
                <a:endParaRPr lang="en-US" sz="1200" b="1" spc="-30" dirty="0">
                  <a:solidFill>
                    <a:srgbClr val="C00000"/>
                  </a:solidFill>
                  <a:ea typeface="ＭＳ Ｐゴシック" pitchFamily="-84" charset="-128"/>
                </a:endParaRPr>
              </a:p>
            </p:txBody>
          </p:sp>
          <p:sp>
            <p:nvSpPr>
              <p:cNvPr id="403" name="Trapezoid 402"/>
              <p:cNvSpPr/>
              <p:nvPr/>
            </p:nvSpPr>
            <p:spPr bwMode="auto">
              <a:xfrm>
                <a:off x="6513624" y="3171665"/>
                <a:ext cx="838200" cy="48562"/>
              </a:xfrm>
              <a:prstGeom prst="trapezoid">
                <a:avLst>
                  <a:gd name="adj" fmla="val 242044"/>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lIns="0" tIns="45720" rIns="0" bIns="45720" anchor="ctr" anchorCtr="0"/>
              <a:lstStyle/>
              <a:p>
                <a:pPr algn="ctr" fontAlgn="auto">
                  <a:lnSpc>
                    <a:spcPct val="90000"/>
                  </a:lnSpc>
                  <a:spcBef>
                    <a:spcPts val="0"/>
                  </a:spcBef>
                  <a:spcAft>
                    <a:spcPts val="0"/>
                  </a:spcAft>
                  <a:defRPr/>
                </a:pPr>
                <a:endParaRPr lang="en-US" sz="1100" dirty="0">
                  <a:solidFill>
                    <a:srgbClr val="C00000"/>
                  </a:solidFill>
                  <a:latin typeface="Arial"/>
                </a:endParaRPr>
              </a:p>
            </p:txBody>
          </p:sp>
        </p:grpSp>
        <p:grpSp>
          <p:nvGrpSpPr>
            <p:cNvPr id="404" name="Group 403"/>
            <p:cNvGrpSpPr/>
            <p:nvPr/>
          </p:nvGrpSpPr>
          <p:grpSpPr>
            <a:xfrm rot="5400000">
              <a:off x="5038486" y="4714582"/>
              <a:ext cx="541638" cy="2057066"/>
              <a:chOff x="6513624" y="3171665"/>
              <a:chExt cx="838200" cy="963304"/>
            </a:xfrm>
            <a:solidFill>
              <a:schemeClr val="bg2">
                <a:lumMod val="90000"/>
              </a:schemeClr>
            </a:solidFill>
          </p:grpSpPr>
          <p:sp>
            <p:nvSpPr>
              <p:cNvPr id="405" name="Down Arrow Callout 404"/>
              <p:cNvSpPr/>
              <p:nvPr/>
            </p:nvSpPr>
            <p:spPr>
              <a:xfrm>
                <a:off x="6513624" y="3220227"/>
                <a:ext cx="838200" cy="914742"/>
              </a:xfrm>
              <a:prstGeom prst="downArrowCallout">
                <a:avLst>
                  <a:gd name="adj1" fmla="val 41011"/>
                  <a:gd name="adj2" fmla="val 25000"/>
                  <a:gd name="adj3" fmla="val 27656"/>
                  <a:gd name="adj4" fmla="val 88701"/>
                </a:avLst>
              </a:prstGeom>
              <a:grpFill/>
            </p:spPr>
            <p:txBody>
              <a:bodyPr vert="vert270" wrap="square" lIns="0" tIns="45720" rIns="0" bIns="45720" rtlCol="0" anchor="ctr" anchorCtr="0">
                <a:noAutofit/>
              </a:bodyPr>
              <a:lstStyle/>
              <a:p>
                <a:pPr algn="ctr" fontAlgn="auto">
                  <a:lnSpc>
                    <a:spcPct val="90000"/>
                  </a:lnSpc>
                  <a:spcBef>
                    <a:spcPts val="0"/>
                  </a:spcBef>
                  <a:spcAft>
                    <a:spcPts val="0"/>
                  </a:spcAft>
                </a:pPr>
                <a:r>
                  <a:rPr lang="en-US" sz="1200" b="1" spc="-30" dirty="0" smtClean="0">
                    <a:solidFill>
                      <a:srgbClr val="C00000"/>
                    </a:solidFill>
                    <a:ea typeface="ＭＳ Ｐゴシック" pitchFamily="-84" charset="-128"/>
                  </a:rPr>
                  <a:t>REPORTING AND ANALYTICS</a:t>
                </a:r>
                <a:endParaRPr lang="en-US" sz="1200" b="1" spc="-30" dirty="0">
                  <a:solidFill>
                    <a:srgbClr val="C00000"/>
                  </a:solidFill>
                  <a:ea typeface="ＭＳ Ｐゴシック" pitchFamily="-84" charset="-128"/>
                </a:endParaRPr>
              </a:p>
            </p:txBody>
          </p:sp>
          <p:sp>
            <p:nvSpPr>
              <p:cNvPr id="406" name="Trapezoid 405"/>
              <p:cNvSpPr/>
              <p:nvPr/>
            </p:nvSpPr>
            <p:spPr bwMode="auto">
              <a:xfrm>
                <a:off x="6513624" y="3171665"/>
                <a:ext cx="838200" cy="48562"/>
              </a:xfrm>
              <a:prstGeom prst="trapezoid">
                <a:avLst>
                  <a:gd name="adj" fmla="val 242044"/>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vert="vert270" lIns="0" tIns="45720" rIns="0" bIns="45720" anchor="ctr" anchorCtr="0"/>
              <a:lstStyle/>
              <a:p>
                <a:pPr algn="ctr" fontAlgn="auto">
                  <a:lnSpc>
                    <a:spcPct val="90000"/>
                  </a:lnSpc>
                  <a:spcBef>
                    <a:spcPts val="0"/>
                  </a:spcBef>
                  <a:spcAft>
                    <a:spcPts val="0"/>
                  </a:spcAft>
                  <a:defRPr/>
                </a:pPr>
                <a:endParaRPr lang="en-US" sz="1100" dirty="0">
                  <a:solidFill>
                    <a:srgbClr val="C00000"/>
                  </a:solidFill>
                  <a:latin typeface="Arial"/>
                </a:endParaRPr>
              </a:p>
            </p:txBody>
          </p:sp>
        </p:grpSp>
      </p:grpSp>
      <p:sp>
        <p:nvSpPr>
          <p:cNvPr id="301" name="Rounded Rectangle 300"/>
          <p:cNvSpPr/>
          <p:nvPr/>
        </p:nvSpPr>
        <p:spPr>
          <a:xfrm>
            <a:off x="276495" y="1534213"/>
            <a:ext cx="8676640" cy="4825378"/>
          </a:xfrm>
          <a:prstGeom prst="roundRect">
            <a:avLst>
              <a:gd name="adj" fmla="val 3294"/>
            </a:avLst>
          </a:prstGeom>
          <a:noFill/>
          <a:ln w="444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nvGrpSpPr>
          <p:cNvPr id="302" name="Group 150"/>
          <p:cNvGrpSpPr/>
          <p:nvPr/>
        </p:nvGrpSpPr>
        <p:grpSpPr>
          <a:xfrm>
            <a:off x="6799385" y="1628904"/>
            <a:ext cx="2029772" cy="4632197"/>
            <a:chOff x="6055359" y="1752600"/>
            <a:chExt cx="2810162" cy="4662209"/>
          </a:xfrm>
        </p:grpSpPr>
        <p:sp>
          <p:nvSpPr>
            <p:cNvPr id="303" name="Rectangle 302"/>
            <p:cNvSpPr/>
            <p:nvPr/>
          </p:nvSpPr>
          <p:spPr bwMode="gray">
            <a:xfrm>
              <a:off x="6055359" y="1752600"/>
              <a:ext cx="2810162" cy="4662209"/>
            </a:xfrm>
            <a:prstGeom prst="rect">
              <a:avLst/>
            </a:prstGeom>
            <a:gradFill flip="none" rotWithShape="1">
              <a:gsLst>
                <a:gs pos="0">
                  <a:schemeClr val="tx2"/>
                </a:gs>
                <a:gs pos="100000">
                  <a:schemeClr val="tx1"/>
                </a:gs>
              </a:gsLst>
              <a:lin ang="0" scaled="1"/>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304" name="Rectangle 303"/>
            <p:cNvSpPr/>
            <p:nvPr/>
          </p:nvSpPr>
          <p:spPr>
            <a:xfrm>
              <a:off x="6168064" y="1852263"/>
              <a:ext cx="2586900" cy="4462884"/>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grpSp>
        <p:nvGrpSpPr>
          <p:cNvPr id="305" name="Group 129"/>
          <p:cNvGrpSpPr/>
          <p:nvPr/>
        </p:nvGrpSpPr>
        <p:grpSpPr>
          <a:xfrm>
            <a:off x="371488" y="1628904"/>
            <a:ext cx="1139179" cy="4632197"/>
            <a:chOff x="5905687" y="1752600"/>
            <a:chExt cx="2959834" cy="4662209"/>
          </a:xfrm>
        </p:grpSpPr>
        <p:sp>
          <p:nvSpPr>
            <p:cNvPr id="306" name="Rectangle 305"/>
            <p:cNvSpPr/>
            <p:nvPr/>
          </p:nvSpPr>
          <p:spPr bwMode="gray">
            <a:xfrm>
              <a:off x="5905687" y="1752600"/>
              <a:ext cx="2959834" cy="4662209"/>
            </a:xfrm>
            <a:prstGeom prst="rect">
              <a:avLst/>
            </a:pr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307" name="Rectangle 306"/>
            <p:cNvSpPr/>
            <p:nvPr/>
          </p:nvSpPr>
          <p:spPr>
            <a:xfrm>
              <a:off x="6062969" y="1852263"/>
              <a:ext cx="2645267" cy="4462884"/>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sp>
        <p:nvSpPr>
          <p:cNvPr id="309" name="Diamond 11"/>
          <p:cNvSpPr/>
          <p:nvPr/>
        </p:nvSpPr>
        <p:spPr>
          <a:xfrm>
            <a:off x="1540068" y="1628903"/>
            <a:ext cx="2065618" cy="1512440"/>
          </a:xfrm>
          <a:prstGeom prst="rect">
            <a:avLst/>
          </a:pr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310" name="Rectangle 309"/>
          <p:cNvSpPr/>
          <p:nvPr/>
        </p:nvSpPr>
        <p:spPr>
          <a:xfrm>
            <a:off x="1589556" y="1725681"/>
            <a:ext cx="1939607" cy="1322874"/>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nvGrpSpPr>
          <p:cNvPr id="28" name="Group 27"/>
          <p:cNvGrpSpPr/>
          <p:nvPr/>
        </p:nvGrpSpPr>
        <p:grpSpPr>
          <a:xfrm>
            <a:off x="616034" y="3204317"/>
            <a:ext cx="744114" cy="937328"/>
            <a:chOff x="766553" y="3204317"/>
            <a:chExt cx="744114" cy="937328"/>
          </a:xfrm>
        </p:grpSpPr>
        <p:sp>
          <p:nvSpPr>
            <p:cNvPr id="314" name="TextBox 313"/>
            <p:cNvSpPr txBox="1"/>
            <p:nvPr/>
          </p:nvSpPr>
          <p:spPr>
            <a:xfrm>
              <a:off x="766553" y="3204317"/>
              <a:ext cx="744114" cy="480131"/>
            </a:xfrm>
            <a:prstGeom prst="rect">
              <a:avLst/>
            </a:prstGeom>
            <a:noFill/>
          </p:spPr>
          <p:txBody>
            <a:bodyPr wrap="none" rtlCol="0">
              <a:spAutoFit/>
            </a:bodyPr>
            <a:lstStyle/>
            <a:p>
              <a:pPr algn="ctr">
                <a:lnSpc>
                  <a:spcPct val="90000"/>
                </a:lnSpc>
              </a:pPr>
              <a:r>
                <a:rPr lang="en-US" sz="1400"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VOICE</a:t>
              </a:r>
            </a:p>
            <a:p>
              <a:pPr algn="ctr">
                <a:lnSpc>
                  <a:spcPct val="90000"/>
                </a:lnSpc>
              </a:pPr>
              <a:r>
                <a:rPr lang="en-US" sz="1400" b="1" dirty="0" smtClean="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VIDEO</a:t>
              </a:r>
              <a:endPar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endParaRPr>
            </a:p>
          </p:txBody>
        </p:sp>
        <p:grpSp>
          <p:nvGrpSpPr>
            <p:cNvPr id="315" name="Group 16"/>
            <p:cNvGrpSpPr/>
            <p:nvPr/>
          </p:nvGrpSpPr>
          <p:grpSpPr>
            <a:xfrm>
              <a:off x="932488" y="3692301"/>
              <a:ext cx="411480" cy="449344"/>
              <a:chOff x="-9903637" y="3215361"/>
              <a:chExt cx="868270" cy="868270"/>
            </a:xfrm>
          </p:grpSpPr>
          <p:sp>
            <p:nvSpPr>
              <p:cNvPr id="316" name="AutoShape 46"/>
              <p:cNvSpPr>
                <a:spLocks noChangeArrowheads="1"/>
              </p:cNvSpPr>
              <p:nvPr/>
            </p:nvSpPr>
            <p:spPr bwMode="auto">
              <a:xfrm>
                <a:off x="-9903637" y="3215361"/>
                <a:ext cx="868270" cy="868270"/>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grpSp>
            <p:nvGrpSpPr>
              <p:cNvPr id="317" name="Group 52"/>
              <p:cNvGrpSpPr>
                <a:grpSpLocks/>
              </p:cNvGrpSpPr>
              <p:nvPr/>
            </p:nvGrpSpPr>
            <p:grpSpPr bwMode="auto">
              <a:xfrm>
                <a:off x="-9743928" y="3361520"/>
                <a:ext cx="548852" cy="575952"/>
                <a:chOff x="1803" y="1453"/>
                <a:chExt cx="736" cy="865"/>
              </a:xfrm>
            </p:grpSpPr>
            <p:sp>
              <p:nvSpPr>
                <p:cNvPr id="318" name="Freeform 53"/>
                <p:cNvSpPr>
                  <a:spLocks/>
                </p:cNvSpPr>
                <p:nvPr/>
              </p:nvSpPr>
              <p:spPr bwMode="auto">
                <a:xfrm>
                  <a:off x="1857" y="1901"/>
                  <a:ext cx="244" cy="403"/>
                </a:xfrm>
                <a:custGeom>
                  <a:avLst/>
                  <a:gdLst>
                    <a:gd name="T0" fmla="*/ 9 w 303"/>
                    <a:gd name="T1" fmla="*/ 103 h 499"/>
                    <a:gd name="T2" fmla="*/ 158 w 303"/>
                    <a:gd name="T3" fmla="*/ 262 h 499"/>
                    <a:gd name="T4" fmla="*/ 158 w 303"/>
                    <a:gd name="T5" fmla="*/ 253 h 499"/>
                    <a:gd name="T6" fmla="*/ 25 w 303"/>
                    <a:gd name="T7" fmla="*/ 100 h 499"/>
                    <a:gd name="T8" fmla="*/ 25 w 303"/>
                    <a:gd name="T9" fmla="*/ 100 h 499"/>
                    <a:gd name="T10" fmla="*/ 9 w 303"/>
                    <a:gd name="T11" fmla="*/ 103 h 499"/>
                    <a:gd name="T12" fmla="*/ 0 60000 65536"/>
                    <a:gd name="T13" fmla="*/ 0 60000 65536"/>
                    <a:gd name="T14" fmla="*/ 0 60000 65536"/>
                    <a:gd name="T15" fmla="*/ 0 60000 65536"/>
                    <a:gd name="T16" fmla="*/ 0 60000 65536"/>
                    <a:gd name="T17" fmla="*/ 0 60000 65536"/>
                    <a:gd name="T18" fmla="*/ 0 w 303"/>
                    <a:gd name="T19" fmla="*/ 0 h 499"/>
                    <a:gd name="T20" fmla="*/ 303 w 303"/>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303" h="499">
                      <a:moveTo>
                        <a:pt x="18" y="196"/>
                      </a:moveTo>
                      <a:cubicBezTo>
                        <a:pt x="18" y="196"/>
                        <a:pt x="54" y="384"/>
                        <a:pt x="303" y="499"/>
                      </a:cubicBezTo>
                      <a:cubicBezTo>
                        <a:pt x="303" y="480"/>
                        <a:pt x="303" y="480"/>
                        <a:pt x="303" y="480"/>
                      </a:cubicBezTo>
                      <a:cubicBezTo>
                        <a:pt x="303" y="480"/>
                        <a:pt x="99" y="372"/>
                        <a:pt x="47" y="189"/>
                      </a:cubicBezTo>
                      <a:cubicBezTo>
                        <a:pt x="0" y="0"/>
                        <a:pt x="47" y="189"/>
                        <a:pt x="47" y="189"/>
                      </a:cubicBezTo>
                      <a:cubicBezTo>
                        <a:pt x="18" y="196"/>
                        <a:pt x="18" y="196"/>
                        <a:pt x="18" y="19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319" name="Freeform 54"/>
                <p:cNvSpPr>
                  <a:spLocks/>
                </p:cNvSpPr>
                <p:nvPr/>
              </p:nvSpPr>
              <p:spPr bwMode="auto">
                <a:xfrm>
                  <a:off x="2083" y="2285"/>
                  <a:ext cx="159" cy="33"/>
                </a:xfrm>
                <a:custGeom>
                  <a:avLst/>
                  <a:gdLst>
                    <a:gd name="T0" fmla="*/ 103 w 197"/>
                    <a:gd name="T1" fmla="*/ 10 h 41"/>
                    <a:gd name="T2" fmla="*/ 93 w 197"/>
                    <a:gd name="T3" fmla="*/ 22 h 41"/>
                    <a:gd name="T4" fmla="*/ 11 w 197"/>
                    <a:gd name="T5" fmla="*/ 22 h 41"/>
                    <a:gd name="T6" fmla="*/ 0 w 197"/>
                    <a:gd name="T7" fmla="*/ 10 h 41"/>
                    <a:gd name="T8" fmla="*/ 0 w 197"/>
                    <a:gd name="T9" fmla="*/ 10 h 41"/>
                    <a:gd name="T10" fmla="*/ 11 w 197"/>
                    <a:gd name="T11" fmla="*/ 0 h 41"/>
                    <a:gd name="T12" fmla="*/ 93 w 197"/>
                    <a:gd name="T13" fmla="*/ 0 h 41"/>
                    <a:gd name="T14" fmla="*/ 103 w 197"/>
                    <a:gd name="T15" fmla="*/ 10 h 41"/>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41"/>
                    <a:gd name="T26" fmla="*/ 197 w 19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41">
                      <a:moveTo>
                        <a:pt x="197" y="20"/>
                      </a:moveTo>
                      <a:cubicBezTo>
                        <a:pt x="197" y="32"/>
                        <a:pt x="188" y="41"/>
                        <a:pt x="177" y="41"/>
                      </a:cubicBezTo>
                      <a:cubicBezTo>
                        <a:pt x="21" y="41"/>
                        <a:pt x="21" y="41"/>
                        <a:pt x="21" y="41"/>
                      </a:cubicBezTo>
                      <a:cubicBezTo>
                        <a:pt x="9" y="41"/>
                        <a:pt x="0" y="32"/>
                        <a:pt x="0" y="20"/>
                      </a:cubicBezTo>
                      <a:cubicBezTo>
                        <a:pt x="0" y="20"/>
                        <a:pt x="0" y="20"/>
                        <a:pt x="0" y="20"/>
                      </a:cubicBezTo>
                      <a:cubicBezTo>
                        <a:pt x="0" y="9"/>
                        <a:pt x="9" y="0"/>
                        <a:pt x="21" y="0"/>
                      </a:cubicBezTo>
                      <a:cubicBezTo>
                        <a:pt x="177" y="0"/>
                        <a:pt x="177" y="0"/>
                        <a:pt x="177" y="0"/>
                      </a:cubicBezTo>
                      <a:cubicBezTo>
                        <a:pt x="188" y="0"/>
                        <a:pt x="197" y="9"/>
                        <a:pt x="197"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320" name="Freeform 55"/>
                <p:cNvSpPr>
                  <a:spLocks/>
                </p:cNvSpPr>
                <p:nvPr/>
              </p:nvSpPr>
              <p:spPr bwMode="auto">
                <a:xfrm>
                  <a:off x="1803" y="1887"/>
                  <a:ext cx="147" cy="171"/>
                </a:xfrm>
                <a:custGeom>
                  <a:avLst/>
                  <a:gdLst>
                    <a:gd name="T0" fmla="*/ 96 w 182"/>
                    <a:gd name="T1" fmla="*/ 96 h 213"/>
                    <a:gd name="T2" fmla="*/ 82 w 182"/>
                    <a:gd name="T3" fmla="*/ 110 h 213"/>
                    <a:gd name="T4" fmla="*/ 14 w 182"/>
                    <a:gd name="T5" fmla="*/ 110 h 213"/>
                    <a:gd name="T6" fmla="*/ 0 w 182"/>
                    <a:gd name="T7" fmla="*/ 96 h 213"/>
                    <a:gd name="T8" fmla="*/ 0 w 182"/>
                    <a:gd name="T9" fmla="*/ 14 h 213"/>
                    <a:gd name="T10" fmla="*/ 14 w 182"/>
                    <a:gd name="T11" fmla="*/ 0 h 213"/>
                    <a:gd name="T12" fmla="*/ 82 w 182"/>
                    <a:gd name="T13" fmla="*/ 0 h 213"/>
                    <a:gd name="T14" fmla="*/ 96 w 182"/>
                    <a:gd name="T15" fmla="*/ 14 h 213"/>
                    <a:gd name="T16" fmla="*/ 96 w 182"/>
                    <a:gd name="T17" fmla="*/ 9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3"/>
                    <a:gd name="T29" fmla="*/ 182 w 18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3">
                      <a:moveTo>
                        <a:pt x="182" y="187"/>
                      </a:moveTo>
                      <a:cubicBezTo>
                        <a:pt x="182" y="202"/>
                        <a:pt x="170" y="213"/>
                        <a:pt x="156" y="213"/>
                      </a:cubicBezTo>
                      <a:cubicBezTo>
                        <a:pt x="26" y="213"/>
                        <a:pt x="26" y="213"/>
                        <a:pt x="26" y="213"/>
                      </a:cubicBezTo>
                      <a:cubicBezTo>
                        <a:pt x="11" y="213"/>
                        <a:pt x="0" y="202"/>
                        <a:pt x="0" y="187"/>
                      </a:cubicBezTo>
                      <a:cubicBezTo>
                        <a:pt x="0" y="26"/>
                        <a:pt x="0" y="26"/>
                        <a:pt x="0" y="26"/>
                      </a:cubicBezTo>
                      <a:cubicBezTo>
                        <a:pt x="0" y="11"/>
                        <a:pt x="11" y="0"/>
                        <a:pt x="26" y="0"/>
                      </a:cubicBezTo>
                      <a:cubicBezTo>
                        <a:pt x="156" y="0"/>
                        <a:pt x="156" y="0"/>
                        <a:pt x="156" y="0"/>
                      </a:cubicBezTo>
                      <a:cubicBezTo>
                        <a:pt x="170" y="0"/>
                        <a:pt x="182" y="11"/>
                        <a:pt x="182" y="26"/>
                      </a:cubicBezTo>
                      <a:lnTo>
                        <a:pt x="182"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321" name="Freeform 56"/>
                <p:cNvSpPr>
                  <a:spLocks/>
                </p:cNvSpPr>
                <p:nvPr/>
              </p:nvSpPr>
              <p:spPr bwMode="auto">
                <a:xfrm>
                  <a:off x="2392" y="1887"/>
                  <a:ext cx="147" cy="171"/>
                </a:xfrm>
                <a:custGeom>
                  <a:avLst/>
                  <a:gdLst>
                    <a:gd name="T0" fmla="*/ 96 w 182"/>
                    <a:gd name="T1" fmla="*/ 96 h 213"/>
                    <a:gd name="T2" fmla="*/ 82 w 182"/>
                    <a:gd name="T3" fmla="*/ 110 h 213"/>
                    <a:gd name="T4" fmla="*/ 14 w 182"/>
                    <a:gd name="T5" fmla="*/ 110 h 213"/>
                    <a:gd name="T6" fmla="*/ 0 w 182"/>
                    <a:gd name="T7" fmla="*/ 96 h 213"/>
                    <a:gd name="T8" fmla="*/ 0 w 182"/>
                    <a:gd name="T9" fmla="*/ 14 h 213"/>
                    <a:gd name="T10" fmla="*/ 14 w 182"/>
                    <a:gd name="T11" fmla="*/ 0 h 213"/>
                    <a:gd name="T12" fmla="*/ 82 w 182"/>
                    <a:gd name="T13" fmla="*/ 0 h 213"/>
                    <a:gd name="T14" fmla="*/ 96 w 182"/>
                    <a:gd name="T15" fmla="*/ 14 h 213"/>
                    <a:gd name="T16" fmla="*/ 96 w 182"/>
                    <a:gd name="T17" fmla="*/ 96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3"/>
                    <a:gd name="T29" fmla="*/ 182 w 18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3">
                      <a:moveTo>
                        <a:pt x="182" y="187"/>
                      </a:moveTo>
                      <a:cubicBezTo>
                        <a:pt x="182" y="202"/>
                        <a:pt x="171" y="213"/>
                        <a:pt x="156" y="213"/>
                      </a:cubicBezTo>
                      <a:cubicBezTo>
                        <a:pt x="26" y="213"/>
                        <a:pt x="26" y="213"/>
                        <a:pt x="26" y="213"/>
                      </a:cubicBezTo>
                      <a:cubicBezTo>
                        <a:pt x="12" y="213"/>
                        <a:pt x="0" y="202"/>
                        <a:pt x="0" y="187"/>
                      </a:cubicBezTo>
                      <a:cubicBezTo>
                        <a:pt x="0" y="26"/>
                        <a:pt x="0" y="26"/>
                        <a:pt x="0" y="26"/>
                      </a:cubicBezTo>
                      <a:cubicBezTo>
                        <a:pt x="0" y="11"/>
                        <a:pt x="12" y="0"/>
                        <a:pt x="26" y="0"/>
                      </a:cubicBezTo>
                      <a:cubicBezTo>
                        <a:pt x="156" y="0"/>
                        <a:pt x="156" y="0"/>
                        <a:pt x="156" y="0"/>
                      </a:cubicBezTo>
                      <a:cubicBezTo>
                        <a:pt x="171" y="0"/>
                        <a:pt x="182" y="11"/>
                        <a:pt x="182" y="26"/>
                      </a:cubicBezTo>
                      <a:lnTo>
                        <a:pt x="182"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322" name="Freeform 57"/>
                <p:cNvSpPr>
                  <a:spLocks/>
                </p:cNvSpPr>
                <p:nvPr/>
              </p:nvSpPr>
              <p:spPr bwMode="auto">
                <a:xfrm>
                  <a:off x="1860" y="1453"/>
                  <a:ext cx="313" cy="437"/>
                </a:xfrm>
                <a:custGeom>
                  <a:avLst/>
                  <a:gdLst>
                    <a:gd name="T0" fmla="*/ 27 w 388"/>
                    <a:gd name="T1" fmla="*/ 284 h 542"/>
                    <a:gd name="T2" fmla="*/ 203 w 388"/>
                    <a:gd name="T3" fmla="*/ 48 h 542"/>
                    <a:gd name="T4" fmla="*/ 203 w 388"/>
                    <a:gd name="T5" fmla="*/ 22 h 542"/>
                    <a:gd name="T6" fmla="*/ 0 w 388"/>
                    <a:gd name="T7" fmla="*/ 283 h 542"/>
                    <a:gd name="T8" fmla="*/ 27 w 388"/>
                    <a:gd name="T9" fmla="*/ 284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52" y="542"/>
                      </a:moveTo>
                      <a:cubicBezTo>
                        <a:pt x="52" y="542"/>
                        <a:pt x="4" y="93"/>
                        <a:pt x="388" y="93"/>
                      </a:cubicBezTo>
                      <a:cubicBezTo>
                        <a:pt x="388" y="42"/>
                        <a:pt x="388" y="42"/>
                        <a:pt x="388" y="42"/>
                      </a:cubicBezTo>
                      <a:cubicBezTo>
                        <a:pt x="388" y="42"/>
                        <a:pt x="0" y="0"/>
                        <a:pt x="0" y="540"/>
                      </a:cubicBezTo>
                      <a:lnTo>
                        <a:pt x="52" y="5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sp>
              <p:nvSpPr>
                <p:cNvPr id="323" name="Freeform 58"/>
                <p:cNvSpPr>
                  <a:spLocks/>
                </p:cNvSpPr>
                <p:nvPr/>
              </p:nvSpPr>
              <p:spPr bwMode="auto">
                <a:xfrm>
                  <a:off x="2171" y="1453"/>
                  <a:ext cx="313" cy="437"/>
                </a:xfrm>
                <a:custGeom>
                  <a:avLst/>
                  <a:gdLst>
                    <a:gd name="T0" fmla="*/ 177 w 388"/>
                    <a:gd name="T1" fmla="*/ 284 h 542"/>
                    <a:gd name="T2" fmla="*/ 0 w 388"/>
                    <a:gd name="T3" fmla="*/ 48 h 542"/>
                    <a:gd name="T4" fmla="*/ 0 w 388"/>
                    <a:gd name="T5" fmla="*/ 22 h 542"/>
                    <a:gd name="T6" fmla="*/ 203 w 388"/>
                    <a:gd name="T7" fmla="*/ 283 h 542"/>
                    <a:gd name="T8" fmla="*/ 177 w 388"/>
                    <a:gd name="T9" fmla="*/ 284 h 542"/>
                    <a:gd name="T10" fmla="*/ 0 60000 65536"/>
                    <a:gd name="T11" fmla="*/ 0 60000 65536"/>
                    <a:gd name="T12" fmla="*/ 0 60000 65536"/>
                    <a:gd name="T13" fmla="*/ 0 60000 65536"/>
                    <a:gd name="T14" fmla="*/ 0 60000 65536"/>
                    <a:gd name="T15" fmla="*/ 0 w 388"/>
                    <a:gd name="T16" fmla="*/ 0 h 542"/>
                    <a:gd name="T17" fmla="*/ 388 w 388"/>
                    <a:gd name="T18" fmla="*/ 542 h 542"/>
                  </a:gdLst>
                  <a:ahLst/>
                  <a:cxnLst>
                    <a:cxn ang="T10">
                      <a:pos x="T0" y="T1"/>
                    </a:cxn>
                    <a:cxn ang="T11">
                      <a:pos x="T2" y="T3"/>
                    </a:cxn>
                    <a:cxn ang="T12">
                      <a:pos x="T4" y="T5"/>
                    </a:cxn>
                    <a:cxn ang="T13">
                      <a:pos x="T6" y="T7"/>
                    </a:cxn>
                    <a:cxn ang="T14">
                      <a:pos x="T8" y="T9"/>
                    </a:cxn>
                  </a:cxnLst>
                  <a:rect l="T15" t="T16" r="T17" b="T18"/>
                  <a:pathLst>
                    <a:path w="388" h="542">
                      <a:moveTo>
                        <a:pt x="337" y="542"/>
                      </a:moveTo>
                      <a:cubicBezTo>
                        <a:pt x="337" y="542"/>
                        <a:pt x="384" y="93"/>
                        <a:pt x="0" y="93"/>
                      </a:cubicBezTo>
                      <a:cubicBezTo>
                        <a:pt x="0" y="42"/>
                        <a:pt x="0" y="42"/>
                        <a:pt x="0" y="42"/>
                      </a:cubicBezTo>
                      <a:cubicBezTo>
                        <a:pt x="0" y="42"/>
                        <a:pt x="388" y="0"/>
                        <a:pt x="388" y="540"/>
                      </a:cubicBezTo>
                      <a:lnTo>
                        <a:pt x="337" y="5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dirty="0">
                    <a:solidFill>
                      <a:srgbClr val="323232"/>
                    </a:solidFill>
                    <a:latin typeface="Arial"/>
                    <a:ea typeface="ＭＳ Ｐゴシック" pitchFamily="-84" charset="-128"/>
                  </a:endParaRPr>
                </a:p>
              </p:txBody>
            </p:sp>
          </p:grpSp>
        </p:grpSp>
      </p:grpSp>
      <p:sp>
        <p:nvSpPr>
          <p:cNvPr id="324" name="Rectangle 323"/>
          <p:cNvSpPr/>
          <p:nvPr/>
        </p:nvSpPr>
        <p:spPr>
          <a:xfrm>
            <a:off x="6872551" y="2969649"/>
            <a:ext cx="1871788" cy="332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323232"/>
                </a:solidFill>
                <a:latin typeface="Arial"/>
              </a:rPr>
              <a:t>Customer Sees </a:t>
            </a:r>
            <a:r>
              <a:rPr lang="en-US" sz="1400" b="1" dirty="0">
                <a:solidFill>
                  <a:srgbClr val="323232"/>
                </a:solidFill>
                <a:latin typeface="Arial"/>
              </a:rPr>
              <a:t/>
            </a:r>
            <a:br>
              <a:rPr lang="en-US" sz="1400" b="1" dirty="0">
                <a:solidFill>
                  <a:srgbClr val="323232"/>
                </a:solidFill>
                <a:latin typeface="Arial"/>
              </a:rPr>
            </a:br>
            <a:r>
              <a:rPr lang="en-US" sz="1400" b="1" dirty="0">
                <a:solidFill>
                  <a:srgbClr val="323232"/>
                </a:solidFill>
                <a:latin typeface="Arial"/>
              </a:rPr>
              <a:t>One Company</a:t>
            </a:r>
          </a:p>
        </p:txBody>
      </p:sp>
      <p:sp>
        <p:nvSpPr>
          <p:cNvPr id="325" name="Rectangle 324"/>
          <p:cNvSpPr/>
          <p:nvPr/>
        </p:nvSpPr>
        <p:spPr>
          <a:xfrm>
            <a:off x="7144338" y="5508749"/>
            <a:ext cx="1328217" cy="266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rgbClr val="323232"/>
                </a:solidFill>
                <a:latin typeface="Arial"/>
              </a:rPr>
              <a:t>Organization Sees</a:t>
            </a:r>
            <a:br>
              <a:rPr lang="en-US" sz="1200" dirty="0">
                <a:solidFill>
                  <a:srgbClr val="323232"/>
                </a:solidFill>
                <a:latin typeface="Arial"/>
              </a:rPr>
            </a:br>
            <a:r>
              <a:rPr lang="en-US" sz="1400" b="1" dirty="0">
                <a:solidFill>
                  <a:srgbClr val="323232"/>
                </a:solidFill>
                <a:latin typeface="Arial"/>
              </a:rPr>
              <a:t>One Customer</a:t>
            </a:r>
          </a:p>
        </p:txBody>
      </p:sp>
      <p:sp>
        <p:nvSpPr>
          <p:cNvPr id="349" name="Diamond 11"/>
          <p:cNvSpPr/>
          <p:nvPr/>
        </p:nvSpPr>
        <p:spPr>
          <a:xfrm>
            <a:off x="1540068" y="4750567"/>
            <a:ext cx="2065618" cy="1512440"/>
          </a:xfrm>
          <a:prstGeom prst="rect">
            <a:avLst/>
          </a:pr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350" name="Rectangle 349"/>
          <p:cNvSpPr/>
          <p:nvPr/>
        </p:nvSpPr>
        <p:spPr>
          <a:xfrm>
            <a:off x="1592986" y="4847344"/>
            <a:ext cx="1939607" cy="1322875"/>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nvGrpSpPr>
          <p:cNvPr id="30" name="Group 29"/>
          <p:cNvGrpSpPr/>
          <p:nvPr/>
        </p:nvGrpSpPr>
        <p:grpSpPr>
          <a:xfrm>
            <a:off x="1540068" y="3190792"/>
            <a:ext cx="2065618" cy="1512440"/>
            <a:chOff x="1555226" y="3190792"/>
            <a:chExt cx="2359152" cy="1512440"/>
          </a:xfrm>
        </p:grpSpPr>
        <p:sp>
          <p:nvSpPr>
            <p:cNvPr id="369" name="Diamond 11"/>
            <p:cNvSpPr/>
            <p:nvPr/>
          </p:nvSpPr>
          <p:spPr>
            <a:xfrm>
              <a:off x="1555226" y="3190792"/>
              <a:ext cx="2359152" cy="1512440"/>
            </a:xfrm>
            <a:prstGeom prst="rect">
              <a:avLst/>
            </a:prstGeom>
            <a:gradFill flip="none" rotWithShape="1">
              <a:gsLst>
                <a:gs pos="0">
                  <a:srgbClr val="98050E"/>
                </a:gs>
                <a:gs pos="100000">
                  <a:srgbClr val="C00000"/>
                </a:gs>
              </a:gsLst>
              <a:lin ang="16200000" scaled="0"/>
              <a:tileRect/>
            </a:gradFill>
            <a:ln>
              <a:noFill/>
            </a:ln>
            <a:extLst>
              <a:ext uri="{91240B29-F687-4F45-9708-019B960494DF}">
                <a14:hiddenLine xmlns:a14="http://schemas.microsoft.com/office/drawing/2010/main" w="50800" algn="ctr">
                  <a:solidFill>
                    <a:srgbClr val="000000"/>
                  </a:solidFill>
                  <a:round/>
                  <a:headEnd/>
                  <a:tailEnd/>
                </a14:hiddenLine>
              </a:ext>
            </a:extLst>
          </p:spPr>
          <p:txBody>
            <a:bodyPr wrap="none" lIns="91417" tIns="45709" rIns="91417" bIns="45709" anchor="ctr" anchorCtr="1"/>
            <a:lstStyle/>
            <a:p>
              <a:endParaRPr lang="en-US">
                <a:solidFill>
                  <a:srgbClr val="323232"/>
                </a:solidFill>
                <a:ea typeface="ＭＳ Ｐゴシック" pitchFamily="-84" charset="-128"/>
                <a:cs typeface="Arial" pitchFamily="34" charset="0"/>
              </a:endParaRPr>
            </a:p>
          </p:txBody>
        </p:sp>
        <p:sp>
          <p:nvSpPr>
            <p:cNvPr id="370" name="Rectangle 369"/>
            <p:cNvSpPr/>
            <p:nvPr/>
          </p:nvSpPr>
          <p:spPr>
            <a:xfrm>
              <a:off x="1612592" y="3287571"/>
              <a:ext cx="2215234" cy="1322875"/>
            </a:xfrm>
            <a:prstGeom prst="rect">
              <a:avLst/>
            </a:prstGeom>
            <a:gradFill flip="none" rotWithShape="1">
              <a:gsLst>
                <a:gs pos="100000">
                  <a:srgbClr val="DADCDE"/>
                </a:gs>
                <a:gs pos="0">
                  <a:schemeClr val="bg1"/>
                </a:gs>
              </a:gsLst>
              <a:path path="circle">
                <a:fillToRect l="50000" t="50000" r="50000" b="50000"/>
              </a:path>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grpSp>
        <p:nvGrpSpPr>
          <p:cNvPr id="27" name="Group 26"/>
          <p:cNvGrpSpPr/>
          <p:nvPr/>
        </p:nvGrpSpPr>
        <p:grpSpPr>
          <a:xfrm>
            <a:off x="1701275" y="1946161"/>
            <a:ext cx="1743204" cy="4059722"/>
            <a:chOff x="2285872" y="1946161"/>
            <a:chExt cx="1743204" cy="4059722"/>
          </a:xfrm>
        </p:grpSpPr>
        <p:grpSp>
          <p:nvGrpSpPr>
            <p:cNvPr id="26" name="Group 25"/>
            <p:cNvGrpSpPr/>
            <p:nvPr/>
          </p:nvGrpSpPr>
          <p:grpSpPr>
            <a:xfrm>
              <a:off x="2447077" y="1946161"/>
              <a:ext cx="1420790" cy="859657"/>
              <a:chOff x="2447077" y="1927111"/>
              <a:chExt cx="1420790" cy="859657"/>
            </a:xfrm>
          </p:grpSpPr>
          <p:grpSp>
            <p:nvGrpSpPr>
              <p:cNvPr id="18" name="Group 17"/>
              <p:cNvGrpSpPr/>
              <p:nvPr/>
            </p:nvGrpSpPr>
            <p:grpSpPr>
              <a:xfrm>
                <a:off x="2447077" y="2337424"/>
                <a:ext cx="1420790" cy="449344"/>
                <a:chOff x="2428525" y="2337424"/>
                <a:chExt cx="1420790" cy="449344"/>
              </a:xfrm>
            </p:grpSpPr>
            <p:grpSp>
              <p:nvGrpSpPr>
                <p:cNvPr id="335" name="Group 174"/>
                <p:cNvGrpSpPr/>
                <p:nvPr/>
              </p:nvGrpSpPr>
              <p:grpSpPr>
                <a:xfrm>
                  <a:off x="2929387" y="2337424"/>
                  <a:ext cx="411480" cy="449344"/>
                  <a:chOff x="5030224" y="1695109"/>
                  <a:chExt cx="496408" cy="447225"/>
                </a:xfrm>
              </p:grpSpPr>
              <p:sp>
                <p:nvSpPr>
                  <p:cNvPr id="336" name="AutoShape 46"/>
                  <p:cNvSpPr>
                    <a:spLocks noChangeArrowheads="1"/>
                  </p:cNvSpPr>
                  <p:nvPr/>
                </p:nvSpPr>
                <p:spPr bwMode="auto">
                  <a:xfrm>
                    <a:off x="5030224" y="1695109"/>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sp>
                <p:nvSpPr>
                  <p:cNvPr id="337" name="Freeform 47"/>
                  <p:cNvSpPr>
                    <a:spLocks noEditPoints="1"/>
                  </p:cNvSpPr>
                  <p:nvPr/>
                </p:nvSpPr>
                <p:spPr bwMode="auto">
                  <a:xfrm>
                    <a:off x="5139771" y="1812572"/>
                    <a:ext cx="277315" cy="201097"/>
                  </a:xfrm>
                  <a:custGeom>
                    <a:avLst/>
                    <a:gdLst/>
                    <a:ahLst/>
                    <a:cxnLst>
                      <a:cxn ang="0">
                        <a:pos x="69" y="0"/>
                      </a:cxn>
                      <a:cxn ang="0">
                        <a:pos x="0" y="50"/>
                      </a:cxn>
                      <a:cxn ang="0">
                        <a:pos x="23" y="88"/>
                      </a:cxn>
                      <a:cxn ang="0">
                        <a:pos x="14" y="95"/>
                      </a:cxn>
                      <a:cxn ang="0">
                        <a:pos x="2" y="105"/>
                      </a:cxn>
                      <a:cxn ang="0">
                        <a:pos x="17" y="102"/>
                      </a:cxn>
                      <a:cxn ang="0">
                        <a:pos x="44" y="97"/>
                      </a:cxn>
                      <a:cxn ang="0">
                        <a:pos x="69" y="100"/>
                      </a:cxn>
                      <a:cxn ang="0">
                        <a:pos x="138" y="50"/>
                      </a:cxn>
                      <a:cxn ang="0">
                        <a:pos x="69" y="0"/>
                      </a:cxn>
                      <a:cxn ang="0">
                        <a:pos x="113" y="80"/>
                      </a:cxn>
                      <a:cxn ang="0">
                        <a:pos x="69" y="92"/>
                      </a:cxn>
                      <a:cxn ang="0">
                        <a:pos x="52" y="91"/>
                      </a:cxn>
                      <a:cxn ang="0">
                        <a:pos x="45" y="89"/>
                      </a:cxn>
                      <a:cxn ang="0">
                        <a:pos x="44" y="89"/>
                      </a:cxn>
                      <a:cxn ang="0">
                        <a:pos x="44" y="89"/>
                      </a:cxn>
                      <a:cxn ang="0">
                        <a:pos x="43" y="89"/>
                      </a:cxn>
                      <a:cxn ang="0">
                        <a:pos x="42" y="89"/>
                      </a:cxn>
                      <a:cxn ang="0">
                        <a:pos x="42" y="89"/>
                      </a:cxn>
                      <a:cxn ang="0">
                        <a:pos x="42" y="89"/>
                      </a:cxn>
                      <a:cxn ang="0">
                        <a:pos x="30" y="92"/>
                      </a:cxn>
                      <a:cxn ang="0">
                        <a:pos x="32" y="90"/>
                      </a:cxn>
                      <a:cxn ang="0">
                        <a:pos x="36" y="86"/>
                      </a:cxn>
                      <a:cxn ang="0">
                        <a:pos x="31" y="83"/>
                      </a:cxn>
                      <a:cxn ang="0">
                        <a:pos x="8" y="50"/>
                      </a:cxn>
                      <a:cxn ang="0">
                        <a:pos x="25" y="20"/>
                      </a:cxn>
                      <a:cxn ang="0">
                        <a:pos x="69" y="8"/>
                      </a:cxn>
                      <a:cxn ang="0">
                        <a:pos x="113" y="20"/>
                      </a:cxn>
                      <a:cxn ang="0">
                        <a:pos x="130" y="50"/>
                      </a:cxn>
                      <a:cxn ang="0">
                        <a:pos x="113" y="80"/>
                      </a:cxn>
                      <a:cxn ang="0">
                        <a:pos x="35" y="73"/>
                      </a:cxn>
                      <a:cxn ang="0">
                        <a:pos x="45" y="73"/>
                      </a:cxn>
                      <a:cxn ang="0">
                        <a:pos x="45" y="39"/>
                      </a:cxn>
                      <a:cxn ang="0">
                        <a:pos x="35" y="39"/>
                      </a:cxn>
                      <a:cxn ang="0">
                        <a:pos x="35" y="73"/>
                      </a:cxn>
                      <a:cxn ang="0">
                        <a:pos x="35" y="35"/>
                      </a:cxn>
                      <a:cxn ang="0">
                        <a:pos x="45" y="35"/>
                      </a:cxn>
                      <a:cxn ang="0">
                        <a:pos x="45" y="27"/>
                      </a:cxn>
                      <a:cxn ang="0">
                        <a:pos x="35" y="27"/>
                      </a:cxn>
                      <a:cxn ang="0">
                        <a:pos x="35" y="35"/>
                      </a:cxn>
                      <a:cxn ang="0">
                        <a:pos x="92" y="38"/>
                      </a:cxn>
                      <a:cxn ang="0">
                        <a:pos x="81" y="44"/>
                      </a:cxn>
                      <a:cxn ang="0">
                        <a:pos x="71" y="38"/>
                      </a:cxn>
                      <a:cxn ang="0">
                        <a:pos x="61" y="44"/>
                      </a:cxn>
                      <a:cxn ang="0">
                        <a:pos x="61" y="44"/>
                      </a:cxn>
                      <a:cxn ang="0">
                        <a:pos x="61" y="39"/>
                      </a:cxn>
                      <a:cxn ang="0">
                        <a:pos x="51" y="39"/>
                      </a:cxn>
                      <a:cxn ang="0">
                        <a:pos x="51" y="73"/>
                      </a:cxn>
                      <a:cxn ang="0">
                        <a:pos x="61" y="73"/>
                      </a:cxn>
                      <a:cxn ang="0">
                        <a:pos x="61" y="54"/>
                      </a:cxn>
                      <a:cxn ang="0">
                        <a:pos x="67" y="48"/>
                      </a:cxn>
                      <a:cxn ang="0">
                        <a:pos x="71" y="53"/>
                      </a:cxn>
                      <a:cxn ang="0">
                        <a:pos x="71" y="73"/>
                      </a:cxn>
                      <a:cxn ang="0">
                        <a:pos x="81" y="73"/>
                      </a:cxn>
                      <a:cxn ang="0">
                        <a:pos x="81" y="54"/>
                      </a:cxn>
                      <a:cxn ang="0">
                        <a:pos x="87" y="48"/>
                      </a:cxn>
                      <a:cxn ang="0">
                        <a:pos x="91" y="53"/>
                      </a:cxn>
                      <a:cxn ang="0">
                        <a:pos x="91" y="73"/>
                      </a:cxn>
                      <a:cxn ang="0">
                        <a:pos x="102" y="73"/>
                      </a:cxn>
                      <a:cxn ang="0">
                        <a:pos x="102" y="49"/>
                      </a:cxn>
                      <a:cxn ang="0">
                        <a:pos x="92" y="38"/>
                      </a:cxn>
                    </a:cxnLst>
                    <a:rect l="0" t="0" r="r" b="b"/>
                    <a:pathLst>
                      <a:path w="138" h="105">
                        <a:moveTo>
                          <a:pt x="69" y="0"/>
                        </a:moveTo>
                        <a:cubicBezTo>
                          <a:pt x="32" y="0"/>
                          <a:pt x="0" y="21"/>
                          <a:pt x="0" y="50"/>
                        </a:cubicBezTo>
                        <a:cubicBezTo>
                          <a:pt x="0" y="65"/>
                          <a:pt x="9" y="79"/>
                          <a:pt x="23" y="88"/>
                        </a:cubicBezTo>
                        <a:cubicBezTo>
                          <a:pt x="19" y="91"/>
                          <a:pt x="14" y="95"/>
                          <a:pt x="14" y="95"/>
                        </a:cubicBezTo>
                        <a:cubicBezTo>
                          <a:pt x="2" y="105"/>
                          <a:pt x="2" y="105"/>
                          <a:pt x="2" y="105"/>
                        </a:cubicBezTo>
                        <a:cubicBezTo>
                          <a:pt x="17" y="102"/>
                          <a:pt x="17" y="102"/>
                          <a:pt x="17" y="102"/>
                        </a:cubicBezTo>
                        <a:cubicBezTo>
                          <a:pt x="33" y="99"/>
                          <a:pt x="40" y="98"/>
                          <a:pt x="44" y="97"/>
                        </a:cubicBezTo>
                        <a:cubicBezTo>
                          <a:pt x="52" y="99"/>
                          <a:pt x="60" y="100"/>
                          <a:pt x="69" y="100"/>
                        </a:cubicBezTo>
                        <a:cubicBezTo>
                          <a:pt x="106" y="100"/>
                          <a:pt x="138" y="79"/>
                          <a:pt x="138" y="50"/>
                        </a:cubicBezTo>
                        <a:cubicBezTo>
                          <a:pt x="138" y="21"/>
                          <a:pt x="106" y="0"/>
                          <a:pt x="69" y="0"/>
                        </a:cubicBezTo>
                        <a:close/>
                        <a:moveTo>
                          <a:pt x="113" y="80"/>
                        </a:moveTo>
                        <a:cubicBezTo>
                          <a:pt x="102" y="87"/>
                          <a:pt x="86" y="92"/>
                          <a:pt x="69" y="92"/>
                        </a:cubicBezTo>
                        <a:cubicBezTo>
                          <a:pt x="63" y="92"/>
                          <a:pt x="57" y="92"/>
                          <a:pt x="52" y="91"/>
                        </a:cubicBezTo>
                        <a:cubicBezTo>
                          <a:pt x="45" y="89"/>
                          <a:pt x="45" y="89"/>
                          <a:pt x="45" y="89"/>
                        </a:cubicBezTo>
                        <a:cubicBezTo>
                          <a:pt x="44" y="89"/>
                          <a:pt x="44" y="89"/>
                          <a:pt x="44" y="89"/>
                        </a:cubicBezTo>
                        <a:cubicBezTo>
                          <a:pt x="44" y="89"/>
                          <a:pt x="44" y="89"/>
                          <a:pt x="44" y="89"/>
                        </a:cubicBezTo>
                        <a:cubicBezTo>
                          <a:pt x="43" y="89"/>
                          <a:pt x="43" y="89"/>
                          <a:pt x="43" y="89"/>
                        </a:cubicBezTo>
                        <a:cubicBezTo>
                          <a:pt x="42" y="89"/>
                          <a:pt x="42" y="89"/>
                          <a:pt x="42" y="89"/>
                        </a:cubicBezTo>
                        <a:cubicBezTo>
                          <a:pt x="42" y="89"/>
                          <a:pt x="42" y="89"/>
                          <a:pt x="42" y="89"/>
                        </a:cubicBezTo>
                        <a:cubicBezTo>
                          <a:pt x="42" y="89"/>
                          <a:pt x="42" y="89"/>
                          <a:pt x="42" y="89"/>
                        </a:cubicBezTo>
                        <a:cubicBezTo>
                          <a:pt x="41" y="89"/>
                          <a:pt x="37" y="90"/>
                          <a:pt x="30" y="92"/>
                        </a:cubicBezTo>
                        <a:cubicBezTo>
                          <a:pt x="31" y="91"/>
                          <a:pt x="32" y="90"/>
                          <a:pt x="32" y="90"/>
                        </a:cubicBezTo>
                        <a:cubicBezTo>
                          <a:pt x="36" y="86"/>
                          <a:pt x="36" y="86"/>
                          <a:pt x="36" y="86"/>
                        </a:cubicBezTo>
                        <a:cubicBezTo>
                          <a:pt x="31" y="83"/>
                          <a:pt x="31" y="83"/>
                          <a:pt x="31" y="83"/>
                        </a:cubicBezTo>
                        <a:cubicBezTo>
                          <a:pt x="17" y="75"/>
                          <a:pt x="8" y="63"/>
                          <a:pt x="8" y="50"/>
                        </a:cubicBezTo>
                        <a:cubicBezTo>
                          <a:pt x="8" y="39"/>
                          <a:pt x="14" y="28"/>
                          <a:pt x="25" y="20"/>
                        </a:cubicBezTo>
                        <a:cubicBezTo>
                          <a:pt x="36" y="13"/>
                          <a:pt x="52" y="8"/>
                          <a:pt x="69" y="8"/>
                        </a:cubicBezTo>
                        <a:cubicBezTo>
                          <a:pt x="86" y="8"/>
                          <a:pt x="102" y="13"/>
                          <a:pt x="113" y="20"/>
                        </a:cubicBezTo>
                        <a:cubicBezTo>
                          <a:pt x="124" y="28"/>
                          <a:pt x="130" y="39"/>
                          <a:pt x="130" y="50"/>
                        </a:cubicBezTo>
                        <a:cubicBezTo>
                          <a:pt x="130" y="61"/>
                          <a:pt x="124" y="72"/>
                          <a:pt x="113" y="80"/>
                        </a:cubicBezTo>
                        <a:close/>
                        <a:moveTo>
                          <a:pt x="35" y="73"/>
                        </a:moveTo>
                        <a:cubicBezTo>
                          <a:pt x="45" y="73"/>
                          <a:pt x="45" y="73"/>
                          <a:pt x="45" y="73"/>
                        </a:cubicBezTo>
                        <a:cubicBezTo>
                          <a:pt x="45" y="39"/>
                          <a:pt x="45" y="39"/>
                          <a:pt x="45" y="39"/>
                        </a:cubicBezTo>
                        <a:cubicBezTo>
                          <a:pt x="35" y="39"/>
                          <a:pt x="35" y="39"/>
                          <a:pt x="35" y="39"/>
                        </a:cubicBezTo>
                        <a:lnTo>
                          <a:pt x="35" y="73"/>
                        </a:lnTo>
                        <a:close/>
                        <a:moveTo>
                          <a:pt x="35" y="35"/>
                        </a:moveTo>
                        <a:cubicBezTo>
                          <a:pt x="45" y="35"/>
                          <a:pt x="45" y="35"/>
                          <a:pt x="45" y="35"/>
                        </a:cubicBezTo>
                        <a:cubicBezTo>
                          <a:pt x="45" y="27"/>
                          <a:pt x="45" y="27"/>
                          <a:pt x="45" y="27"/>
                        </a:cubicBezTo>
                        <a:cubicBezTo>
                          <a:pt x="35" y="27"/>
                          <a:pt x="35" y="27"/>
                          <a:pt x="35" y="27"/>
                        </a:cubicBezTo>
                        <a:lnTo>
                          <a:pt x="35" y="35"/>
                        </a:lnTo>
                        <a:close/>
                        <a:moveTo>
                          <a:pt x="92" y="38"/>
                        </a:moveTo>
                        <a:cubicBezTo>
                          <a:pt x="86" y="38"/>
                          <a:pt x="83" y="40"/>
                          <a:pt x="81" y="44"/>
                        </a:cubicBezTo>
                        <a:cubicBezTo>
                          <a:pt x="78" y="39"/>
                          <a:pt x="75" y="38"/>
                          <a:pt x="71" y="38"/>
                        </a:cubicBezTo>
                        <a:cubicBezTo>
                          <a:pt x="66" y="38"/>
                          <a:pt x="63" y="41"/>
                          <a:pt x="61" y="44"/>
                        </a:cubicBezTo>
                        <a:cubicBezTo>
                          <a:pt x="61" y="44"/>
                          <a:pt x="61" y="44"/>
                          <a:pt x="61" y="44"/>
                        </a:cubicBezTo>
                        <a:cubicBezTo>
                          <a:pt x="61" y="39"/>
                          <a:pt x="61" y="39"/>
                          <a:pt x="61" y="39"/>
                        </a:cubicBezTo>
                        <a:cubicBezTo>
                          <a:pt x="51" y="39"/>
                          <a:pt x="51" y="39"/>
                          <a:pt x="51" y="39"/>
                        </a:cubicBezTo>
                        <a:cubicBezTo>
                          <a:pt x="51" y="73"/>
                          <a:pt x="51" y="73"/>
                          <a:pt x="51" y="73"/>
                        </a:cubicBezTo>
                        <a:cubicBezTo>
                          <a:pt x="61" y="73"/>
                          <a:pt x="61" y="73"/>
                          <a:pt x="61" y="73"/>
                        </a:cubicBezTo>
                        <a:cubicBezTo>
                          <a:pt x="61" y="54"/>
                          <a:pt x="61" y="54"/>
                          <a:pt x="61" y="54"/>
                        </a:cubicBezTo>
                        <a:cubicBezTo>
                          <a:pt x="61" y="50"/>
                          <a:pt x="63" y="48"/>
                          <a:pt x="67" y="48"/>
                        </a:cubicBezTo>
                        <a:cubicBezTo>
                          <a:pt x="70" y="48"/>
                          <a:pt x="71" y="50"/>
                          <a:pt x="71" y="53"/>
                        </a:cubicBezTo>
                        <a:cubicBezTo>
                          <a:pt x="71" y="73"/>
                          <a:pt x="71" y="73"/>
                          <a:pt x="71" y="73"/>
                        </a:cubicBezTo>
                        <a:cubicBezTo>
                          <a:pt x="81" y="73"/>
                          <a:pt x="81" y="73"/>
                          <a:pt x="81" y="73"/>
                        </a:cubicBezTo>
                        <a:cubicBezTo>
                          <a:pt x="81" y="54"/>
                          <a:pt x="81" y="54"/>
                          <a:pt x="81" y="54"/>
                        </a:cubicBezTo>
                        <a:cubicBezTo>
                          <a:pt x="81" y="50"/>
                          <a:pt x="83" y="48"/>
                          <a:pt x="87" y="48"/>
                        </a:cubicBezTo>
                        <a:cubicBezTo>
                          <a:pt x="90" y="48"/>
                          <a:pt x="91" y="50"/>
                          <a:pt x="91" y="53"/>
                        </a:cubicBezTo>
                        <a:cubicBezTo>
                          <a:pt x="91" y="73"/>
                          <a:pt x="91" y="73"/>
                          <a:pt x="91" y="73"/>
                        </a:cubicBezTo>
                        <a:cubicBezTo>
                          <a:pt x="102" y="73"/>
                          <a:pt x="102" y="73"/>
                          <a:pt x="102" y="73"/>
                        </a:cubicBezTo>
                        <a:cubicBezTo>
                          <a:pt x="102" y="49"/>
                          <a:pt x="102" y="49"/>
                          <a:pt x="102" y="49"/>
                        </a:cubicBezTo>
                        <a:cubicBezTo>
                          <a:pt x="102" y="41"/>
                          <a:pt x="97" y="38"/>
                          <a:pt x="92" y="38"/>
                        </a:cubicBezTo>
                        <a:close/>
                      </a:path>
                    </a:pathLst>
                  </a:custGeom>
                  <a:solidFill>
                    <a:schemeClr val="bg1"/>
                  </a:solidFill>
                  <a:ln w="9525">
                    <a:noFill/>
                    <a:round/>
                    <a:headEnd/>
                    <a:tailEnd/>
                  </a:ln>
                </p:spPr>
                <p:txBody>
                  <a:bodyPr anchor="ctr"/>
                  <a:lstStyle/>
                  <a:p>
                    <a:pPr algn="l">
                      <a:defRPr/>
                    </a:pPr>
                    <a:endParaRPr lang="en-US" kern="0" dirty="0">
                      <a:solidFill>
                        <a:srgbClr val="000000"/>
                      </a:solidFill>
                      <a:latin typeface="Arial"/>
                      <a:ea typeface="ＭＳ Ｐゴシック" pitchFamily="34" charset="-128"/>
                    </a:endParaRPr>
                  </a:p>
                </p:txBody>
              </p:sp>
            </p:grpSp>
            <p:grpSp>
              <p:nvGrpSpPr>
                <p:cNvPr id="338" name="Group 177"/>
                <p:cNvGrpSpPr/>
                <p:nvPr/>
              </p:nvGrpSpPr>
              <p:grpSpPr>
                <a:xfrm>
                  <a:off x="3437835" y="2337424"/>
                  <a:ext cx="411480" cy="449344"/>
                  <a:chOff x="5030224" y="2201403"/>
                  <a:chExt cx="496408" cy="447225"/>
                </a:xfrm>
              </p:grpSpPr>
              <p:sp>
                <p:nvSpPr>
                  <p:cNvPr id="339" name="AutoShape 46"/>
                  <p:cNvSpPr>
                    <a:spLocks noChangeArrowheads="1"/>
                  </p:cNvSpPr>
                  <p:nvPr/>
                </p:nvSpPr>
                <p:spPr bwMode="auto">
                  <a:xfrm>
                    <a:off x="5030224" y="2201403"/>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endParaRPr lang="en-US" dirty="0">
                      <a:solidFill>
                        <a:srgbClr val="323232"/>
                      </a:solidFill>
                      <a:latin typeface="Arial"/>
                      <a:ea typeface="ＭＳ Ｐゴシック" pitchFamily="-84" charset="-128"/>
                    </a:endParaRPr>
                  </a:p>
                </p:txBody>
              </p:sp>
              <p:sp>
                <p:nvSpPr>
                  <p:cNvPr id="340" name="Freeform 48"/>
                  <p:cNvSpPr>
                    <a:spLocks noEditPoints="1"/>
                  </p:cNvSpPr>
                  <p:nvPr/>
                </p:nvSpPr>
                <p:spPr bwMode="auto">
                  <a:xfrm>
                    <a:off x="5146908" y="2341773"/>
                    <a:ext cx="263041" cy="166485"/>
                  </a:xfrm>
                  <a:custGeom>
                    <a:avLst/>
                    <a:gdLst/>
                    <a:ahLst/>
                    <a:cxnLst>
                      <a:cxn ang="0">
                        <a:pos x="113" y="0"/>
                      </a:cxn>
                      <a:cxn ang="0">
                        <a:pos x="16" y="0"/>
                      </a:cxn>
                      <a:cxn ang="0">
                        <a:pos x="0" y="15"/>
                      </a:cxn>
                      <a:cxn ang="0">
                        <a:pos x="0" y="72"/>
                      </a:cxn>
                      <a:cxn ang="0">
                        <a:pos x="16" y="87"/>
                      </a:cxn>
                      <a:cxn ang="0">
                        <a:pos x="113" y="87"/>
                      </a:cxn>
                      <a:cxn ang="0">
                        <a:pos x="130" y="72"/>
                      </a:cxn>
                      <a:cxn ang="0">
                        <a:pos x="130" y="15"/>
                      </a:cxn>
                      <a:cxn ang="0">
                        <a:pos x="113" y="0"/>
                      </a:cxn>
                      <a:cxn ang="0">
                        <a:pos x="122" y="15"/>
                      </a:cxn>
                      <a:cxn ang="0">
                        <a:pos x="122" y="70"/>
                      </a:cxn>
                      <a:cxn ang="0">
                        <a:pos x="94" y="43"/>
                      </a:cxn>
                      <a:cxn ang="0">
                        <a:pos x="122" y="15"/>
                      </a:cxn>
                      <a:cxn ang="0">
                        <a:pos x="122" y="15"/>
                      </a:cxn>
                      <a:cxn ang="0">
                        <a:pos x="113" y="8"/>
                      </a:cxn>
                      <a:cxn ang="0">
                        <a:pos x="117" y="9"/>
                      </a:cxn>
                      <a:cxn ang="0">
                        <a:pos x="72" y="54"/>
                      </a:cxn>
                      <a:cxn ang="0">
                        <a:pos x="75" y="56"/>
                      </a:cxn>
                      <a:cxn ang="0">
                        <a:pos x="72" y="54"/>
                      </a:cxn>
                      <a:cxn ang="0">
                        <a:pos x="66" y="56"/>
                      </a:cxn>
                      <a:cxn ang="0">
                        <a:pos x="60" y="54"/>
                      </a:cxn>
                      <a:cxn ang="0">
                        <a:pos x="15" y="8"/>
                      </a:cxn>
                      <a:cxn ang="0">
                        <a:pos x="16" y="8"/>
                      </a:cxn>
                      <a:cxn ang="0">
                        <a:pos x="113" y="8"/>
                      </a:cxn>
                      <a:cxn ang="0">
                        <a:pos x="8" y="73"/>
                      </a:cxn>
                      <a:cxn ang="0">
                        <a:pos x="8" y="72"/>
                      </a:cxn>
                      <a:cxn ang="0">
                        <a:pos x="8" y="15"/>
                      </a:cxn>
                      <a:cxn ang="0">
                        <a:pos x="8" y="13"/>
                      </a:cxn>
                      <a:cxn ang="0">
                        <a:pos x="38" y="43"/>
                      </a:cxn>
                      <a:cxn ang="0">
                        <a:pos x="8" y="73"/>
                      </a:cxn>
                      <a:cxn ang="0">
                        <a:pos x="16" y="79"/>
                      </a:cxn>
                      <a:cxn ang="0">
                        <a:pos x="13" y="79"/>
                      </a:cxn>
                      <a:cxn ang="0">
                        <a:pos x="44" y="48"/>
                      </a:cxn>
                      <a:cxn ang="0">
                        <a:pos x="55" y="59"/>
                      </a:cxn>
                      <a:cxn ang="0">
                        <a:pos x="66" y="64"/>
                      </a:cxn>
                      <a:cxn ang="0">
                        <a:pos x="78" y="59"/>
                      </a:cxn>
                      <a:cxn ang="0">
                        <a:pos x="78" y="59"/>
                      </a:cxn>
                      <a:cxn ang="0">
                        <a:pos x="89" y="48"/>
                      </a:cxn>
                      <a:cxn ang="0">
                        <a:pos x="118" y="78"/>
                      </a:cxn>
                      <a:cxn ang="0">
                        <a:pos x="113" y="79"/>
                      </a:cxn>
                      <a:cxn ang="0">
                        <a:pos x="16" y="79"/>
                      </a:cxn>
                    </a:cxnLst>
                    <a:rect l="0" t="0" r="r" b="b"/>
                    <a:pathLst>
                      <a:path w="130" h="87">
                        <a:moveTo>
                          <a:pt x="113" y="0"/>
                        </a:moveTo>
                        <a:cubicBezTo>
                          <a:pt x="16" y="0"/>
                          <a:pt x="16" y="0"/>
                          <a:pt x="16" y="0"/>
                        </a:cubicBezTo>
                        <a:cubicBezTo>
                          <a:pt x="7" y="0"/>
                          <a:pt x="0" y="7"/>
                          <a:pt x="0" y="15"/>
                        </a:cubicBezTo>
                        <a:cubicBezTo>
                          <a:pt x="0" y="72"/>
                          <a:pt x="0" y="72"/>
                          <a:pt x="0" y="72"/>
                        </a:cubicBezTo>
                        <a:cubicBezTo>
                          <a:pt x="0" y="81"/>
                          <a:pt x="7" y="87"/>
                          <a:pt x="16" y="87"/>
                        </a:cubicBezTo>
                        <a:cubicBezTo>
                          <a:pt x="113" y="87"/>
                          <a:pt x="113" y="87"/>
                          <a:pt x="113" y="87"/>
                        </a:cubicBezTo>
                        <a:cubicBezTo>
                          <a:pt x="122" y="87"/>
                          <a:pt x="129" y="81"/>
                          <a:pt x="130" y="72"/>
                        </a:cubicBezTo>
                        <a:cubicBezTo>
                          <a:pt x="130" y="15"/>
                          <a:pt x="130" y="15"/>
                          <a:pt x="130" y="15"/>
                        </a:cubicBezTo>
                        <a:cubicBezTo>
                          <a:pt x="129" y="7"/>
                          <a:pt x="122" y="0"/>
                          <a:pt x="113" y="0"/>
                        </a:cubicBezTo>
                        <a:close/>
                        <a:moveTo>
                          <a:pt x="122" y="15"/>
                        </a:moveTo>
                        <a:cubicBezTo>
                          <a:pt x="122" y="70"/>
                          <a:pt x="122" y="70"/>
                          <a:pt x="122" y="70"/>
                        </a:cubicBezTo>
                        <a:cubicBezTo>
                          <a:pt x="94" y="43"/>
                          <a:pt x="94" y="43"/>
                          <a:pt x="94" y="43"/>
                        </a:cubicBezTo>
                        <a:cubicBezTo>
                          <a:pt x="122" y="15"/>
                          <a:pt x="122" y="15"/>
                          <a:pt x="122" y="15"/>
                        </a:cubicBezTo>
                        <a:cubicBezTo>
                          <a:pt x="122" y="15"/>
                          <a:pt x="122" y="15"/>
                          <a:pt x="122" y="15"/>
                        </a:cubicBezTo>
                        <a:close/>
                        <a:moveTo>
                          <a:pt x="113" y="8"/>
                        </a:moveTo>
                        <a:cubicBezTo>
                          <a:pt x="115" y="8"/>
                          <a:pt x="116" y="8"/>
                          <a:pt x="117" y="9"/>
                        </a:cubicBezTo>
                        <a:cubicBezTo>
                          <a:pt x="72" y="54"/>
                          <a:pt x="72" y="54"/>
                          <a:pt x="72" y="54"/>
                        </a:cubicBezTo>
                        <a:cubicBezTo>
                          <a:pt x="75" y="56"/>
                          <a:pt x="75" y="56"/>
                          <a:pt x="75" y="56"/>
                        </a:cubicBezTo>
                        <a:cubicBezTo>
                          <a:pt x="72" y="54"/>
                          <a:pt x="72" y="54"/>
                          <a:pt x="72" y="54"/>
                        </a:cubicBezTo>
                        <a:cubicBezTo>
                          <a:pt x="70" y="55"/>
                          <a:pt x="68" y="56"/>
                          <a:pt x="66" y="56"/>
                        </a:cubicBezTo>
                        <a:cubicBezTo>
                          <a:pt x="64" y="56"/>
                          <a:pt x="62" y="55"/>
                          <a:pt x="60" y="54"/>
                        </a:cubicBezTo>
                        <a:cubicBezTo>
                          <a:pt x="15" y="8"/>
                          <a:pt x="15" y="8"/>
                          <a:pt x="15" y="8"/>
                        </a:cubicBezTo>
                        <a:cubicBezTo>
                          <a:pt x="15" y="8"/>
                          <a:pt x="15" y="8"/>
                          <a:pt x="16" y="8"/>
                        </a:cubicBezTo>
                        <a:lnTo>
                          <a:pt x="113" y="8"/>
                        </a:lnTo>
                        <a:close/>
                        <a:moveTo>
                          <a:pt x="8" y="73"/>
                        </a:moveTo>
                        <a:cubicBezTo>
                          <a:pt x="8" y="73"/>
                          <a:pt x="8" y="72"/>
                          <a:pt x="8" y="72"/>
                        </a:cubicBezTo>
                        <a:cubicBezTo>
                          <a:pt x="8" y="15"/>
                          <a:pt x="8" y="15"/>
                          <a:pt x="8" y="15"/>
                        </a:cubicBezTo>
                        <a:cubicBezTo>
                          <a:pt x="8" y="14"/>
                          <a:pt x="8" y="14"/>
                          <a:pt x="8" y="13"/>
                        </a:cubicBezTo>
                        <a:cubicBezTo>
                          <a:pt x="38" y="43"/>
                          <a:pt x="38" y="43"/>
                          <a:pt x="38" y="43"/>
                        </a:cubicBezTo>
                        <a:lnTo>
                          <a:pt x="8" y="73"/>
                        </a:lnTo>
                        <a:close/>
                        <a:moveTo>
                          <a:pt x="16" y="79"/>
                        </a:moveTo>
                        <a:cubicBezTo>
                          <a:pt x="15" y="79"/>
                          <a:pt x="14" y="79"/>
                          <a:pt x="13" y="79"/>
                        </a:cubicBezTo>
                        <a:cubicBezTo>
                          <a:pt x="44" y="48"/>
                          <a:pt x="44" y="48"/>
                          <a:pt x="44" y="48"/>
                        </a:cubicBezTo>
                        <a:cubicBezTo>
                          <a:pt x="55" y="59"/>
                          <a:pt x="55" y="59"/>
                          <a:pt x="55" y="59"/>
                        </a:cubicBezTo>
                        <a:cubicBezTo>
                          <a:pt x="58" y="62"/>
                          <a:pt x="62" y="64"/>
                          <a:pt x="66" y="64"/>
                        </a:cubicBezTo>
                        <a:cubicBezTo>
                          <a:pt x="70" y="64"/>
                          <a:pt x="74" y="62"/>
                          <a:pt x="78" y="59"/>
                        </a:cubicBezTo>
                        <a:cubicBezTo>
                          <a:pt x="78" y="59"/>
                          <a:pt x="78" y="59"/>
                          <a:pt x="78" y="59"/>
                        </a:cubicBezTo>
                        <a:cubicBezTo>
                          <a:pt x="89" y="48"/>
                          <a:pt x="89" y="48"/>
                          <a:pt x="89" y="48"/>
                        </a:cubicBezTo>
                        <a:cubicBezTo>
                          <a:pt x="118" y="78"/>
                          <a:pt x="118" y="78"/>
                          <a:pt x="118" y="78"/>
                        </a:cubicBezTo>
                        <a:cubicBezTo>
                          <a:pt x="117" y="79"/>
                          <a:pt x="115" y="79"/>
                          <a:pt x="113" y="79"/>
                        </a:cubicBezTo>
                        <a:lnTo>
                          <a:pt x="16" y="79"/>
                        </a:lnTo>
                        <a:close/>
                      </a:path>
                    </a:pathLst>
                  </a:custGeom>
                  <a:solidFill>
                    <a:schemeClr val="bg1">
                      <a:alpha val="94000"/>
                    </a:schemeClr>
                  </a:solidFill>
                  <a:ln w="9525">
                    <a:noFill/>
                    <a:round/>
                    <a:headEnd/>
                    <a:tailEnd/>
                  </a:ln>
                </p:spPr>
                <p:txBody>
                  <a:bodyPr anchor="ctr"/>
                  <a:lstStyle/>
                  <a:p>
                    <a:pPr algn="l">
                      <a:defRPr/>
                    </a:pPr>
                    <a:endParaRPr lang="en-US" kern="0" dirty="0">
                      <a:solidFill>
                        <a:srgbClr val="000000"/>
                      </a:solidFill>
                      <a:latin typeface="Arial"/>
                      <a:ea typeface="ＭＳ Ｐゴシック" pitchFamily="34" charset="-128"/>
                    </a:endParaRPr>
                  </a:p>
                </p:txBody>
              </p:sp>
            </p:grpSp>
            <p:grpSp>
              <p:nvGrpSpPr>
                <p:cNvPr id="341" name="Group 251"/>
                <p:cNvGrpSpPr/>
                <p:nvPr/>
              </p:nvGrpSpPr>
              <p:grpSpPr>
                <a:xfrm>
                  <a:off x="2428525" y="2337424"/>
                  <a:ext cx="411480" cy="449344"/>
                  <a:chOff x="2062804" y="2223379"/>
                  <a:chExt cx="496408" cy="447225"/>
                </a:xfrm>
              </p:grpSpPr>
              <p:sp>
                <p:nvSpPr>
                  <p:cNvPr id="342" name="AutoShape 46"/>
                  <p:cNvSpPr>
                    <a:spLocks noChangeArrowheads="1"/>
                  </p:cNvSpPr>
                  <p:nvPr/>
                </p:nvSpPr>
                <p:spPr bwMode="auto">
                  <a:xfrm>
                    <a:off x="2062804" y="2223379"/>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grpSp>
                <p:nvGrpSpPr>
                  <p:cNvPr id="343" name="Group 117"/>
                  <p:cNvGrpSpPr/>
                  <p:nvPr/>
                </p:nvGrpSpPr>
                <p:grpSpPr>
                  <a:xfrm>
                    <a:off x="2199140" y="2286003"/>
                    <a:ext cx="223737" cy="321016"/>
                    <a:chOff x="-989515" y="5002319"/>
                    <a:chExt cx="375478" cy="625797"/>
                  </a:xfrm>
                </p:grpSpPr>
                <p:sp>
                  <p:nvSpPr>
                    <p:cNvPr id="344" name="Oval 343"/>
                    <p:cNvSpPr>
                      <a:spLocks noChangeArrowheads="1"/>
                    </p:cNvSpPr>
                    <p:nvPr/>
                  </p:nvSpPr>
                  <p:spPr bwMode="auto">
                    <a:xfrm>
                      <a:off x="-842932" y="5188366"/>
                      <a:ext cx="29317" cy="293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345" name="Freeform 344"/>
                    <p:cNvSpPr>
                      <a:spLocks noEditPoints="1"/>
                    </p:cNvSpPr>
                    <p:nvPr/>
                  </p:nvSpPr>
                  <p:spPr bwMode="auto">
                    <a:xfrm>
                      <a:off x="-925244" y="5119585"/>
                      <a:ext cx="248063" cy="268360"/>
                    </a:xfrm>
                    <a:custGeom>
                      <a:avLst/>
                      <a:gdLst>
                        <a:gd name="T0" fmla="*/ 0 w 93"/>
                        <a:gd name="T1" fmla="*/ 58 h 101"/>
                        <a:gd name="T2" fmla="*/ 11 w 93"/>
                        <a:gd name="T3" fmla="*/ 60 h 101"/>
                        <a:gd name="T4" fmla="*/ 11 w 93"/>
                        <a:gd name="T5" fmla="*/ 81 h 101"/>
                        <a:gd name="T6" fmla="*/ 31 w 93"/>
                        <a:gd name="T7" fmla="*/ 101 h 101"/>
                        <a:gd name="T8" fmla="*/ 64 w 93"/>
                        <a:gd name="T9" fmla="*/ 101 h 101"/>
                        <a:gd name="T10" fmla="*/ 85 w 93"/>
                        <a:gd name="T11" fmla="*/ 81 h 101"/>
                        <a:gd name="T12" fmla="*/ 85 w 93"/>
                        <a:gd name="T13" fmla="*/ 60 h 101"/>
                        <a:gd name="T14" fmla="*/ 93 w 93"/>
                        <a:gd name="T15" fmla="*/ 45 h 101"/>
                        <a:gd name="T16" fmla="*/ 85 w 93"/>
                        <a:gd name="T17" fmla="*/ 31 h 101"/>
                        <a:gd name="T18" fmla="*/ 85 w 93"/>
                        <a:gd name="T19" fmla="*/ 20 h 101"/>
                        <a:gd name="T20" fmla="*/ 64 w 93"/>
                        <a:gd name="T21" fmla="*/ 0 h 101"/>
                        <a:gd name="T22" fmla="*/ 30 w 93"/>
                        <a:gd name="T23" fmla="*/ 0 h 101"/>
                        <a:gd name="T24" fmla="*/ 10 w 93"/>
                        <a:gd name="T25" fmla="*/ 19 h 101"/>
                        <a:gd name="T26" fmla="*/ 0 w 93"/>
                        <a:gd name="T27" fmla="*/ 58 h 101"/>
                        <a:gd name="T28" fmla="*/ 7 w 93"/>
                        <a:gd name="T29" fmla="*/ 54 h 101"/>
                        <a:gd name="T30" fmla="*/ 15 w 93"/>
                        <a:gd name="T31" fmla="*/ 20 h 101"/>
                        <a:gd name="T32" fmla="*/ 15 w 93"/>
                        <a:gd name="T33" fmla="*/ 20 h 101"/>
                        <a:gd name="T34" fmla="*/ 15 w 93"/>
                        <a:gd name="T35" fmla="*/ 20 h 101"/>
                        <a:gd name="T36" fmla="*/ 30 w 93"/>
                        <a:gd name="T37" fmla="*/ 5 h 101"/>
                        <a:gd name="T38" fmla="*/ 64 w 93"/>
                        <a:gd name="T39" fmla="*/ 5 h 101"/>
                        <a:gd name="T40" fmla="*/ 79 w 93"/>
                        <a:gd name="T41" fmla="*/ 20 h 101"/>
                        <a:gd name="T42" fmla="*/ 79 w 93"/>
                        <a:gd name="T43" fmla="*/ 31 h 101"/>
                        <a:gd name="T44" fmla="*/ 79 w 93"/>
                        <a:gd name="T45" fmla="*/ 34 h 101"/>
                        <a:gd name="T46" fmla="*/ 82 w 93"/>
                        <a:gd name="T47" fmla="*/ 35 h 101"/>
                        <a:gd name="T48" fmla="*/ 88 w 93"/>
                        <a:gd name="T49" fmla="*/ 45 h 101"/>
                        <a:gd name="T50" fmla="*/ 82 w 93"/>
                        <a:gd name="T51" fmla="*/ 56 h 101"/>
                        <a:gd name="T52" fmla="*/ 79 w 93"/>
                        <a:gd name="T53" fmla="*/ 57 h 101"/>
                        <a:gd name="T54" fmla="*/ 79 w 93"/>
                        <a:gd name="T55" fmla="*/ 60 h 101"/>
                        <a:gd name="T56" fmla="*/ 79 w 93"/>
                        <a:gd name="T57" fmla="*/ 81 h 101"/>
                        <a:gd name="T58" fmla="*/ 64 w 93"/>
                        <a:gd name="T59" fmla="*/ 95 h 101"/>
                        <a:gd name="T60" fmla="*/ 31 w 93"/>
                        <a:gd name="T61" fmla="*/ 95 h 101"/>
                        <a:gd name="T62" fmla="*/ 16 w 93"/>
                        <a:gd name="T63" fmla="*/ 81 h 101"/>
                        <a:gd name="T64" fmla="*/ 16 w 93"/>
                        <a:gd name="T65" fmla="*/ 76 h 101"/>
                        <a:gd name="T66" fmla="*/ 17 w 93"/>
                        <a:gd name="T67" fmla="*/ 76 h 101"/>
                        <a:gd name="T68" fmla="*/ 35 w 93"/>
                        <a:gd name="T69" fmla="*/ 76 h 101"/>
                        <a:gd name="T70" fmla="*/ 39 w 93"/>
                        <a:gd name="T71" fmla="*/ 72 h 101"/>
                        <a:gd name="T72" fmla="*/ 35 w 93"/>
                        <a:gd name="T73" fmla="*/ 68 h 101"/>
                        <a:gd name="T74" fmla="*/ 17 w 93"/>
                        <a:gd name="T75" fmla="*/ 68 h 101"/>
                        <a:gd name="T76" fmla="*/ 16 w 93"/>
                        <a:gd name="T77" fmla="*/ 68 h 101"/>
                        <a:gd name="T78" fmla="*/ 16 w 93"/>
                        <a:gd name="T79" fmla="*/ 60 h 101"/>
                        <a:gd name="T80" fmla="*/ 16 w 93"/>
                        <a:gd name="T81" fmla="*/ 56 h 101"/>
                        <a:gd name="T82" fmla="*/ 12 w 93"/>
                        <a:gd name="T83" fmla="*/ 55 h 101"/>
                        <a:gd name="T84" fmla="*/ 7 w 93"/>
                        <a:gd name="T8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01">
                          <a:moveTo>
                            <a:pt x="0" y="58"/>
                          </a:moveTo>
                          <a:cubicBezTo>
                            <a:pt x="0" y="58"/>
                            <a:pt x="8" y="59"/>
                            <a:pt x="11" y="60"/>
                          </a:cubicBezTo>
                          <a:cubicBezTo>
                            <a:pt x="11" y="65"/>
                            <a:pt x="11" y="81"/>
                            <a:pt x="11" y="81"/>
                          </a:cubicBezTo>
                          <a:cubicBezTo>
                            <a:pt x="11" y="92"/>
                            <a:pt x="20" y="101"/>
                            <a:pt x="31" y="101"/>
                          </a:cubicBezTo>
                          <a:cubicBezTo>
                            <a:pt x="64" y="101"/>
                            <a:pt x="64" y="101"/>
                            <a:pt x="64" y="101"/>
                          </a:cubicBezTo>
                          <a:cubicBezTo>
                            <a:pt x="76" y="101"/>
                            <a:pt x="85" y="92"/>
                            <a:pt x="85" y="81"/>
                          </a:cubicBezTo>
                          <a:cubicBezTo>
                            <a:pt x="85" y="81"/>
                            <a:pt x="85" y="63"/>
                            <a:pt x="85" y="60"/>
                          </a:cubicBezTo>
                          <a:cubicBezTo>
                            <a:pt x="89" y="57"/>
                            <a:pt x="93" y="52"/>
                            <a:pt x="93" y="45"/>
                          </a:cubicBezTo>
                          <a:cubicBezTo>
                            <a:pt x="93" y="39"/>
                            <a:pt x="89" y="34"/>
                            <a:pt x="85" y="31"/>
                          </a:cubicBezTo>
                          <a:cubicBezTo>
                            <a:pt x="85" y="28"/>
                            <a:pt x="85" y="20"/>
                            <a:pt x="85" y="20"/>
                          </a:cubicBezTo>
                          <a:cubicBezTo>
                            <a:pt x="85" y="9"/>
                            <a:pt x="76" y="0"/>
                            <a:pt x="64" y="0"/>
                          </a:cubicBezTo>
                          <a:cubicBezTo>
                            <a:pt x="30" y="0"/>
                            <a:pt x="30" y="0"/>
                            <a:pt x="30" y="0"/>
                          </a:cubicBezTo>
                          <a:cubicBezTo>
                            <a:pt x="20" y="0"/>
                            <a:pt x="13" y="7"/>
                            <a:pt x="10" y="19"/>
                          </a:cubicBezTo>
                          <a:lnTo>
                            <a:pt x="0" y="58"/>
                          </a:lnTo>
                          <a:close/>
                          <a:moveTo>
                            <a:pt x="7" y="54"/>
                          </a:moveTo>
                          <a:cubicBezTo>
                            <a:pt x="15" y="20"/>
                            <a:pt x="15" y="20"/>
                            <a:pt x="15" y="20"/>
                          </a:cubicBezTo>
                          <a:cubicBezTo>
                            <a:pt x="15" y="20"/>
                            <a:pt x="15" y="20"/>
                            <a:pt x="15" y="20"/>
                          </a:cubicBezTo>
                          <a:cubicBezTo>
                            <a:pt x="15" y="20"/>
                            <a:pt x="15" y="20"/>
                            <a:pt x="15" y="20"/>
                          </a:cubicBezTo>
                          <a:cubicBezTo>
                            <a:pt x="17" y="11"/>
                            <a:pt x="23" y="5"/>
                            <a:pt x="30" y="5"/>
                          </a:cubicBezTo>
                          <a:cubicBezTo>
                            <a:pt x="64" y="5"/>
                            <a:pt x="64" y="5"/>
                            <a:pt x="64" y="5"/>
                          </a:cubicBezTo>
                          <a:cubicBezTo>
                            <a:pt x="73" y="5"/>
                            <a:pt x="79" y="12"/>
                            <a:pt x="79" y="20"/>
                          </a:cubicBezTo>
                          <a:cubicBezTo>
                            <a:pt x="79" y="31"/>
                            <a:pt x="79" y="31"/>
                            <a:pt x="79" y="31"/>
                          </a:cubicBezTo>
                          <a:cubicBezTo>
                            <a:pt x="79" y="34"/>
                            <a:pt x="79" y="34"/>
                            <a:pt x="79" y="34"/>
                          </a:cubicBezTo>
                          <a:cubicBezTo>
                            <a:pt x="82" y="35"/>
                            <a:pt x="82" y="35"/>
                            <a:pt x="82" y="35"/>
                          </a:cubicBezTo>
                          <a:cubicBezTo>
                            <a:pt x="83" y="36"/>
                            <a:pt x="88" y="40"/>
                            <a:pt x="88" y="45"/>
                          </a:cubicBezTo>
                          <a:cubicBezTo>
                            <a:pt x="88" y="51"/>
                            <a:pt x="83" y="55"/>
                            <a:pt x="82" y="56"/>
                          </a:cubicBezTo>
                          <a:cubicBezTo>
                            <a:pt x="79" y="57"/>
                            <a:pt x="79" y="57"/>
                            <a:pt x="79" y="57"/>
                          </a:cubicBezTo>
                          <a:cubicBezTo>
                            <a:pt x="79" y="60"/>
                            <a:pt x="79" y="60"/>
                            <a:pt x="79" y="60"/>
                          </a:cubicBezTo>
                          <a:cubicBezTo>
                            <a:pt x="79" y="81"/>
                            <a:pt x="79" y="81"/>
                            <a:pt x="79" y="81"/>
                          </a:cubicBezTo>
                          <a:cubicBezTo>
                            <a:pt x="79" y="89"/>
                            <a:pt x="73" y="95"/>
                            <a:pt x="64" y="95"/>
                          </a:cubicBezTo>
                          <a:cubicBezTo>
                            <a:pt x="31" y="95"/>
                            <a:pt x="31" y="95"/>
                            <a:pt x="31" y="95"/>
                          </a:cubicBezTo>
                          <a:cubicBezTo>
                            <a:pt x="23" y="95"/>
                            <a:pt x="16" y="89"/>
                            <a:pt x="16" y="81"/>
                          </a:cubicBezTo>
                          <a:cubicBezTo>
                            <a:pt x="16" y="76"/>
                            <a:pt x="16" y="76"/>
                            <a:pt x="16" y="76"/>
                          </a:cubicBezTo>
                          <a:cubicBezTo>
                            <a:pt x="17" y="76"/>
                            <a:pt x="17" y="76"/>
                            <a:pt x="17" y="76"/>
                          </a:cubicBezTo>
                          <a:cubicBezTo>
                            <a:pt x="35" y="76"/>
                            <a:pt x="35" y="76"/>
                            <a:pt x="35" y="76"/>
                          </a:cubicBezTo>
                          <a:cubicBezTo>
                            <a:pt x="37" y="76"/>
                            <a:pt x="39" y="74"/>
                            <a:pt x="39" y="72"/>
                          </a:cubicBezTo>
                          <a:cubicBezTo>
                            <a:pt x="39" y="70"/>
                            <a:pt x="37" y="68"/>
                            <a:pt x="35" y="68"/>
                          </a:cubicBezTo>
                          <a:cubicBezTo>
                            <a:pt x="17" y="68"/>
                            <a:pt x="17" y="68"/>
                            <a:pt x="17" y="68"/>
                          </a:cubicBezTo>
                          <a:cubicBezTo>
                            <a:pt x="17" y="68"/>
                            <a:pt x="17" y="68"/>
                            <a:pt x="16" y="68"/>
                          </a:cubicBezTo>
                          <a:cubicBezTo>
                            <a:pt x="16" y="60"/>
                            <a:pt x="16" y="60"/>
                            <a:pt x="16" y="60"/>
                          </a:cubicBezTo>
                          <a:cubicBezTo>
                            <a:pt x="16" y="56"/>
                            <a:pt x="16" y="56"/>
                            <a:pt x="16" y="56"/>
                          </a:cubicBezTo>
                          <a:cubicBezTo>
                            <a:pt x="12" y="55"/>
                            <a:pt x="12" y="55"/>
                            <a:pt x="12" y="55"/>
                          </a:cubicBezTo>
                          <a:cubicBezTo>
                            <a:pt x="11" y="55"/>
                            <a:pt x="9" y="54"/>
                            <a:pt x="7"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346" name="Freeform 345"/>
                    <p:cNvSpPr>
                      <a:spLocks noEditPoints="1"/>
                    </p:cNvSpPr>
                    <p:nvPr/>
                  </p:nvSpPr>
                  <p:spPr bwMode="auto">
                    <a:xfrm>
                      <a:off x="-989515" y="5002319"/>
                      <a:ext cx="375478" cy="625797"/>
                    </a:xfrm>
                    <a:custGeom>
                      <a:avLst/>
                      <a:gdLst>
                        <a:gd name="T0" fmla="*/ 124 w 141"/>
                        <a:gd name="T1" fmla="*/ 0 h 235"/>
                        <a:gd name="T2" fmla="*/ 17 w 141"/>
                        <a:gd name="T3" fmla="*/ 0 h 235"/>
                        <a:gd name="T4" fmla="*/ 0 w 141"/>
                        <a:gd name="T5" fmla="*/ 17 h 235"/>
                        <a:gd name="T6" fmla="*/ 0 w 141"/>
                        <a:gd name="T7" fmla="*/ 219 h 235"/>
                        <a:gd name="T8" fmla="*/ 17 w 141"/>
                        <a:gd name="T9" fmla="*/ 235 h 235"/>
                        <a:gd name="T10" fmla="*/ 124 w 141"/>
                        <a:gd name="T11" fmla="*/ 235 h 235"/>
                        <a:gd name="T12" fmla="*/ 141 w 141"/>
                        <a:gd name="T13" fmla="*/ 219 h 235"/>
                        <a:gd name="T14" fmla="*/ 141 w 141"/>
                        <a:gd name="T15" fmla="*/ 17 h 235"/>
                        <a:gd name="T16" fmla="*/ 124 w 141"/>
                        <a:gd name="T17" fmla="*/ 0 h 235"/>
                        <a:gd name="T18" fmla="*/ 71 w 141"/>
                        <a:gd name="T19" fmla="*/ 227 h 235"/>
                        <a:gd name="T20" fmla="*/ 58 w 141"/>
                        <a:gd name="T21" fmla="*/ 215 h 235"/>
                        <a:gd name="T22" fmla="*/ 71 w 141"/>
                        <a:gd name="T23" fmla="*/ 203 h 235"/>
                        <a:gd name="T24" fmla="*/ 83 w 141"/>
                        <a:gd name="T25" fmla="*/ 215 h 235"/>
                        <a:gd name="T26" fmla="*/ 71 w 141"/>
                        <a:gd name="T27" fmla="*/ 227 h 235"/>
                        <a:gd name="T28" fmla="*/ 135 w 141"/>
                        <a:gd name="T29" fmla="*/ 183 h 235"/>
                        <a:gd name="T30" fmla="*/ 122 w 141"/>
                        <a:gd name="T31" fmla="*/ 196 h 235"/>
                        <a:gd name="T32" fmla="*/ 19 w 141"/>
                        <a:gd name="T33" fmla="*/ 196 h 235"/>
                        <a:gd name="T34" fmla="*/ 6 w 141"/>
                        <a:gd name="T35" fmla="*/ 183 h 235"/>
                        <a:gd name="T36" fmla="*/ 6 w 141"/>
                        <a:gd name="T37" fmla="*/ 18 h 235"/>
                        <a:gd name="T38" fmla="*/ 19 w 141"/>
                        <a:gd name="T39" fmla="*/ 6 h 235"/>
                        <a:gd name="T40" fmla="*/ 122 w 141"/>
                        <a:gd name="T41" fmla="*/ 6 h 235"/>
                        <a:gd name="T42" fmla="*/ 135 w 141"/>
                        <a:gd name="T43" fmla="*/ 18 h 235"/>
                        <a:gd name="T44" fmla="*/ 135 w 141"/>
                        <a:gd name="T45" fmla="*/ 1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235">
                          <a:moveTo>
                            <a:pt x="124" y="0"/>
                          </a:moveTo>
                          <a:cubicBezTo>
                            <a:pt x="17" y="0"/>
                            <a:pt x="17" y="0"/>
                            <a:pt x="17" y="0"/>
                          </a:cubicBezTo>
                          <a:cubicBezTo>
                            <a:pt x="8" y="0"/>
                            <a:pt x="0" y="7"/>
                            <a:pt x="0" y="17"/>
                          </a:cubicBezTo>
                          <a:cubicBezTo>
                            <a:pt x="0" y="219"/>
                            <a:pt x="0" y="219"/>
                            <a:pt x="0" y="219"/>
                          </a:cubicBezTo>
                          <a:cubicBezTo>
                            <a:pt x="0" y="228"/>
                            <a:pt x="8" y="235"/>
                            <a:pt x="17" y="235"/>
                          </a:cubicBezTo>
                          <a:cubicBezTo>
                            <a:pt x="124" y="235"/>
                            <a:pt x="124" y="235"/>
                            <a:pt x="124" y="235"/>
                          </a:cubicBezTo>
                          <a:cubicBezTo>
                            <a:pt x="133" y="235"/>
                            <a:pt x="141" y="228"/>
                            <a:pt x="141" y="219"/>
                          </a:cubicBezTo>
                          <a:cubicBezTo>
                            <a:pt x="141" y="17"/>
                            <a:pt x="141" y="17"/>
                            <a:pt x="141" y="17"/>
                          </a:cubicBezTo>
                          <a:cubicBezTo>
                            <a:pt x="141" y="7"/>
                            <a:pt x="133" y="0"/>
                            <a:pt x="124" y="0"/>
                          </a:cubicBezTo>
                          <a:close/>
                          <a:moveTo>
                            <a:pt x="71" y="227"/>
                          </a:moveTo>
                          <a:cubicBezTo>
                            <a:pt x="64" y="227"/>
                            <a:pt x="58" y="222"/>
                            <a:pt x="58" y="215"/>
                          </a:cubicBezTo>
                          <a:cubicBezTo>
                            <a:pt x="58" y="208"/>
                            <a:pt x="64" y="203"/>
                            <a:pt x="71" y="203"/>
                          </a:cubicBezTo>
                          <a:cubicBezTo>
                            <a:pt x="77" y="203"/>
                            <a:pt x="83" y="208"/>
                            <a:pt x="83" y="215"/>
                          </a:cubicBezTo>
                          <a:cubicBezTo>
                            <a:pt x="83" y="222"/>
                            <a:pt x="77" y="227"/>
                            <a:pt x="71" y="227"/>
                          </a:cubicBezTo>
                          <a:close/>
                          <a:moveTo>
                            <a:pt x="135" y="183"/>
                          </a:moveTo>
                          <a:cubicBezTo>
                            <a:pt x="135" y="190"/>
                            <a:pt x="129" y="196"/>
                            <a:pt x="122" y="196"/>
                          </a:cubicBezTo>
                          <a:cubicBezTo>
                            <a:pt x="19" y="196"/>
                            <a:pt x="19" y="196"/>
                            <a:pt x="19" y="196"/>
                          </a:cubicBezTo>
                          <a:cubicBezTo>
                            <a:pt x="12" y="196"/>
                            <a:pt x="6" y="190"/>
                            <a:pt x="6" y="183"/>
                          </a:cubicBezTo>
                          <a:cubicBezTo>
                            <a:pt x="6" y="18"/>
                            <a:pt x="6" y="18"/>
                            <a:pt x="6" y="18"/>
                          </a:cubicBezTo>
                          <a:cubicBezTo>
                            <a:pt x="6" y="11"/>
                            <a:pt x="12" y="6"/>
                            <a:pt x="19" y="6"/>
                          </a:cubicBezTo>
                          <a:cubicBezTo>
                            <a:pt x="122" y="6"/>
                            <a:pt x="122" y="6"/>
                            <a:pt x="122" y="6"/>
                          </a:cubicBezTo>
                          <a:cubicBezTo>
                            <a:pt x="129" y="6"/>
                            <a:pt x="135" y="11"/>
                            <a:pt x="135" y="18"/>
                          </a:cubicBezTo>
                          <a:lnTo>
                            <a:pt x="135"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347" name="Freeform 346"/>
                    <p:cNvSpPr>
                      <a:spLocks noEditPoints="1"/>
                    </p:cNvSpPr>
                    <p:nvPr/>
                  </p:nvSpPr>
                  <p:spPr bwMode="auto">
                    <a:xfrm>
                      <a:off x="-819253" y="5555951"/>
                      <a:ext cx="34955" cy="34955"/>
                    </a:xfrm>
                    <a:custGeom>
                      <a:avLst/>
                      <a:gdLst>
                        <a:gd name="T0" fmla="*/ 0 w 31"/>
                        <a:gd name="T1" fmla="*/ 0 h 31"/>
                        <a:gd name="T2" fmla="*/ 0 w 31"/>
                        <a:gd name="T3" fmla="*/ 31 h 31"/>
                        <a:gd name="T4" fmla="*/ 31 w 31"/>
                        <a:gd name="T5" fmla="*/ 31 h 31"/>
                        <a:gd name="T6" fmla="*/ 31 w 31"/>
                        <a:gd name="T7" fmla="*/ 0 h 31"/>
                        <a:gd name="T8" fmla="*/ 0 w 31"/>
                        <a:gd name="T9" fmla="*/ 0 h 31"/>
                        <a:gd name="T10" fmla="*/ 24 w 31"/>
                        <a:gd name="T11" fmla="*/ 24 h 31"/>
                        <a:gd name="T12" fmla="*/ 7 w 31"/>
                        <a:gd name="T13" fmla="*/ 24 h 31"/>
                        <a:gd name="T14" fmla="*/ 7 w 31"/>
                        <a:gd name="T15" fmla="*/ 7 h 31"/>
                        <a:gd name="T16" fmla="*/ 24 w 31"/>
                        <a:gd name="T17" fmla="*/ 7 h 31"/>
                        <a:gd name="T18" fmla="*/ 24 w 31"/>
                        <a:gd name="T19"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0" y="0"/>
                          </a:moveTo>
                          <a:lnTo>
                            <a:pt x="0" y="31"/>
                          </a:lnTo>
                          <a:lnTo>
                            <a:pt x="31" y="31"/>
                          </a:lnTo>
                          <a:lnTo>
                            <a:pt x="31" y="0"/>
                          </a:lnTo>
                          <a:lnTo>
                            <a:pt x="0" y="0"/>
                          </a:lnTo>
                          <a:close/>
                          <a:moveTo>
                            <a:pt x="24" y="24"/>
                          </a:moveTo>
                          <a:lnTo>
                            <a:pt x="7" y="24"/>
                          </a:lnTo>
                          <a:lnTo>
                            <a:pt x="7" y="7"/>
                          </a:lnTo>
                          <a:lnTo>
                            <a:pt x="24" y="7"/>
                          </a:lnTo>
                          <a:lnTo>
                            <a:pt x="2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grpSp>
            </p:grpSp>
          </p:grpSp>
          <p:sp>
            <p:nvSpPr>
              <p:cNvPr id="348" name="TextBox 347"/>
              <p:cNvSpPr txBox="1"/>
              <p:nvPr/>
            </p:nvSpPr>
            <p:spPr>
              <a:xfrm>
                <a:off x="2466556" y="1927111"/>
                <a:ext cx="1381832" cy="286232"/>
              </a:xfrm>
              <a:prstGeom prst="rect">
                <a:avLst/>
              </a:prstGeom>
              <a:noFill/>
            </p:spPr>
            <p:txBody>
              <a:bodyPr wrap="square" rtlCol="0">
                <a:spAutoFit/>
              </a:bodyPr>
              <a:lstStyle>
                <a:defPPr>
                  <a:defRPr lang="en-US"/>
                </a:defPPr>
                <a:lvl1pPr algn="ctr">
                  <a:defRPr sz="1400" b="1" spc="-4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defRPr>
                </a:lvl1pPr>
              </a:lstStyle>
              <a:p>
                <a:pPr>
                  <a:lnSpc>
                    <a:spcPct val="90000"/>
                  </a:lnSpc>
                </a:pPr>
                <a:r>
                  <a:rPr lang="en-US" spc="-30" dirty="0" smtClean="0"/>
                  <a:t>ANY MEDIA</a:t>
                </a:r>
                <a:endParaRPr lang="en-US" spc="-30" dirty="0"/>
              </a:p>
            </p:txBody>
          </p:sp>
        </p:grpSp>
        <p:grpSp>
          <p:nvGrpSpPr>
            <p:cNvPr id="24" name="Group 23"/>
            <p:cNvGrpSpPr/>
            <p:nvPr/>
          </p:nvGrpSpPr>
          <p:grpSpPr>
            <a:xfrm>
              <a:off x="2381997" y="4979784"/>
              <a:ext cx="1550950" cy="1026099"/>
              <a:chOff x="2381997" y="4998834"/>
              <a:chExt cx="1550950" cy="1026099"/>
            </a:xfrm>
          </p:grpSpPr>
          <p:sp>
            <p:nvSpPr>
              <p:cNvPr id="358" name="TextBox 357"/>
              <p:cNvSpPr txBox="1"/>
              <p:nvPr/>
            </p:nvSpPr>
            <p:spPr>
              <a:xfrm>
                <a:off x="2381997" y="4998834"/>
                <a:ext cx="1550950" cy="480131"/>
              </a:xfrm>
              <a:prstGeom prst="rect">
                <a:avLst/>
              </a:prstGeom>
              <a:noFill/>
            </p:spPr>
            <p:txBody>
              <a:bodyPr wrap="square" rtlCol="0">
                <a:spAutoFit/>
              </a:bodyPr>
              <a:lstStyle/>
              <a:p>
                <a:pPr>
                  <a:lnSpc>
                    <a:spcPct val="90000"/>
                  </a:lnSpc>
                </a:pPr>
                <a:r>
                  <a:rPr lang="en-US" sz="1400" b="1" spc="-40"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PERFORMANCE AND ANALYTICS</a:t>
                </a:r>
              </a:p>
            </p:txBody>
          </p:sp>
          <p:grpSp>
            <p:nvGrpSpPr>
              <p:cNvPr id="17" name="Group 16"/>
              <p:cNvGrpSpPr/>
              <p:nvPr/>
            </p:nvGrpSpPr>
            <p:grpSpPr>
              <a:xfrm>
                <a:off x="2447077" y="5575589"/>
                <a:ext cx="1420790" cy="449344"/>
                <a:chOff x="2428525" y="5575589"/>
                <a:chExt cx="1420790" cy="449344"/>
              </a:xfrm>
            </p:grpSpPr>
            <p:grpSp>
              <p:nvGrpSpPr>
                <p:cNvPr id="351" name="Group 248"/>
                <p:cNvGrpSpPr/>
                <p:nvPr/>
              </p:nvGrpSpPr>
              <p:grpSpPr>
                <a:xfrm>
                  <a:off x="2428525" y="5575589"/>
                  <a:ext cx="411480" cy="449344"/>
                  <a:chOff x="2062804" y="3837575"/>
                  <a:chExt cx="496408" cy="447225"/>
                </a:xfrm>
              </p:grpSpPr>
              <p:sp>
                <p:nvSpPr>
                  <p:cNvPr id="352" name="AutoShape 46"/>
                  <p:cNvSpPr>
                    <a:spLocks noChangeArrowheads="1"/>
                  </p:cNvSpPr>
                  <p:nvPr/>
                </p:nvSpPr>
                <p:spPr bwMode="auto">
                  <a:xfrm>
                    <a:off x="2062804" y="3837575"/>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grpSp>
                <p:nvGrpSpPr>
                  <p:cNvPr id="353" name="Group 243"/>
                  <p:cNvGrpSpPr/>
                  <p:nvPr/>
                </p:nvGrpSpPr>
                <p:grpSpPr>
                  <a:xfrm>
                    <a:off x="2135748" y="3929877"/>
                    <a:ext cx="350520" cy="238262"/>
                    <a:chOff x="3185160" y="3903980"/>
                    <a:chExt cx="388620" cy="264160"/>
                  </a:xfrm>
                </p:grpSpPr>
                <p:cxnSp>
                  <p:nvCxnSpPr>
                    <p:cNvPr id="354" name="Straight Connector 353"/>
                    <p:cNvCxnSpPr/>
                    <p:nvPr/>
                  </p:nvCxnSpPr>
                  <p:spPr>
                    <a:xfrm>
                      <a:off x="3185160" y="4168140"/>
                      <a:ext cx="388620"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355" name="Rectangle 354"/>
                    <p:cNvSpPr/>
                    <p:nvPr/>
                  </p:nvSpPr>
                  <p:spPr>
                    <a:xfrm>
                      <a:off x="3246120" y="4018280"/>
                      <a:ext cx="76200" cy="127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solidFill>
                          <a:prstClr val="white"/>
                        </a:solidFill>
                        <a:latin typeface="Arial"/>
                      </a:endParaRPr>
                    </a:p>
                  </p:txBody>
                </p:sp>
                <p:sp>
                  <p:nvSpPr>
                    <p:cNvPr id="356" name="Rectangle 355"/>
                    <p:cNvSpPr/>
                    <p:nvPr/>
                  </p:nvSpPr>
                  <p:spPr>
                    <a:xfrm>
                      <a:off x="3345180" y="3903980"/>
                      <a:ext cx="76200" cy="2413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solidFill>
                          <a:prstClr val="white"/>
                        </a:solidFill>
                        <a:latin typeface="Arial"/>
                      </a:endParaRPr>
                    </a:p>
                  </p:txBody>
                </p:sp>
                <p:sp>
                  <p:nvSpPr>
                    <p:cNvPr id="357" name="Rectangle 356"/>
                    <p:cNvSpPr/>
                    <p:nvPr/>
                  </p:nvSpPr>
                  <p:spPr>
                    <a:xfrm>
                      <a:off x="3444240" y="3942080"/>
                      <a:ext cx="76200" cy="2032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solidFill>
                          <a:prstClr val="white"/>
                        </a:solidFill>
                        <a:latin typeface="Arial"/>
                      </a:endParaRPr>
                    </a:p>
                  </p:txBody>
                </p:sp>
              </p:grpSp>
            </p:grpSp>
            <p:grpSp>
              <p:nvGrpSpPr>
                <p:cNvPr id="359" name="Group 246"/>
                <p:cNvGrpSpPr/>
                <p:nvPr/>
              </p:nvGrpSpPr>
              <p:grpSpPr>
                <a:xfrm>
                  <a:off x="2929387" y="5575589"/>
                  <a:ext cx="411480" cy="449344"/>
                  <a:chOff x="2597041" y="3837575"/>
                  <a:chExt cx="496408" cy="447225"/>
                </a:xfrm>
              </p:grpSpPr>
              <p:sp>
                <p:nvSpPr>
                  <p:cNvPr id="360" name="AutoShape 46"/>
                  <p:cNvSpPr>
                    <a:spLocks noChangeArrowheads="1"/>
                  </p:cNvSpPr>
                  <p:nvPr/>
                </p:nvSpPr>
                <p:spPr bwMode="auto">
                  <a:xfrm>
                    <a:off x="2597041" y="3837575"/>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defRPr/>
                    </a:pPr>
                    <a:endParaRPr lang="en-US" dirty="0">
                      <a:solidFill>
                        <a:srgbClr val="323232"/>
                      </a:solidFill>
                      <a:latin typeface="Arial"/>
                      <a:ea typeface="ＭＳ Ｐゴシック" pitchFamily="-84" charset="-128"/>
                    </a:endParaRPr>
                  </a:p>
                </p:txBody>
              </p:sp>
              <p:sp>
                <p:nvSpPr>
                  <p:cNvPr id="361" name="Freeform 120"/>
                  <p:cNvSpPr>
                    <a:spLocks noEditPoints="1"/>
                  </p:cNvSpPr>
                  <p:nvPr/>
                </p:nvSpPr>
                <p:spPr bwMode="auto">
                  <a:xfrm>
                    <a:off x="2647218" y="3964934"/>
                    <a:ext cx="360142" cy="204249"/>
                  </a:xfrm>
                  <a:custGeom>
                    <a:avLst/>
                    <a:gdLst/>
                    <a:ahLst/>
                    <a:cxnLst>
                      <a:cxn ang="0">
                        <a:pos x="843" y="3"/>
                      </a:cxn>
                      <a:cxn ang="0">
                        <a:pos x="835" y="0"/>
                      </a:cxn>
                      <a:cxn ang="0">
                        <a:pos x="580" y="0"/>
                      </a:cxn>
                      <a:cxn ang="0">
                        <a:pos x="570" y="6"/>
                      </a:cxn>
                      <a:cxn ang="0">
                        <a:pos x="551" y="62"/>
                      </a:cxn>
                      <a:cxn ang="0">
                        <a:pos x="145" y="63"/>
                      </a:cxn>
                      <a:cxn ang="0">
                        <a:pos x="135" y="71"/>
                      </a:cxn>
                      <a:cxn ang="0">
                        <a:pos x="132" y="97"/>
                      </a:cxn>
                      <a:cxn ang="0">
                        <a:pos x="0" y="97"/>
                      </a:cxn>
                      <a:cxn ang="0">
                        <a:pos x="89" y="461"/>
                      </a:cxn>
                      <a:cxn ang="0">
                        <a:pos x="88" y="468"/>
                      </a:cxn>
                      <a:cxn ang="0">
                        <a:pos x="90" y="476"/>
                      </a:cxn>
                      <a:cxn ang="0">
                        <a:pos x="98" y="479"/>
                      </a:cxn>
                      <a:cxn ang="0">
                        <a:pos x="731" y="479"/>
                      </a:cxn>
                      <a:cxn ang="0">
                        <a:pos x="741" y="472"/>
                      </a:cxn>
                      <a:cxn ang="0">
                        <a:pos x="845" y="12"/>
                      </a:cxn>
                      <a:cxn ang="0">
                        <a:pos x="843" y="3"/>
                      </a:cxn>
                      <a:cxn ang="0">
                        <a:pos x="723" y="458"/>
                      </a:cxn>
                      <a:cxn ang="0">
                        <a:pos x="629" y="97"/>
                      </a:cxn>
                      <a:cxn ang="0">
                        <a:pos x="152" y="97"/>
                      </a:cxn>
                      <a:cxn ang="0">
                        <a:pos x="154" y="83"/>
                      </a:cxn>
                      <a:cxn ang="0">
                        <a:pos x="558" y="82"/>
                      </a:cxn>
                      <a:cxn ang="0">
                        <a:pos x="567" y="75"/>
                      </a:cxn>
                      <a:cxn ang="0">
                        <a:pos x="587" y="20"/>
                      </a:cxn>
                      <a:cxn ang="0">
                        <a:pos x="822" y="20"/>
                      </a:cxn>
                      <a:cxn ang="0">
                        <a:pos x="723" y="458"/>
                      </a:cxn>
                    </a:cxnLst>
                    <a:rect l="0" t="0" r="r" b="b"/>
                    <a:pathLst>
                      <a:path w="845" h="479">
                        <a:moveTo>
                          <a:pt x="843" y="3"/>
                        </a:moveTo>
                        <a:cubicBezTo>
                          <a:pt x="841" y="1"/>
                          <a:pt x="838" y="0"/>
                          <a:pt x="835" y="0"/>
                        </a:cubicBezTo>
                        <a:cubicBezTo>
                          <a:pt x="580" y="0"/>
                          <a:pt x="580" y="0"/>
                          <a:pt x="580" y="0"/>
                        </a:cubicBezTo>
                        <a:cubicBezTo>
                          <a:pt x="576" y="0"/>
                          <a:pt x="572" y="2"/>
                          <a:pt x="570" y="6"/>
                        </a:cubicBezTo>
                        <a:cubicBezTo>
                          <a:pt x="551" y="62"/>
                          <a:pt x="551" y="62"/>
                          <a:pt x="551" y="62"/>
                        </a:cubicBezTo>
                        <a:cubicBezTo>
                          <a:pt x="145" y="63"/>
                          <a:pt x="145" y="63"/>
                          <a:pt x="145" y="63"/>
                        </a:cubicBezTo>
                        <a:cubicBezTo>
                          <a:pt x="140" y="63"/>
                          <a:pt x="136" y="66"/>
                          <a:pt x="135" y="71"/>
                        </a:cubicBezTo>
                        <a:cubicBezTo>
                          <a:pt x="132" y="97"/>
                          <a:pt x="132" y="97"/>
                          <a:pt x="132" y="97"/>
                        </a:cubicBezTo>
                        <a:cubicBezTo>
                          <a:pt x="0" y="97"/>
                          <a:pt x="0" y="97"/>
                          <a:pt x="0" y="97"/>
                        </a:cubicBezTo>
                        <a:cubicBezTo>
                          <a:pt x="89" y="461"/>
                          <a:pt x="89" y="461"/>
                          <a:pt x="89" y="461"/>
                        </a:cubicBezTo>
                        <a:cubicBezTo>
                          <a:pt x="88" y="468"/>
                          <a:pt x="88" y="468"/>
                          <a:pt x="88" y="468"/>
                        </a:cubicBezTo>
                        <a:cubicBezTo>
                          <a:pt x="88" y="471"/>
                          <a:pt x="89" y="474"/>
                          <a:pt x="90" y="476"/>
                        </a:cubicBezTo>
                        <a:cubicBezTo>
                          <a:pt x="92" y="478"/>
                          <a:pt x="95" y="479"/>
                          <a:pt x="98" y="479"/>
                        </a:cubicBezTo>
                        <a:cubicBezTo>
                          <a:pt x="731" y="479"/>
                          <a:pt x="731" y="479"/>
                          <a:pt x="731" y="479"/>
                        </a:cubicBezTo>
                        <a:cubicBezTo>
                          <a:pt x="736" y="479"/>
                          <a:pt x="740" y="476"/>
                          <a:pt x="741" y="472"/>
                        </a:cubicBezTo>
                        <a:cubicBezTo>
                          <a:pt x="845" y="12"/>
                          <a:pt x="845" y="12"/>
                          <a:pt x="845" y="12"/>
                        </a:cubicBezTo>
                        <a:cubicBezTo>
                          <a:pt x="845" y="9"/>
                          <a:pt x="845" y="6"/>
                          <a:pt x="843" y="3"/>
                        </a:cubicBezTo>
                        <a:moveTo>
                          <a:pt x="723" y="458"/>
                        </a:moveTo>
                        <a:cubicBezTo>
                          <a:pt x="629" y="97"/>
                          <a:pt x="629" y="97"/>
                          <a:pt x="629" y="97"/>
                        </a:cubicBezTo>
                        <a:cubicBezTo>
                          <a:pt x="152" y="97"/>
                          <a:pt x="152" y="97"/>
                          <a:pt x="152" y="97"/>
                        </a:cubicBezTo>
                        <a:cubicBezTo>
                          <a:pt x="154" y="83"/>
                          <a:pt x="154" y="83"/>
                          <a:pt x="154" y="83"/>
                        </a:cubicBezTo>
                        <a:cubicBezTo>
                          <a:pt x="558" y="82"/>
                          <a:pt x="558" y="82"/>
                          <a:pt x="558" y="82"/>
                        </a:cubicBezTo>
                        <a:cubicBezTo>
                          <a:pt x="562" y="82"/>
                          <a:pt x="566" y="79"/>
                          <a:pt x="567" y="75"/>
                        </a:cubicBezTo>
                        <a:cubicBezTo>
                          <a:pt x="587" y="20"/>
                          <a:pt x="587" y="20"/>
                          <a:pt x="587" y="20"/>
                        </a:cubicBezTo>
                        <a:cubicBezTo>
                          <a:pt x="822" y="20"/>
                          <a:pt x="822" y="20"/>
                          <a:pt x="822" y="20"/>
                        </a:cubicBezTo>
                        <a:lnTo>
                          <a:pt x="723" y="458"/>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grpSp>
            <p:grpSp>
              <p:nvGrpSpPr>
                <p:cNvPr id="362" name="Group 247"/>
                <p:cNvGrpSpPr/>
                <p:nvPr/>
              </p:nvGrpSpPr>
              <p:grpSpPr>
                <a:xfrm>
                  <a:off x="3437835" y="5575589"/>
                  <a:ext cx="411480" cy="449344"/>
                  <a:chOff x="3131277" y="3837575"/>
                  <a:chExt cx="496408" cy="447225"/>
                </a:xfrm>
              </p:grpSpPr>
              <p:sp>
                <p:nvSpPr>
                  <p:cNvPr id="363" name="AutoShape 46"/>
                  <p:cNvSpPr>
                    <a:spLocks noChangeArrowheads="1"/>
                  </p:cNvSpPr>
                  <p:nvPr/>
                </p:nvSpPr>
                <p:spPr bwMode="auto">
                  <a:xfrm>
                    <a:off x="3131277" y="3837575"/>
                    <a:ext cx="496408" cy="447225"/>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endParaRPr lang="en-US" dirty="0">
                      <a:solidFill>
                        <a:srgbClr val="323232"/>
                      </a:solidFill>
                      <a:latin typeface="Arial"/>
                      <a:ea typeface="ＭＳ Ｐゴシック" pitchFamily="-84" charset="-128"/>
                    </a:endParaRPr>
                  </a:p>
                </p:txBody>
              </p:sp>
              <p:grpSp>
                <p:nvGrpSpPr>
                  <p:cNvPr id="364" name="Group 187"/>
                  <p:cNvGrpSpPr/>
                  <p:nvPr/>
                </p:nvGrpSpPr>
                <p:grpSpPr>
                  <a:xfrm rot="2666559">
                    <a:off x="3292917" y="3901046"/>
                    <a:ext cx="165433" cy="303649"/>
                    <a:chOff x="5324768" y="1032461"/>
                    <a:chExt cx="246063" cy="451644"/>
                  </a:xfrm>
                  <a:solidFill>
                    <a:schemeClr val="bg1"/>
                  </a:solidFill>
                  <a:effectLst/>
                </p:grpSpPr>
                <p:sp>
                  <p:nvSpPr>
                    <p:cNvPr id="365" name="Freeform 6"/>
                    <p:cNvSpPr>
                      <a:spLocks noEditPoints="1"/>
                    </p:cNvSpPr>
                    <p:nvPr/>
                  </p:nvSpPr>
                  <p:spPr bwMode="auto">
                    <a:xfrm>
                      <a:off x="5324768" y="1032461"/>
                      <a:ext cx="246063" cy="246063"/>
                    </a:xfrm>
                    <a:custGeom>
                      <a:avLst/>
                      <a:gdLst/>
                      <a:ahLst/>
                      <a:cxnLst>
                        <a:cxn ang="0">
                          <a:pos x="107" y="0"/>
                        </a:cxn>
                        <a:cxn ang="0">
                          <a:pos x="0" y="107"/>
                        </a:cxn>
                        <a:cxn ang="0">
                          <a:pos x="107" y="214"/>
                        </a:cxn>
                        <a:cxn ang="0">
                          <a:pos x="214" y="107"/>
                        </a:cxn>
                        <a:cxn ang="0">
                          <a:pos x="107" y="0"/>
                        </a:cxn>
                        <a:cxn ang="0">
                          <a:pos x="107" y="184"/>
                        </a:cxn>
                        <a:cxn ang="0">
                          <a:pos x="31" y="107"/>
                        </a:cxn>
                        <a:cxn ang="0">
                          <a:pos x="107" y="31"/>
                        </a:cxn>
                        <a:cxn ang="0">
                          <a:pos x="184" y="107"/>
                        </a:cxn>
                        <a:cxn ang="0">
                          <a:pos x="107" y="184"/>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4"/>
                          </a:moveTo>
                          <a:cubicBezTo>
                            <a:pt x="65" y="184"/>
                            <a:pt x="31" y="149"/>
                            <a:pt x="31" y="107"/>
                          </a:cubicBezTo>
                          <a:cubicBezTo>
                            <a:pt x="31" y="65"/>
                            <a:pt x="65" y="31"/>
                            <a:pt x="107" y="31"/>
                          </a:cubicBezTo>
                          <a:cubicBezTo>
                            <a:pt x="149" y="31"/>
                            <a:pt x="184" y="65"/>
                            <a:pt x="184" y="107"/>
                          </a:cubicBezTo>
                          <a:cubicBezTo>
                            <a:pt x="184" y="149"/>
                            <a:pt x="149" y="184"/>
                            <a:pt x="107" y="1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366" name="Freeform 7"/>
                    <p:cNvSpPr>
                      <a:spLocks/>
                    </p:cNvSpPr>
                    <p:nvPr/>
                  </p:nvSpPr>
                  <p:spPr bwMode="auto">
                    <a:xfrm rot="20700000">
                      <a:off x="5364164" y="1090405"/>
                      <a:ext cx="88900" cy="87313"/>
                    </a:xfrm>
                    <a:custGeom>
                      <a:avLst/>
                      <a:gdLst/>
                      <a:ahLst/>
                      <a:cxnLst>
                        <a:cxn ang="0">
                          <a:pos x="72" y="0"/>
                        </a:cxn>
                        <a:cxn ang="0">
                          <a:pos x="72" y="0"/>
                        </a:cxn>
                        <a:cxn ang="0">
                          <a:pos x="0" y="71"/>
                        </a:cxn>
                        <a:cxn ang="0">
                          <a:pos x="0" y="71"/>
                        </a:cxn>
                        <a:cxn ang="0">
                          <a:pos x="0" y="71"/>
                        </a:cxn>
                        <a:cxn ang="0">
                          <a:pos x="0" y="71"/>
                        </a:cxn>
                        <a:cxn ang="0">
                          <a:pos x="0" y="71"/>
                        </a:cxn>
                        <a:cxn ang="0">
                          <a:pos x="6" y="77"/>
                        </a:cxn>
                        <a:cxn ang="0">
                          <a:pos x="11" y="71"/>
                        </a:cxn>
                        <a:cxn ang="0">
                          <a:pos x="12" y="71"/>
                        </a:cxn>
                        <a:cxn ang="0">
                          <a:pos x="72" y="11"/>
                        </a:cxn>
                        <a:cxn ang="0">
                          <a:pos x="72" y="11"/>
                        </a:cxn>
                        <a:cxn ang="0">
                          <a:pos x="77" y="6"/>
                        </a:cxn>
                        <a:cxn ang="0">
                          <a:pos x="72" y="0"/>
                        </a:cxn>
                      </a:cxnLst>
                      <a:rect l="0" t="0" r="r" b="b"/>
                      <a:pathLst>
                        <a:path w="77" h="77">
                          <a:moveTo>
                            <a:pt x="72" y="0"/>
                          </a:moveTo>
                          <a:cubicBezTo>
                            <a:pt x="72" y="0"/>
                            <a:pt x="72" y="0"/>
                            <a:pt x="72" y="0"/>
                          </a:cubicBezTo>
                          <a:cubicBezTo>
                            <a:pt x="33" y="2"/>
                            <a:pt x="3" y="33"/>
                            <a:pt x="0" y="71"/>
                          </a:cubicBezTo>
                          <a:cubicBezTo>
                            <a:pt x="0" y="71"/>
                            <a:pt x="0" y="71"/>
                            <a:pt x="0" y="71"/>
                          </a:cubicBezTo>
                          <a:cubicBezTo>
                            <a:pt x="0" y="71"/>
                            <a:pt x="0" y="71"/>
                            <a:pt x="0" y="71"/>
                          </a:cubicBezTo>
                          <a:cubicBezTo>
                            <a:pt x="0" y="71"/>
                            <a:pt x="0" y="71"/>
                            <a:pt x="0" y="71"/>
                          </a:cubicBezTo>
                          <a:cubicBezTo>
                            <a:pt x="0" y="71"/>
                            <a:pt x="0" y="71"/>
                            <a:pt x="0" y="71"/>
                          </a:cubicBezTo>
                          <a:cubicBezTo>
                            <a:pt x="0" y="74"/>
                            <a:pt x="3" y="77"/>
                            <a:pt x="6" y="77"/>
                          </a:cubicBezTo>
                          <a:cubicBezTo>
                            <a:pt x="9" y="77"/>
                            <a:pt x="11" y="74"/>
                            <a:pt x="11" y="71"/>
                          </a:cubicBezTo>
                          <a:cubicBezTo>
                            <a:pt x="12" y="71"/>
                            <a:pt x="12" y="71"/>
                            <a:pt x="12" y="71"/>
                          </a:cubicBezTo>
                          <a:cubicBezTo>
                            <a:pt x="14" y="39"/>
                            <a:pt x="40" y="14"/>
                            <a:pt x="72" y="11"/>
                          </a:cubicBezTo>
                          <a:cubicBezTo>
                            <a:pt x="72" y="11"/>
                            <a:pt x="72" y="11"/>
                            <a:pt x="72" y="11"/>
                          </a:cubicBezTo>
                          <a:cubicBezTo>
                            <a:pt x="75" y="11"/>
                            <a:pt x="77" y="9"/>
                            <a:pt x="77" y="6"/>
                          </a:cubicBezTo>
                          <a:cubicBezTo>
                            <a:pt x="77" y="3"/>
                            <a:pt x="75" y="0"/>
                            <a:pt x="7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367" name="Freeform 8"/>
                    <p:cNvSpPr>
                      <a:spLocks/>
                    </p:cNvSpPr>
                    <p:nvPr/>
                  </p:nvSpPr>
                  <p:spPr bwMode="auto">
                    <a:xfrm rot="18900000">
                      <a:off x="5362074" y="1312655"/>
                      <a:ext cx="171450" cy="171450"/>
                    </a:xfrm>
                    <a:custGeom>
                      <a:avLst/>
                      <a:gdLst/>
                      <a:ahLst/>
                      <a:cxnLst>
                        <a:cxn ang="0">
                          <a:pos x="107" y="0"/>
                        </a:cxn>
                        <a:cxn ang="0">
                          <a:pos x="12" y="92"/>
                        </a:cxn>
                        <a:cxn ang="0">
                          <a:pos x="12" y="135"/>
                        </a:cxn>
                        <a:cxn ang="0">
                          <a:pos x="55" y="136"/>
                        </a:cxn>
                        <a:cxn ang="0">
                          <a:pos x="150" y="44"/>
                        </a:cxn>
                        <a:cxn ang="0">
                          <a:pos x="107" y="0"/>
                        </a:cxn>
                      </a:cxnLst>
                      <a:rect l="0" t="0" r="r" b="b"/>
                      <a:pathLst>
                        <a:path w="150" h="148">
                          <a:moveTo>
                            <a:pt x="107" y="0"/>
                          </a:moveTo>
                          <a:cubicBezTo>
                            <a:pt x="12" y="92"/>
                            <a:pt x="12" y="92"/>
                            <a:pt x="12" y="92"/>
                          </a:cubicBezTo>
                          <a:cubicBezTo>
                            <a:pt x="0" y="104"/>
                            <a:pt x="0" y="123"/>
                            <a:pt x="12" y="135"/>
                          </a:cubicBezTo>
                          <a:cubicBezTo>
                            <a:pt x="23" y="147"/>
                            <a:pt x="43" y="148"/>
                            <a:pt x="55" y="136"/>
                          </a:cubicBezTo>
                          <a:cubicBezTo>
                            <a:pt x="150" y="44"/>
                            <a:pt x="150" y="44"/>
                            <a:pt x="150" y="44"/>
                          </a:cubicBezTo>
                          <a:lnTo>
                            <a:pt x="10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sp>
                  <p:nvSpPr>
                    <p:cNvPr id="368" name="Freeform 5"/>
                    <p:cNvSpPr>
                      <a:spLocks/>
                    </p:cNvSpPr>
                    <p:nvPr/>
                  </p:nvSpPr>
                  <p:spPr bwMode="auto">
                    <a:xfrm rot="18900000">
                      <a:off x="5409699" y="1248362"/>
                      <a:ext cx="76200" cy="74613"/>
                    </a:xfrm>
                    <a:custGeom>
                      <a:avLst/>
                      <a:gdLst/>
                      <a:ahLst/>
                      <a:cxnLst>
                        <a:cxn ang="0">
                          <a:pos x="48" y="18"/>
                        </a:cxn>
                        <a:cxn ang="0">
                          <a:pos x="18" y="47"/>
                        </a:cxn>
                        <a:cxn ang="0">
                          <a:pos x="0" y="30"/>
                        </a:cxn>
                        <a:cxn ang="0">
                          <a:pos x="31" y="0"/>
                        </a:cxn>
                        <a:cxn ang="0">
                          <a:pos x="48" y="18"/>
                        </a:cxn>
                      </a:cxnLst>
                      <a:rect l="0" t="0" r="r" b="b"/>
                      <a:pathLst>
                        <a:path w="48" h="47">
                          <a:moveTo>
                            <a:pt x="48" y="18"/>
                          </a:moveTo>
                          <a:lnTo>
                            <a:pt x="18" y="47"/>
                          </a:lnTo>
                          <a:lnTo>
                            <a:pt x="0" y="30"/>
                          </a:lnTo>
                          <a:lnTo>
                            <a:pt x="31" y="0"/>
                          </a:lnTo>
                          <a:lnTo>
                            <a:pt x="4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a:solidFill>
                          <a:srgbClr val="323232"/>
                        </a:solidFill>
                        <a:ea typeface="ＭＳ Ｐゴシック" pitchFamily="-84" charset="-128"/>
                      </a:endParaRPr>
                    </a:p>
                  </p:txBody>
                </p:sp>
              </p:grpSp>
            </p:grpSp>
          </p:grpSp>
        </p:grpSp>
        <p:grpSp>
          <p:nvGrpSpPr>
            <p:cNvPr id="25" name="Group 24"/>
            <p:cNvGrpSpPr/>
            <p:nvPr/>
          </p:nvGrpSpPr>
          <p:grpSpPr>
            <a:xfrm>
              <a:off x="2285872" y="3447575"/>
              <a:ext cx="1743204" cy="978655"/>
              <a:chOff x="2285872" y="3438050"/>
              <a:chExt cx="1743204" cy="978655"/>
            </a:xfrm>
          </p:grpSpPr>
          <p:sp>
            <p:nvSpPr>
              <p:cNvPr id="371" name="TextBox 370"/>
              <p:cNvSpPr txBox="1"/>
              <p:nvPr/>
            </p:nvSpPr>
            <p:spPr>
              <a:xfrm>
                <a:off x="2285872" y="3438050"/>
                <a:ext cx="1743204" cy="480131"/>
              </a:xfrm>
              <a:prstGeom prst="rect">
                <a:avLst/>
              </a:prstGeom>
              <a:noFill/>
            </p:spPr>
            <p:txBody>
              <a:bodyPr wrap="square" rtlCol="0">
                <a:spAutoFit/>
              </a:bodyPr>
              <a:lstStyle>
                <a:defPPr>
                  <a:defRPr lang="en-US"/>
                </a:defPPr>
                <a:lvl1pPr algn="ctr">
                  <a:defRPr sz="1400" b="1" spc="-4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defRPr>
                </a:lvl1pPr>
              </a:lstStyle>
              <a:p>
                <a:pPr>
                  <a:lnSpc>
                    <a:spcPct val="90000"/>
                  </a:lnSpc>
                </a:pPr>
                <a:r>
                  <a:rPr lang="en-US" spc="-30" dirty="0" smtClean="0"/>
                  <a:t>EXPERIENCE </a:t>
                </a:r>
              </a:p>
              <a:p>
                <a:pPr>
                  <a:lnSpc>
                    <a:spcPct val="90000"/>
                  </a:lnSpc>
                </a:pPr>
                <a:r>
                  <a:rPr lang="en-US" spc="-30" dirty="0" smtClean="0"/>
                  <a:t>PORTAL</a:t>
                </a:r>
                <a:endParaRPr lang="en-US" spc="-30" dirty="0"/>
              </a:p>
            </p:txBody>
          </p:sp>
          <p:grpSp>
            <p:nvGrpSpPr>
              <p:cNvPr id="372" name="Group 371"/>
              <p:cNvGrpSpPr/>
              <p:nvPr/>
            </p:nvGrpSpPr>
            <p:grpSpPr>
              <a:xfrm>
                <a:off x="2951732" y="3967361"/>
                <a:ext cx="411480" cy="449344"/>
                <a:chOff x="3981738" y="2839581"/>
                <a:chExt cx="457630" cy="335419"/>
              </a:xfrm>
            </p:grpSpPr>
            <p:sp>
              <p:nvSpPr>
                <p:cNvPr id="373" name="AutoShape 46"/>
                <p:cNvSpPr>
                  <a:spLocks noChangeArrowheads="1"/>
                </p:cNvSpPr>
                <p:nvPr/>
              </p:nvSpPr>
              <p:spPr bwMode="auto">
                <a:xfrm>
                  <a:off x="3981738" y="2839581"/>
                  <a:ext cx="457630" cy="335419"/>
                </a:xfrm>
                <a:prstGeom prst="roundRect">
                  <a:avLst>
                    <a:gd name="adj" fmla="val 16667"/>
                  </a:avLst>
                </a:prstGeom>
                <a:gradFill rotWithShape="1">
                  <a:gsLst>
                    <a:gs pos="0">
                      <a:schemeClr val="accent1"/>
                    </a:gs>
                    <a:gs pos="100000">
                      <a:schemeClr val="accent1">
                        <a:gamma/>
                        <a:shade val="46275"/>
                        <a:invGamma/>
                      </a:schemeClr>
                    </a:gs>
                  </a:gsLst>
                  <a:lin ang="5400000" scaled="1"/>
                </a:gradFill>
                <a:ln w="50800" algn="ctr">
                  <a:noFill/>
                  <a:round/>
                  <a:headEnd/>
                  <a:tailEnd/>
                </a:ln>
                <a:effectLst/>
              </p:spPr>
              <p:txBody>
                <a:bodyPr wrap="none" anchor="ctr"/>
                <a:lstStyle/>
                <a:p>
                  <a:pPr algn="l"/>
                  <a:endParaRPr lang="en-US" dirty="0">
                    <a:solidFill>
                      <a:srgbClr val="323232"/>
                    </a:solidFill>
                    <a:latin typeface="Arial"/>
                    <a:ea typeface="ＭＳ Ｐゴシック" pitchFamily="-84" charset="-128"/>
                  </a:endParaRPr>
                </a:p>
              </p:txBody>
            </p:sp>
            <p:sp>
              <p:nvSpPr>
                <p:cNvPr id="374" name="Freeform 5"/>
                <p:cNvSpPr>
                  <a:spLocks noEditPoints="1"/>
                </p:cNvSpPr>
                <p:nvPr/>
              </p:nvSpPr>
              <p:spPr bwMode="auto">
                <a:xfrm>
                  <a:off x="4027462" y="2892710"/>
                  <a:ext cx="366183" cy="229161"/>
                </a:xfrm>
                <a:custGeom>
                  <a:avLst/>
                  <a:gdLst>
                    <a:gd name="T0" fmla="*/ 198 w 318"/>
                    <a:gd name="T1" fmla="*/ 203 h 245"/>
                    <a:gd name="T2" fmla="*/ 318 w 318"/>
                    <a:gd name="T3" fmla="*/ 203 h 245"/>
                    <a:gd name="T4" fmla="*/ 317 w 318"/>
                    <a:gd name="T5" fmla="*/ 192 h 245"/>
                    <a:gd name="T6" fmla="*/ 280 w 318"/>
                    <a:gd name="T7" fmla="*/ 128 h 245"/>
                    <a:gd name="T8" fmla="*/ 298 w 318"/>
                    <a:gd name="T9" fmla="*/ 90 h 245"/>
                    <a:gd name="T10" fmla="*/ 249 w 318"/>
                    <a:gd name="T11" fmla="*/ 42 h 245"/>
                    <a:gd name="T12" fmla="*/ 200 w 318"/>
                    <a:gd name="T13" fmla="*/ 90 h 245"/>
                    <a:gd name="T14" fmla="*/ 218 w 318"/>
                    <a:gd name="T15" fmla="*/ 128 h 245"/>
                    <a:gd name="T16" fmla="*/ 185 w 318"/>
                    <a:gd name="T17" fmla="*/ 175 h 245"/>
                    <a:gd name="T18" fmla="*/ 143 w 318"/>
                    <a:gd name="T19" fmla="*/ 132 h 245"/>
                    <a:gd name="T20" fmla="*/ 175 w 318"/>
                    <a:gd name="T21" fmla="*/ 72 h 245"/>
                    <a:gd name="T22" fmla="*/ 104 w 318"/>
                    <a:gd name="T23" fmla="*/ 0 h 245"/>
                    <a:gd name="T24" fmla="*/ 32 w 318"/>
                    <a:gd name="T25" fmla="*/ 72 h 245"/>
                    <a:gd name="T26" fmla="*/ 64 w 318"/>
                    <a:gd name="T27" fmla="*/ 132 h 245"/>
                    <a:gd name="T28" fmla="*/ 2 w 318"/>
                    <a:gd name="T29" fmla="*/ 232 h 245"/>
                    <a:gd name="T30" fmla="*/ 0 w 318"/>
                    <a:gd name="T31" fmla="*/ 245 h 245"/>
                    <a:gd name="T32" fmla="*/ 207 w 318"/>
                    <a:gd name="T33" fmla="*/ 245 h 245"/>
                    <a:gd name="T34" fmla="*/ 205 w 318"/>
                    <a:gd name="T35" fmla="*/ 232 h 245"/>
                    <a:gd name="T36" fmla="*/ 198 w 318"/>
                    <a:gd name="T37" fmla="*/ 203 h 245"/>
                    <a:gd name="T38" fmla="*/ 221 w 318"/>
                    <a:gd name="T39" fmla="*/ 84 h 245"/>
                    <a:gd name="T40" fmla="*/ 233 w 318"/>
                    <a:gd name="T41" fmla="*/ 69 h 245"/>
                    <a:gd name="T42" fmla="*/ 277 w 318"/>
                    <a:gd name="T43" fmla="*/ 86 h 245"/>
                    <a:gd name="T44" fmla="*/ 278 w 318"/>
                    <a:gd name="T45" fmla="*/ 90 h 245"/>
                    <a:gd name="T46" fmla="*/ 249 w 318"/>
                    <a:gd name="T47" fmla="*/ 119 h 245"/>
                    <a:gd name="T48" fmla="*/ 221 w 318"/>
                    <a:gd name="T49" fmla="*/ 90 h 245"/>
                    <a:gd name="T50" fmla="*/ 221 w 318"/>
                    <a:gd name="T51" fmla="*/ 84 h 245"/>
                    <a:gd name="T52" fmla="*/ 236 w 318"/>
                    <a:gd name="T53" fmla="*/ 142 h 245"/>
                    <a:gd name="T54" fmla="*/ 240 w 318"/>
                    <a:gd name="T55" fmla="*/ 147 h 245"/>
                    <a:gd name="T56" fmla="*/ 249 w 318"/>
                    <a:gd name="T57" fmla="*/ 159 h 245"/>
                    <a:gd name="T58" fmla="*/ 259 w 318"/>
                    <a:gd name="T59" fmla="*/ 147 h 245"/>
                    <a:gd name="T60" fmla="*/ 262 w 318"/>
                    <a:gd name="T61" fmla="*/ 142 h 245"/>
                    <a:gd name="T62" fmla="*/ 294 w 318"/>
                    <a:gd name="T63" fmla="*/ 183 h 245"/>
                    <a:gd name="T64" fmla="*/ 204 w 318"/>
                    <a:gd name="T65" fmla="*/ 183 h 245"/>
                    <a:gd name="T66" fmla="*/ 236 w 318"/>
                    <a:gd name="T67" fmla="*/ 142 h 245"/>
                    <a:gd name="T68" fmla="*/ 54 w 318"/>
                    <a:gd name="T69" fmla="*/ 72 h 245"/>
                    <a:gd name="T70" fmla="*/ 55 w 318"/>
                    <a:gd name="T71" fmla="*/ 59 h 245"/>
                    <a:gd name="T72" fmla="*/ 129 w 318"/>
                    <a:gd name="T73" fmla="*/ 39 h 245"/>
                    <a:gd name="T74" fmla="*/ 152 w 318"/>
                    <a:gd name="T75" fmla="*/ 59 h 245"/>
                    <a:gd name="T76" fmla="*/ 153 w 318"/>
                    <a:gd name="T77" fmla="*/ 72 h 245"/>
                    <a:gd name="T78" fmla="*/ 104 w 318"/>
                    <a:gd name="T79" fmla="*/ 122 h 245"/>
                    <a:gd name="T80" fmla="*/ 54 w 318"/>
                    <a:gd name="T81" fmla="*/ 72 h 245"/>
                    <a:gd name="T82" fmla="*/ 26 w 318"/>
                    <a:gd name="T83" fmla="*/ 223 h 245"/>
                    <a:gd name="T84" fmla="*/ 88 w 318"/>
                    <a:gd name="T85" fmla="*/ 146 h 245"/>
                    <a:gd name="T86" fmla="*/ 94 w 318"/>
                    <a:gd name="T87" fmla="*/ 158 h 245"/>
                    <a:gd name="T88" fmla="*/ 85 w 318"/>
                    <a:gd name="T89" fmla="*/ 209 h 245"/>
                    <a:gd name="T90" fmla="*/ 104 w 318"/>
                    <a:gd name="T91" fmla="*/ 221 h 245"/>
                    <a:gd name="T92" fmla="*/ 122 w 318"/>
                    <a:gd name="T93" fmla="*/ 209 h 245"/>
                    <a:gd name="T94" fmla="*/ 113 w 318"/>
                    <a:gd name="T95" fmla="*/ 158 h 245"/>
                    <a:gd name="T96" fmla="*/ 119 w 318"/>
                    <a:gd name="T97" fmla="*/ 146 h 245"/>
                    <a:gd name="T98" fmla="*/ 181 w 318"/>
                    <a:gd name="T99" fmla="*/ 223 h 245"/>
                    <a:gd name="T100" fmla="*/ 26 w 318"/>
                    <a:gd name="T101" fmla="*/ 2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45">
                      <a:moveTo>
                        <a:pt x="198" y="203"/>
                      </a:moveTo>
                      <a:cubicBezTo>
                        <a:pt x="318" y="203"/>
                        <a:pt x="318" y="203"/>
                        <a:pt x="318" y="203"/>
                      </a:cubicBezTo>
                      <a:cubicBezTo>
                        <a:pt x="317" y="192"/>
                        <a:pt x="317" y="192"/>
                        <a:pt x="317" y="192"/>
                      </a:cubicBezTo>
                      <a:cubicBezTo>
                        <a:pt x="313" y="164"/>
                        <a:pt x="299" y="141"/>
                        <a:pt x="280" y="128"/>
                      </a:cubicBezTo>
                      <a:cubicBezTo>
                        <a:pt x="291" y="119"/>
                        <a:pt x="298" y="105"/>
                        <a:pt x="298" y="90"/>
                      </a:cubicBezTo>
                      <a:cubicBezTo>
                        <a:pt x="298" y="64"/>
                        <a:pt x="276" y="42"/>
                        <a:pt x="249" y="42"/>
                      </a:cubicBezTo>
                      <a:cubicBezTo>
                        <a:pt x="222" y="42"/>
                        <a:pt x="200" y="64"/>
                        <a:pt x="200" y="90"/>
                      </a:cubicBezTo>
                      <a:cubicBezTo>
                        <a:pt x="200" y="105"/>
                        <a:pt x="207" y="119"/>
                        <a:pt x="218" y="128"/>
                      </a:cubicBezTo>
                      <a:cubicBezTo>
                        <a:pt x="203" y="138"/>
                        <a:pt x="192" y="155"/>
                        <a:pt x="185" y="175"/>
                      </a:cubicBezTo>
                      <a:cubicBezTo>
                        <a:pt x="174" y="156"/>
                        <a:pt x="160" y="141"/>
                        <a:pt x="143" y="132"/>
                      </a:cubicBezTo>
                      <a:cubicBezTo>
                        <a:pt x="162" y="119"/>
                        <a:pt x="175" y="97"/>
                        <a:pt x="175" y="72"/>
                      </a:cubicBezTo>
                      <a:cubicBezTo>
                        <a:pt x="175" y="32"/>
                        <a:pt x="143" y="0"/>
                        <a:pt x="104" y="0"/>
                      </a:cubicBezTo>
                      <a:cubicBezTo>
                        <a:pt x="64" y="0"/>
                        <a:pt x="32" y="32"/>
                        <a:pt x="32" y="72"/>
                      </a:cubicBezTo>
                      <a:cubicBezTo>
                        <a:pt x="32" y="97"/>
                        <a:pt x="45" y="119"/>
                        <a:pt x="64" y="132"/>
                      </a:cubicBezTo>
                      <a:cubicBezTo>
                        <a:pt x="33" y="149"/>
                        <a:pt x="9" y="186"/>
                        <a:pt x="2" y="232"/>
                      </a:cubicBezTo>
                      <a:cubicBezTo>
                        <a:pt x="0" y="245"/>
                        <a:pt x="0" y="245"/>
                        <a:pt x="0" y="245"/>
                      </a:cubicBezTo>
                      <a:cubicBezTo>
                        <a:pt x="207" y="245"/>
                        <a:pt x="207" y="245"/>
                        <a:pt x="207" y="245"/>
                      </a:cubicBezTo>
                      <a:cubicBezTo>
                        <a:pt x="205" y="232"/>
                        <a:pt x="205" y="232"/>
                        <a:pt x="205" y="232"/>
                      </a:cubicBezTo>
                      <a:cubicBezTo>
                        <a:pt x="203" y="222"/>
                        <a:pt x="201" y="213"/>
                        <a:pt x="198" y="203"/>
                      </a:cubicBezTo>
                      <a:close/>
                      <a:moveTo>
                        <a:pt x="221" y="84"/>
                      </a:moveTo>
                      <a:cubicBezTo>
                        <a:pt x="226" y="80"/>
                        <a:pt x="231" y="75"/>
                        <a:pt x="233" y="69"/>
                      </a:cubicBezTo>
                      <a:cubicBezTo>
                        <a:pt x="244" y="77"/>
                        <a:pt x="259" y="83"/>
                        <a:pt x="277" y="86"/>
                      </a:cubicBezTo>
                      <a:cubicBezTo>
                        <a:pt x="277" y="87"/>
                        <a:pt x="278" y="89"/>
                        <a:pt x="278" y="90"/>
                      </a:cubicBezTo>
                      <a:cubicBezTo>
                        <a:pt x="278" y="106"/>
                        <a:pt x="265" y="119"/>
                        <a:pt x="249" y="119"/>
                      </a:cubicBezTo>
                      <a:cubicBezTo>
                        <a:pt x="233" y="119"/>
                        <a:pt x="221" y="106"/>
                        <a:pt x="221" y="90"/>
                      </a:cubicBezTo>
                      <a:cubicBezTo>
                        <a:pt x="221" y="88"/>
                        <a:pt x="221" y="86"/>
                        <a:pt x="221" y="84"/>
                      </a:cubicBezTo>
                      <a:close/>
                      <a:moveTo>
                        <a:pt x="236" y="142"/>
                      </a:moveTo>
                      <a:cubicBezTo>
                        <a:pt x="240" y="147"/>
                        <a:pt x="240" y="147"/>
                        <a:pt x="240" y="147"/>
                      </a:cubicBezTo>
                      <a:cubicBezTo>
                        <a:pt x="249" y="159"/>
                        <a:pt x="249" y="159"/>
                        <a:pt x="249" y="159"/>
                      </a:cubicBezTo>
                      <a:cubicBezTo>
                        <a:pt x="259" y="147"/>
                        <a:pt x="259" y="147"/>
                        <a:pt x="259" y="147"/>
                      </a:cubicBezTo>
                      <a:cubicBezTo>
                        <a:pt x="262" y="142"/>
                        <a:pt x="262" y="142"/>
                        <a:pt x="262" y="142"/>
                      </a:cubicBezTo>
                      <a:cubicBezTo>
                        <a:pt x="276" y="148"/>
                        <a:pt x="288" y="163"/>
                        <a:pt x="294" y="183"/>
                      </a:cubicBezTo>
                      <a:cubicBezTo>
                        <a:pt x="204" y="183"/>
                        <a:pt x="204" y="183"/>
                        <a:pt x="204" y="183"/>
                      </a:cubicBezTo>
                      <a:cubicBezTo>
                        <a:pt x="210" y="163"/>
                        <a:pt x="222" y="148"/>
                        <a:pt x="236" y="142"/>
                      </a:cubicBezTo>
                      <a:close/>
                      <a:moveTo>
                        <a:pt x="54" y="72"/>
                      </a:moveTo>
                      <a:cubicBezTo>
                        <a:pt x="54" y="67"/>
                        <a:pt x="54" y="63"/>
                        <a:pt x="55" y="59"/>
                      </a:cubicBezTo>
                      <a:cubicBezTo>
                        <a:pt x="85" y="56"/>
                        <a:pt x="111" y="49"/>
                        <a:pt x="129" y="39"/>
                      </a:cubicBezTo>
                      <a:cubicBezTo>
                        <a:pt x="134" y="48"/>
                        <a:pt x="142" y="54"/>
                        <a:pt x="152" y="59"/>
                      </a:cubicBezTo>
                      <a:cubicBezTo>
                        <a:pt x="153" y="63"/>
                        <a:pt x="153" y="67"/>
                        <a:pt x="153" y="72"/>
                      </a:cubicBezTo>
                      <a:cubicBezTo>
                        <a:pt x="153" y="99"/>
                        <a:pt x="131" y="122"/>
                        <a:pt x="104" y="122"/>
                      </a:cubicBezTo>
                      <a:cubicBezTo>
                        <a:pt x="76" y="122"/>
                        <a:pt x="54" y="99"/>
                        <a:pt x="54" y="72"/>
                      </a:cubicBezTo>
                      <a:close/>
                      <a:moveTo>
                        <a:pt x="26" y="223"/>
                      </a:moveTo>
                      <a:cubicBezTo>
                        <a:pt x="35" y="184"/>
                        <a:pt x="59" y="154"/>
                        <a:pt x="88" y="146"/>
                      </a:cubicBezTo>
                      <a:cubicBezTo>
                        <a:pt x="94" y="158"/>
                        <a:pt x="94" y="158"/>
                        <a:pt x="94" y="158"/>
                      </a:cubicBezTo>
                      <a:cubicBezTo>
                        <a:pt x="85" y="209"/>
                        <a:pt x="85" y="209"/>
                        <a:pt x="85" y="209"/>
                      </a:cubicBezTo>
                      <a:cubicBezTo>
                        <a:pt x="104" y="221"/>
                        <a:pt x="104" y="221"/>
                        <a:pt x="104" y="221"/>
                      </a:cubicBezTo>
                      <a:cubicBezTo>
                        <a:pt x="122" y="209"/>
                        <a:pt x="122" y="209"/>
                        <a:pt x="122" y="209"/>
                      </a:cubicBezTo>
                      <a:cubicBezTo>
                        <a:pt x="113" y="158"/>
                        <a:pt x="113" y="158"/>
                        <a:pt x="113" y="158"/>
                      </a:cubicBezTo>
                      <a:cubicBezTo>
                        <a:pt x="119" y="146"/>
                        <a:pt x="119" y="146"/>
                        <a:pt x="119" y="146"/>
                      </a:cubicBezTo>
                      <a:cubicBezTo>
                        <a:pt x="148" y="154"/>
                        <a:pt x="172" y="184"/>
                        <a:pt x="181" y="223"/>
                      </a:cubicBezTo>
                      <a:lnTo>
                        <a:pt x="26" y="223"/>
                      </a:lnTo>
                      <a:close/>
                    </a:path>
                  </a:pathLst>
                </a:custGeom>
                <a:solidFill>
                  <a:schemeClr val="bg1"/>
                </a:solidFill>
                <a:ln>
                  <a:noFill/>
                </a:ln>
                <a:effectLst/>
              </p:spPr>
              <p:txBody>
                <a:bodyPr wrap="none" anchor="ctr"/>
                <a:lstStyle/>
                <a:p>
                  <a:pPr algn="l"/>
                  <a:endParaRPr lang="en-US" sz="5400" kern="0" baseline="-25000">
                    <a:solidFill>
                      <a:sysClr val="windowText" lastClr="000000"/>
                    </a:solidFill>
                    <a:latin typeface="Arial"/>
                    <a:ea typeface="ＭＳ Ｐゴシック" pitchFamily="34" charset="-128"/>
                  </a:endParaRPr>
                </a:p>
              </p:txBody>
            </p:sp>
          </p:grpSp>
        </p:grpSp>
      </p:grpSp>
      <p:sp>
        <p:nvSpPr>
          <p:cNvPr id="381" name="TextBox 380"/>
          <p:cNvSpPr txBox="1"/>
          <p:nvPr/>
        </p:nvSpPr>
        <p:spPr>
          <a:xfrm>
            <a:off x="6880799" y="1799397"/>
            <a:ext cx="1871789" cy="674031"/>
          </a:xfrm>
          <a:prstGeom prst="rect">
            <a:avLst/>
          </a:prstGeom>
          <a:noFill/>
        </p:spPr>
        <p:txBody>
          <a:bodyPr wrap="square" rtlCol="0">
            <a:spAutoFit/>
          </a:bodyPr>
          <a:lstStyle/>
          <a:p>
            <a:pPr algn="ctr">
              <a:lnSpc>
                <a:spcPct val="90000"/>
              </a:lnSpc>
            </a:pPr>
            <a:r>
              <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AWARE CUSTOMER</a:t>
            </a:r>
            <a:br>
              <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br>
            <a:r>
              <a:rPr lang="en-US" sz="1400" b="1" dirty="0">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ea typeface="ＭＳ Ｐゴシック" pitchFamily="-84" charset="-128"/>
              </a:rPr>
              <a:t>EXPERIENCE</a:t>
            </a:r>
          </a:p>
        </p:txBody>
      </p:sp>
      <p:sp>
        <p:nvSpPr>
          <p:cNvPr id="2" name="Title 1"/>
          <p:cNvSpPr>
            <a:spLocks noGrp="1"/>
          </p:cNvSpPr>
          <p:nvPr>
            <p:ph type="title"/>
          </p:nvPr>
        </p:nvSpPr>
        <p:spPr>
          <a:xfrm>
            <a:off x="457199" y="434715"/>
            <a:ext cx="8495935" cy="838200"/>
          </a:xfrm>
        </p:spPr>
        <p:txBody>
          <a:bodyPr/>
          <a:lstStyle/>
          <a:p>
            <a:r>
              <a:rPr lang="zh-CN" altLang="en-US" dirty="0" smtClean="0"/>
              <a:t>明天，我们怎样与时俱进</a:t>
            </a:r>
            <a:endParaRPr lang="en-US" dirty="0"/>
          </a:p>
        </p:txBody>
      </p:sp>
      <p:sp>
        <p:nvSpPr>
          <p:cNvPr id="114" name="Rectangle 113"/>
          <p:cNvSpPr/>
          <p:nvPr/>
        </p:nvSpPr>
        <p:spPr>
          <a:xfrm>
            <a:off x="1695045" y="1327047"/>
            <a:ext cx="5742720" cy="29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lgn="ctr">
              <a:lnSpc>
                <a:spcPct val="90000"/>
              </a:lnSpc>
              <a:spcBef>
                <a:spcPts val="800"/>
              </a:spcBef>
              <a:buClr>
                <a:srgbClr val="A9A9A9"/>
              </a:buClr>
              <a:defRPr/>
            </a:pPr>
            <a:r>
              <a:rPr lang="en-GB" dirty="0">
                <a:solidFill>
                  <a:srgbClr val="323232"/>
                </a:solidFill>
              </a:rPr>
              <a:t>Connecting </a:t>
            </a:r>
            <a:r>
              <a:rPr lang="en-GB" b="1" dirty="0">
                <a:solidFill>
                  <a:srgbClr val="CC0000"/>
                </a:solidFill>
              </a:rPr>
              <a:t>All</a:t>
            </a:r>
            <a:r>
              <a:rPr lang="en-GB" dirty="0">
                <a:solidFill>
                  <a:srgbClr val="323232"/>
                </a:solidFill>
              </a:rPr>
              <a:t> Interactions as a Seamless Experience </a:t>
            </a:r>
            <a:endParaRPr lang="en-US" sz="1600" dirty="0">
              <a:solidFill>
                <a:srgbClr val="323232"/>
              </a:solidFill>
            </a:endParaRPr>
          </a:p>
        </p:txBody>
      </p:sp>
      <p:grpSp>
        <p:nvGrpSpPr>
          <p:cNvPr id="115" name="Group 160"/>
          <p:cNvGrpSpPr>
            <a:grpSpLocks noChangeAspect="1"/>
          </p:cNvGrpSpPr>
          <p:nvPr/>
        </p:nvGrpSpPr>
        <p:grpSpPr>
          <a:xfrm>
            <a:off x="3463529" y="3772695"/>
            <a:ext cx="413864" cy="436249"/>
            <a:chOff x="2129092" y="5378167"/>
            <a:chExt cx="542290" cy="541964"/>
          </a:xfrm>
        </p:grpSpPr>
        <p:sp>
          <p:nvSpPr>
            <p:cNvPr id="116" name="Oval 75"/>
            <p:cNvSpPr>
              <a:spLocks noChangeArrowheads="1"/>
            </p:cNvSpPr>
            <p:nvPr/>
          </p:nvSpPr>
          <p:spPr bwMode="gray">
            <a:xfrm>
              <a:off x="2129092" y="5378167"/>
              <a:ext cx="542290" cy="541964"/>
            </a:xfrm>
            <a:prstGeom prst="ellipse">
              <a:avLst/>
            </a:prstGeom>
            <a:gradFill rotWithShape="1">
              <a:gsLst>
                <a:gs pos="0">
                  <a:sysClr val="window" lastClr="FFFFFF"/>
                </a:gs>
                <a:gs pos="100000">
                  <a:srgbClr val="DDDDDD">
                    <a:lumMod val="38000"/>
                    <a:lumOff val="62000"/>
                  </a:srgbClr>
                </a:gs>
              </a:gsLst>
              <a:lin ang="5400000" scaled="1"/>
            </a:gradFill>
            <a:ln w="28575" algn="ctr">
              <a:solidFill>
                <a:srgbClr val="969696"/>
              </a:solidFill>
              <a:round/>
              <a:headEnd/>
              <a:tailEnd/>
            </a:ln>
            <a:effectLst/>
            <a:extLst/>
          </p:spPr>
          <p:txBody>
            <a:bodyPr/>
            <a:lstStyle/>
            <a:p>
              <a:pPr algn="l" fontAlgn="auto">
                <a:spcBef>
                  <a:spcPts val="0"/>
                </a:spcBef>
                <a:spcAft>
                  <a:spcPts val="0"/>
                </a:spcAft>
                <a:defRPr/>
              </a:pPr>
              <a:endParaRPr lang="en-US" sz="5400" kern="0" baseline="-25000">
                <a:solidFill>
                  <a:sysClr val="windowText" lastClr="000000"/>
                </a:solidFill>
                <a:ea typeface="MS PGothic" pitchFamily="34" charset="-128"/>
              </a:endParaRPr>
            </a:p>
          </p:txBody>
        </p:sp>
        <p:sp>
          <p:nvSpPr>
            <p:cNvPr id="117" name="Cross 116"/>
            <p:cNvSpPr/>
            <p:nvPr/>
          </p:nvSpPr>
          <p:spPr>
            <a:xfrm>
              <a:off x="2255457" y="5501829"/>
              <a:ext cx="289560" cy="294640"/>
            </a:xfrm>
            <a:prstGeom prst="plus">
              <a:avLst>
                <a:gd name="adj" fmla="val 40099"/>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a:endParaRPr>
            </a:p>
          </p:txBody>
        </p:sp>
      </p:grpSp>
      <p:grpSp>
        <p:nvGrpSpPr>
          <p:cNvPr id="118" name="Group 117"/>
          <p:cNvGrpSpPr/>
          <p:nvPr/>
        </p:nvGrpSpPr>
        <p:grpSpPr>
          <a:xfrm>
            <a:off x="7085193" y="3516646"/>
            <a:ext cx="1446506" cy="1516879"/>
            <a:chOff x="7085193" y="3508625"/>
            <a:chExt cx="1446506" cy="1516879"/>
          </a:xfrm>
        </p:grpSpPr>
        <p:sp>
          <p:nvSpPr>
            <p:cNvPr id="119" name="Oval 118"/>
            <p:cNvSpPr/>
            <p:nvPr/>
          </p:nvSpPr>
          <p:spPr>
            <a:xfrm>
              <a:off x="7155132" y="4888344"/>
              <a:ext cx="1371600" cy="137160"/>
            </a:xfrm>
            <a:prstGeom prst="ellipse">
              <a:avLst/>
            </a:prstGeom>
            <a:gradFill flip="none" rotWithShape="1">
              <a:gsLst>
                <a:gs pos="0">
                  <a:schemeClr val="tx2">
                    <a:alpha val="63000"/>
                  </a:schemeClr>
                </a:gs>
                <a:gs pos="100000">
                  <a:schemeClr val="tx1">
                    <a:alpha val="0"/>
                  </a:schemeClr>
                </a:gs>
              </a:gsLst>
              <a:path path="shape">
                <a:fillToRect l="50000" t="50000" r="50000" b="50000"/>
              </a:path>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grpSp>
          <p:nvGrpSpPr>
            <p:cNvPr id="120" name="Group 119"/>
            <p:cNvGrpSpPr/>
            <p:nvPr/>
          </p:nvGrpSpPr>
          <p:grpSpPr>
            <a:xfrm>
              <a:off x="7085193" y="3508625"/>
              <a:ext cx="1446506" cy="1446506"/>
              <a:chOff x="1919288" y="2432050"/>
              <a:chExt cx="3257550" cy="3257550"/>
            </a:xfrm>
          </p:grpSpPr>
          <p:grpSp>
            <p:nvGrpSpPr>
              <p:cNvPr id="121" name="Group 120"/>
              <p:cNvGrpSpPr>
                <a:grpSpLocks/>
              </p:cNvGrpSpPr>
              <p:nvPr/>
            </p:nvGrpSpPr>
            <p:grpSpPr bwMode="auto">
              <a:xfrm>
                <a:off x="1919288" y="2432050"/>
                <a:ext cx="3257550" cy="3257550"/>
                <a:chOff x="1919477" y="2546602"/>
                <a:chExt cx="3256790" cy="3256790"/>
              </a:xfrm>
            </p:grpSpPr>
            <p:sp>
              <p:nvSpPr>
                <p:cNvPr id="123" name="Freeform 6"/>
                <p:cNvSpPr>
                  <a:spLocks/>
                </p:cNvSpPr>
                <p:nvPr/>
              </p:nvSpPr>
              <p:spPr bwMode="auto">
                <a:xfrm>
                  <a:off x="1919477" y="2546602"/>
                  <a:ext cx="3256790" cy="3256790"/>
                </a:xfrm>
                <a:custGeom>
                  <a:avLst/>
                  <a:gdLst/>
                  <a:ahLst/>
                  <a:cxnLst/>
                  <a:rect l="l" t="t" r="r" b="b"/>
                  <a:pathLst>
                    <a:path w="2335946" h="2339976">
                      <a:moveTo>
                        <a:pt x="1558502" y="1517650"/>
                      </a:moveTo>
                      <a:cubicBezTo>
                        <a:pt x="1479704" y="1746418"/>
                        <a:pt x="1322109" y="2106446"/>
                        <a:pt x="1063202" y="2335213"/>
                      </a:cubicBezTo>
                      <a:cubicBezTo>
                        <a:pt x="879340" y="2320212"/>
                        <a:pt x="706736" y="2260207"/>
                        <a:pt x="549140" y="2162700"/>
                      </a:cubicBezTo>
                      <a:cubicBezTo>
                        <a:pt x="447829" y="2098945"/>
                        <a:pt x="357774" y="2020189"/>
                        <a:pt x="278977" y="1930182"/>
                      </a:cubicBezTo>
                      <a:cubicBezTo>
                        <a:pt x="612929" y="1911431"/>
                        <a:pt x="988156" y="1798922"/>
                        <a:pt x="1232054" y="1693914"/>
                      </a:cubicBezTo>
                      <a:cubicBezTo>
                        <a:pt x="1374641" y="1633909"/>
                        <a:pt x="1487209" y="1573905"/>
                        <a:pt x="1558502" y="1517650"/>
                      </a:cubicBezTo>
                      <a:close/>
                      <a:moveTo>
                        <a:pt x="1681485" y="1176338"/>
                      </a:moveTo>
                      <a:cubicBezTo>
                        <a:pt x="1775155" y="1394051"/>
                        <a:pt x="1876318" y="1716867"/>
                        <a:pt x="1895052" y="2084727"/>
                      </a:cubicBezTo>
                      <a:cubicBezTo>
                        <a:pt x="1688978" y="2249888"/>
                        <a:pt x="1430449" y="2339976"/>
                        <a:pt x="1168173" y="2339976"/>
                      </a:cubicBezTo>
                      <a:cubicBezTo>
                        <a:pt x="1145692" y="2339976"/>
                        <a:pt x="1126958" y="2339976"/>
                        <a:pt x="1104477" y="2339976"/>
                      </a:cubicBezTo>
                      <a:cubicBezTo>
                        <a:pt x="1374247" y="2088480"/>
                        <a:pt x="1531613" y="1690591"/>
                        <a:pt x="1602802" y="1476632"/>
                      </a:cubicBezTo>
                      <a:cubicBezTo>
                        <a:pt x="1644017" y="1345253"/>
                        <a:pt x="1670244" y="1240151"/>
                        <a:pt x="1681485" y="1176338"/>
                      </a:cubicBezTo>
                      <a:close/>
                      <a:moveTo>
                        <a:pt x="2431" y="1093788"/>
                      </a:moveTo>
                      <a:cubicBezTo>
                        <a:pt x="185980" y="1270082"/>
                        <a:pt x="519365" y="1468881"/>
                        <a:pt x="845259" y="1592662"/>
                      </a:cubicBezTo>
                      <a:cubicBezTo>
                        <a:pt x="965127" y="1637673"/>
                        <a:pt x="1077504" y="1671431"/>
                        <a:pt x="1171152" y="1686435"/>
                      </a:cubicBezTo>
                      <a:cubicBezTo>
                        <a:pt x="923922" y="1783959"/>
                        <a:pt x="568062" y="1888985"/>
                        <a:pt x="257152" y="1900238"/>
                      </a:cubicBezTo>
                      <a:cubicBezTo>
                        <a:pt x="73603" y="1675182"/>
                        <a:pt x="-16298" y="1382610"/>
                        <a:pt x="2431" y="1093788"/>
                      </a:cubicBezTo>
                      <a:close/>
                      <a:moveTo>
                        <a:pt x="1520402" y="790575"/>
                      </a:moveTo>
                      <a:cubicBezTo>
                        <a:pt x="1797774" y="895603"/>
                        <a:pt x="2138866" y="1071900"/>
                        <a:pt x="2330027" y="1278205"/>
                      </a:cubicBezTo>
                      <a:cubicBezTo>
                        <a:pt x="2315034" y="1458253"/>
                        <a:pt x="2258810" y="1630799"/>
                        <a:pt x="2161355" y="1788340"/>
                      </a:cubicBezTo>
                      <a:cubicBezTo>
                        <a:pt x="2093887" y="1893368"/>
                        <a:pt x="2015173" y="1983392"/>
                        <a:pt x="1925215" y="2062163"/>
                      </a:cubicBezTo>
                      <a:cubicBezTo>
                        <a:pt x="1902725" y="1672060"/>
                        <a:pt x="1786529" y="1334470"/>
                        <a:pt x="1689074" y="1116912"/>
                      </a:cubicBezTo>
                      <a:cubicBezTo>
                        <a:pt x="1625354" y="970623"/>
                        <a:pt x="1565381" y="858093"/>
                        <a:pt x="1520402" y="790575"/>
                      </a:cubicBezTo>
                      <a:close/>
                      <a:moveTo>
                        <a:pt x="2078670" y="438150"/>
                      </a:moveTo>
                      <a:cubicBezTo>
                        <a:pt x="2262307" y="666832"/>
                        <a:pt x="2352252" y="947999"/>
                        <a:pt x="2333514" y="1236663"/>
                      </a:cubicBezTo>
                      <a:cubicBezTo>
                        <a:pt x="2123642" y="1026725"/>
                        <a:pt x="1763862" y="846779"/>
                        <a:pt x="1490280" y="745559"/>
                      </a:cubicBezTo>
                      <a:cubicBezTo>
                        <a:pt x="1374101" y="704321"/>
                        <a:pt x="1261670" y="670581"/>
                        <a:pt x="1167977" y="651836"/>
                      </a:cubicBezTo>
                      <a:cubicBezTo>
                        <a:pt x="1235436" y="621845"/>
                        <a:pt x="1385344" y="558114"/>
                        <a:pt x="1565234" y="513128"/>
                      </a:cubicBezTo>
                      <a:cubicBezTo>
                        <a:pt x="1756367" y="464392"/>
                        <a:pt x="1913771" y="441899"/>
                        <a:pt x="2078670" y="438150"/>
                      </a:cubicBezTo>
                      <a:close/>
                      <a:moveTo>
                        <a:pt x="403025" y="284163"/>
                      </a:moveTo>
                      <a:cubicBezTo>
                        <a:pt x="410517" y="670558"/>
                        <a:pt x="552873" y="1038197"/>
                        <a:pt x="639036" y="1229519"/>
                      </a:cubicBezTo>
                      <a:cubicBezTo>
                        <a:pt x="702721" y="1372073"/>
                        <a:pt x="766407" y="1480864"/>
                        <a:pt x="807615" y="1544638"/>
                      </a:cubicBezTo>
                      <a:cubicBezTo>
                        <a:pt x="492933" y="1417090"/>
                        <a:pt x="174506" y="1225768"/>
                        <a:pt x="5927" y="1056954"/>
                      </a:cubicBezTo>
                      <a:cubicBezTo>
                        <a:pt x="20912" y="876886"/>
                        <a:pt x="80851" y="708073"/>
                        <a:pt x="174506" y="554265"/>
                      </a:cubicBezTo>
                      <a:cubicBezTo>
                        <a:pt x="238192" y="452976"/>
                        <a:pt x="313116" y="362943"/>
                        <a:pt x="403025" y="284163"/>
                      </a:cubicBezTo>
                      <a:close/>
                      <a:moveTo>
                        <a:pt x="1288204" y="6350"/>
                      </a:moveTo>
                      <a:cubicBezTo>
                        <a:pt x="1468209" y="25094"/>
                        <a:pt x="1633214" y="81328"/>
                        <a:pt x="1786969" y="178799"/>
                      </a:cubicBezTo>
                      <a:cubicBezTo>
                        <a:pt x="1888222" y="242530"/>
                        <a:pt x="1978225" y="317507"/>
                        <a:pt x="2056977" y="411230"/>
                      </a:cubicBezTo>
                      <a:cubicBezTo>
                        <a:pt x="1745718" y="422476"/>
                        <a:pt x="1426958" y="501203"/>
                        <a:pt x="1111949" y="643661"/>
                      </a:cubicBezTo>
                      <a:cubicBezTo>
                        <a:pt x="988194" y="699894"/>
                        <a:pt x="879441" y="759876"/>
                        <a:pt x="804439" y="804863"/>
                      </a:cubicBezTo>
                      <a:cubicBezTo>
                        <a:pt x="935693" y="482459"/>
                        <a:pt x="1115699" y="186296"/>
                        <a:pt x="1288204" y="6350"/>
                      </a:cubicBezTo>
                      <a:close/>
                      <a:moveTo>
                        <a:pt x="1168021" y="0"/>
                      </a:moveTo>
                      <a:cubicBezTo>
                        <a:pt x="1194273" y="0"/>
                        <a:pt x="1224275" y="3746"/>
                        <a:pt x="1250527" y="3746"/>
                      </a:cubicBezTo>
                      <a:cubicBezTo>
                        <a:pt x="1074263" y="194807"/>
                        <a:pt x="890499" y="505750"/>
                        <a:pt x="759239" y="835425"/>
                      </a:cubicBezTo>
                      <a:cubicBezTo>
                        <a:pt x="710485" y="955306"/>
                        <a:pt x="672982" y="1071441"/>
                        <a:pt x="646730" y="1176338"/>
                      </a:cubicBezTo>
                      <a:cubicBezTo>
                        <a:pt x="560474" y="974038"/>
                        <a:pt x="436714" y="621886"/>
                        <a:pt x="432964" y="262241"/>
                      </a:cubicBezTo>
                      <a:cubicBezTo>
                        <a:pt x="639230" y="93657"/>
                        <a:pt x="901750" y="0"/>
                        <a:pt x="1168021"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p:spPr>
              <p:txBody>
                <a:bodyPr/>
                <a:lstStyle/>
                <a:p>
                  <a:pPr>
                    <a:defRPr/>
                  </a:pPr>
                  <a:endParaRPr lang="en-US">
                    <a:solidFill>
                      <a:srgbClr val="F8F8F8"/>
                    </a:solidFill>
                    <a:latin typeface="+mn-lt"/>
                    <a:ea typeface="+mn-ea"/>
                  </a:endParaRPr>
                </a:p>
              </p:txBody>
            </p:sp>
            <p:sp>
              <p:nvSpPr>
                <p:cNvPr id="124" name="Oval 123"/>
                <p:cNvSpPr/>
                <p:nvPr/>
              </p:nvSpPr>
              <p:spPr>
                <a:xfrm>
                  <a:off x="2182941" y="2811653"/>
                  <a:ext cx="2729863" cy="2729863"/>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endParaRPr>
                </a:p>
              </p:txBody>
            </p:sp>
          </p:grpSp>
          <p:pic>
            <p:nvPicPr>
              <p:cNvPr id="122" name="Picture 23"/>
              <p:cNvPicPr>
                <a:picLocks noChangeAspect="1"/>
              </p:cNvPicPr>
              <p:nvPr/>
            </p:nvPicPr>
            <p:blipFill>
              <a:blip r:embed="rId3" cstate="print"/>
              <a:srcRect/>
              <a:stretch>
                <a:fillRect/>
              </a:stretch>
            </p:blipFill>
            <p:spPr bwMode="auto">
              <a:xfrm>
                <a:off x="2270125" y="2797175"/>
                <a:ext cx="2554288" cy="2554288"/>
              </a:xfrm>
              <a:prstGeom prst="ellipse">
                <a:avLst/>
              </a:prstGeom>
              <a:noFill/>
              <a:ln w="12700">
                <a:solidFill>
                  <a:schemeClr val="accent1"/>
                </a:solidFill>
                <a:miter lim="800000"/>
                <a:headEnd/>
                <a:tailEnd/>
              </a:ln>
              <a:effectLst>
                <a:innerShdw blurRad="63500" dist="12700" dir="13500000">
                  <a:prstClr val="black">
                    <a:alpha val="50000"/>
                  </a:prstClr>
                </a:innerShdw>
              </a:effectLst>
            </p:spPr>
          </p:pic>
        </p:grpSp>
      </p:grpSp>
    </p:spTree>
    <p:extLst>
      <p:ext uri="{BB962C8B-B14F-4D97-AF65-F5344CB8AC3E}">
        <p14:creationId xmlns:p14="http://schemas.microsoft.com/office/powerpoint/2010/main" val="263353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23" presetClass="entr" presetSubtype="288"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 calcmode="lin" valueType="num">
                                      <p:cBhvr>
                                        <p:cTn id="10" dur="500" fill="hold"/>
                                        <p:tgtEl>
                                          <p:spTgt spid="115"/>
                                        </p:tgtEl>
                                        <p:attrNameLst>
                                          <p:attrName>ppt_w</p:attrName>
                                        </p:attrNameLst>
                                      </p:cBhvr>
                                      <p:tavLst>
                                        <p:tav tm="0">
                                          <p:val>
                                            <p:strVal val="4/3*#ppt_w"/>
                                          </p:val>
                                        </p:tav>
                                        <p:tav tm="100000">
                                          <p:val>
                                            <p:strVal val="#ppt_w"/>
                                          </p:val>
                                        </p:tav>
                                      </p:tavLst>
                                    </p:anim>
                                    <p:anim calcmode="lin" valueType="num">
                                      <p:cBhvr>
                                        <p:cTn id="11" dur="500" fill="hold"/>
                                        <p:tgtEl>
                                          <p:spTgt spid="115"/>
                                        </p:tgtEl>
                                        <p:attrNameLst>
                                          <p:attrName>ppt_h</p:attrName>
                                        </p:attrNameLst>
                                      </p:cBhvr>
                                      <p:tavLst>
                                        <p:tav tm="0">
                                          <p:val>
                                            <p:strVal val="4/3*#ppt_h"/>
                                          </p:val>
                                        </p:tav>
                                        <p:tav tm="100000">
                                          <p:val>
                                            <p:strVal val="#ppt_h"/>
                                          </p:val>
                                        </p:tav>
                                      </p:tavLst>
                                    </p:anim>
                                  </p:childTnLst>
                                </p:cTn>
                              </p:par>
                              <p:par>
                                <p:cTn id="12" presetID="16" presetClass="entr" presetSubtype="37" fill="hold" grpId="0" nodeType="withEffect">
                                  <p:stCondLst>
                                    <p:cond delay="250"/>
                                  </p:stCondLst>
                                  <p:childTnLst>
                                    <p:set>
                                      <p:cBhvr>
                                        <p:cTn id="13" dur="1" fill="hold">
                                          <p:stCondLst>
                                            <p:cond delay="0"/>
                                          </p:stCondLst>
                                        </p:cTn>
                                        <p:tgtEl>
                                          <p:spTgt spid="114"/>
                                        </p:tgtEl>
                                        <p:attrNameLst>
                                          <p:attrName>style.visibility</p:attrName>
                                        </p:attrNameLst>
                                      </p:cBhvr>
                                      <p:to>
                                        <p:strVal val="visible"/>
                                      </p:to>
                                    </p:set>
                                    <p:animEffect transition="in" filter="barn(outVertical)">
                                      <p:cBhvr>
                                        <p:cTn id="14" dur="500"/>
                                        <p:tgtEl>
                                          <p:spTgt spid="114"/>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407"/>
                                        </p:tgtEl>
                                        <p:attrNameLst>
                                          <p:attrName>style.visibility</p:attrName>
                                        </p:attrNameLst>
                                      </p:cBhvr>
                                      <p:to>
                                        <p:strVal val="visible"/>
                                      </p:to>
                                    </p:set>
                                    <p:animEffect transition="in" filter="fade">
                                      <p:cBhvr>
                                        <p:cTn id="22" dur="250"/>
                                        <p:tgtEl>
                                          <p:spTgt spid="407"/>
                                        </p:tgtEl>
                                      </p:cBhvr>
                                    </p:animEffect>
                                  </p:childTnLst>
                                </p:cTn>
                              </p:par>
                              <p:par>
                                <p:cTn id="23" presetID="0" presetClass="path" presetSubtype="0" fill="hold" grpId="1" nodeType="withEffect">
                                  <p:stCondLst>
                                    <p:cond delay="0"/>
                                  </p:stCondLst>
                                  <p:childTnLst>
                                    <p:animMotion origin="layout" path="M -1.11111E-6 -1.48148E-6 L -0.03368 0.00024 " pathEditMode="relative" ptsTypes="AA">
                                      <p:cBhvr>
                                        <p:cTn id="24" dur="500" spd="-100000" fill="hold"/>
                                        <p:tgtEl>
                                          <p:spTgt spid="40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7" grpId="1" animBg="1"/>
      <p:bldP spid="1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8.0&quot;&gt;&lt;object type=&quot;1&quot; unique_id=&quot;10001&quot;&gt;&lt;object type=&quot;2&quot; unique_id=&quot;10606&quot;&gt;&lt;object type=&quot;3&quot; unique_id=&quot;10644&quot;&gt;&lt;property id=&quot;20148&quot; value=&quot;5&quot;/&gt;&lt;property id=&quot;20300&quot; value=&quot;Slide 1 - &amp;quot;Avaya Contact Center Roadmap &amp;quot;&quot;/&gt;&lt;property id=&quot;20307&quot; value=&quot;623&quot;/&gt;&lt;/object&gt;&lt;object type=&quot;3&quot; unique_id=&quot;11903&quot;&gt;&lt;property id=&quot;20148&quot; value=&quot;5&quot;/&gt;&lt;property id=&quot;20300&quot; value=&quot;Slide 2&quot;/&gt;&lt;property id=&quot;20307&quot; value=&quot;673&quot;/&gt;&lt;/object&gt;&lt;object type=&quot;3&quot; unique_id=&quot;11904&quot;&gt;&lt;property id=&quot;20148&quot; value=&quot;5&quot;/&gt;&lt;property id=&quot;20300&quot; value=&quot;Slide 3 - &amp;quot;Your Customers Have Common Needs&amp;quot;&quot;/&gt;&lt;property id=&quot;20307&quot; value=&quot;887&quot;/&gt;&lt;/object&gt;&lt;object type=&quot;3&quot; unique_id=&quot;11905&quot;&gt;&lt;property id=&quot;20148&quot; value=&quot;5&quot;/&gt;&lt;property id=&quot;20300&quot; value=&quot;Slide 4 - &amp;quot;Avaya Vision Customer Experience Management Redefining Service Delivery&amp;quot;&quot;/&gt;&lt;property id=&quot;20307&quot; value=&quot;889&quot;/&gt;&lt;/object&gt;&lt;object type=&quot;3&quot; unique_id=&quot;11906&quot;&gt;&lt;property id=&quot;20148&quot; value=&quot;5&quot;/&gt;&lt;property id=&quot;20300&quot; value=&quot;Slide 5 - &amp;quot;Future Enablers of Customer Experience&amp;quot;&quot;/&gt;&lt;property id=&quot;20307&quot; value=&quot;890&quot;/&gt;&lt;/object&gt;&lt;object type=&quot;3&quot; unique_id=&quot;11907&quot;&gt;&lt;property id=&quot;20148&quot; value=&quot;5&quot;/&gt;&lt;property id=&quot;20300&quot; value=&quot;Slide 6 - &amp;quot;Contact Center Focus Areas &amp;quot;&quot;/&gt;&lt;property id=&quot;20307&quot; value=&quot;891&quot;/&gt;&lt;/object&gt;&lt;object type=&quot;3&quot; unique_id=&quot;11908&quot;&gt;&lt;property id=&quot;20148&quot; value=&quot;5&quot;/&gt;&lt;property id=&quot;20300&quot; value=&quot;Slide 7 - &amp;quot;Avaya Customer Experience Framework&amp;quot;&quot;/&gt;&lt;property id=&quot;20307&quot; value=&quot;893&quot;/&gt;&lt;/object&gt;&lt;object type=&quot;3&quot; unique_id=&quot;11909&quot;&gt;&lt;property id=&quot;20148&quot; value=&quot;5&quot;/&gt;&lt;property id=&quot;20300&quot; value=&quot;Slide 8 - &amp;quot;Avaya Customer Experience Framework&amp;quot;&quot;/&gt;&lt;property id=&quot;20307&quot; value=&quot;895&quot;/&gt;&lt;/object&gt;&lt;object type=&quot;3&quot; unique_id=&quot;11910&quot;&gt;&lt;property id=&quot;20148&quot; value=&quot;5&quot;/&gt;&lt;property id=&quot;20300&quot; value=&quot;Slide 9 - &amp;quot;Avaya Customer Experience Blueprint&amp;quot;&quot;/&gt;&lt;property id=&quot;20307&quot; value=&quot;934&quot;/&gt;&lt;/object&gt;&lt;object type=&quot;3&quot; unique_id=&quot;11911&quot;&gt;&lt;property id=&quot;20148&quot; value=&quot;5&quot;/&gt;&lt;property id=&quot;20300&quot; value=&quot;Slide 10 - &amp;quot;Product Roadmaps Building Blocks of Avaya Customer Experience Management&amp;quot;&quot;/&gt;&lt;property id=&quot;20307&quot; value=&quot;998&quot;/&gt;&lt;/object&gt;&lt;object type=&quot;3&quot; unique_id=&quot;11912&quot;&gt;&lt;property id=&quot;20148&quot; value=&quot;5&quot;/&gt;&lt;property id=&quot;20300&quot; value=&quot;Slide 11 - &amp;quot;Understanding Release Roadmaps&amp;quot;&quot;/&gt;&lt;property id=&quot;20307&quot; value=&quot;999&quot;/&gt;&lt;/object&gt;&lt;object type=&quot;3&quot; unique_id=&quot;11913&quot;&gt;&lt;property id=&quot;20148&quot; value=&quot;5&quot;/&gt;&lt;property id=&quot;20300&quot; value=&quot;Slide 12 - &amp;quot;Avaya Customer Experience Framework&amp;quot;&quot;/&gt;&lt;property id=&quot;20307&quot; value=&quot;1000&quot;/&gt;&lt;/object&gt;&lt;object type=&quot;3&quot; unique_id=&quot;11914&quot;&gt;&lt;property id=&quot;20148&quot; value=&quot;5&quot;/&gt;&lt;property id=&quot;20300&quot; value=&quot;Slide 13 - &amp;quot;Engaging Customers &amp;quot;&quot;/&gt;&lt;property id=&quot;20307&quot; value=&quot;1001&quot;/&gt;&lt;/object&gt;&lt;object type=&quot;3&quot; unique_id=&quot;11915&quot;&gt;&lt;property id=&quot;20148&quot; value=&quot;5&quot;/&gt;&lt;property id=&quot;20300&quot; value=&quot;Slide 14 - &amp;quot;Extending the Customer Experience  &amp;quot;&quot;/&gt;&lt;property id=&quot;20307&quot; value=&quot;1011&quot;/&gt;&lt;/object&gt;&lt;object type=&quot;3&quot; unique_id=&quot;11916&quot;&gt;&lt;property id=&quot;20148&quot; value=&quot;5&quot;/&gt;&lt;property id=&quot;20300&quot; value=&quot;Slide 15 - &amp;quot;Avaya Desktops Roadmap &amp;quot;&quot;/&gt;&lt;property id=&quot;20307&quot; value=&quot;1012&quot;/&gt;&lt;/object&gt;&lt;object type=&quot;3&quot; unique_id=&quot;11917&quot;&gt;&lt;property id=&quot;20148&quot; value=&quot;5&quot;/&gt;&lt;property id=&quot;20300&quot; value=&quot;Slide 16 - &amp;quot;CRM Integrations Roadmap&amp;quot;&quot;/&gt;&lt;property id=&quot;20307&quot; value=&quot;1013&quot;/&gt;&lt;/object&gt;&lt;object type=&quot;3&quot; unique_id=&quot;11918&quot;&gt;&lt;property id=&quot;20148&quot; value=&quot;5&quot;/&gt;&lt;property id=&quot;20300&quot; value=&quot;Slide 17 - &amp;quot;Avaya Customer Experience Framework&amp;quot;&quot;/&gt;&lt;property id=&quot;20307&quot; value=&quot;963&quot;/&gt;&lt;/object&gt;&lt;object type=&quot;3&quot; unique_id=&quot;11919&quot;&gt;&lt;property id=&quot;20148&quot; value=&quot;5&quot;/&gt;&lt;property id=&quot;20300&quot; value=&quot;Slide 18 - &amp;quot;Customer Experience &amp;amp; Design &amp;quot;&quot;/&gt;&lt;property id=&quot;20307&quot; value=&quot;964&quot;/&gt;&lt;/object&gt;&lt;object type=&quot;3&quot; unique_id=&quot;11920&quot;&gt;&lt;property id=&quot;20148&quot; value=&quot;5&quot;/&gt;&lt;property id=&quot;20300&quot; value=&quot;Slide 19 - &amp;quot;Avaya Experience Portal &amp;amp; Orchestration Designer          Roadmap&amp;quot;&quot;/&gt;&lt;property id=&quot;20307&quot; value=&quot;965&quot;/&gt;&lt;/object&gt;&lt;object type=&quot;3&quot; unique_id=&quot;11921&quot;&gt;&lt;property id=&quot;20148&quot; value=&quot;5&quot;/&gt;&lt;property id=&quot;20300&quot; value=&quot;Slide 20 - &amp;quot;Intelligent Customer Routing Roadmap&amp;quot;&quot;/&gt;&lt;property id=&quot;20307&quot; value=&quot;1031&quot;/&gt;&lt;/object&gt;&lt;object type=&quot;3&quot; unique_id=&quot;11922&quot;&gt;&lt;property id=&quot;20148&quot; value=&quot;5&quot;/&gt;&lt;property id=&quot;20300&quot; value=&quot;Slide 21 - &amp;quot;Avaya Experience Manager Roadmap&amp;quot;&quot;/&gt;&lt;property id=&quot;20307&quot; value=&quot;1010&quot;/&gt;&lt;/object&gt;&lt;object type=&quot;3&quot; unique_id=&quot;11923&quot;&gt;&lt;property id=&quot;20148&quot; value=&quot;5&quot;/&gt;&lt;property id=&quot;20300&quot; value=&quot;Slide 22 - &amp;quot;Avaya Proactive Outreach Manager Roadmap&amp;quot;&quot;/&gt;&lt;property id=&quot;20307&quot; value=&quot;1032&quot;/&gt;&lt;/object&gt;&lt;object type=&quot;3&quot; unique_id=&quot;11924&quot;&gt;&lt;property id=&quot;20148&quot; value=&quot;5&quot;/&gt;&lt;property id=&quot;20300&quot; value=&quot;Slide 23 - &amp;quot;Avaya Proactive Contact Roadmap&amp;quot;&quot;/&gt;&lt;property id=&quot;20307&quot; value=&quot;1033&quot;/&gt;&lt;/object&gt;&lt;object type=&quot;3&quot; unique_id=&quot;11925&quot;&gt;&lt;property id=&quot;20148&quot; value=&quot;5&quot;/&gt;&lt;property id=&quot;20300&quot; value=&quot;Slide 24&quot;/&gt;&lt;property id=&quot;20307&quot; value=&quot;969&quot;/&gt;&lt;/object&gt;&lt;object type=&quot;3&quot; unique_id=&quot;11927&quot;&gt;&lt;property id=&quot;20148&quot; value=&quot;5&quot;/&gt;&lt;property id=&quot;20300&quot; value=&quot;Slide 25 - &amp;quot;Avaya Aura® Call Center Elite Roadmap&amp;quot;&quot;/&gt;&lt;property id=&quot;20307&quot; value=&quot;1018&quot;/&gt;&lt;/object&gt;&lt;object type=&quot;3&quot; unique_id=&quot;11929&quot;&gt;&lt;property id=&quot;20148&quot; value=&quot;5&quot;/&gt;&lt;property id=&quot;20300&quot; value=&quot;Slide 28 - &amp;quot;Avaya Customer Experience Framework&amp;quot;&quot;/&gt;&lt;property id=&quot;20307&quot; value=&quot;993&quot;/&gt;&lt;/object&gt;&lt;object type=&quot;3&quot; unique_id=&quot;11930&quot;&gt;&lt;property id=&quot;20148&quot; value=&quot;5&quot;/&gt;&lt;property id=&quot;20300&quot; value=&quot;Slide 29 - &amp;quot;Avaya Aura® Performance Center Evolution&amp;quot;&quot;/&gt;&lt;property id=&quot;20307&quot; value=&quot;994&quot;/&gt;&lt;/object&gt;&lt;object type=&quot;3&quot; unique_id=&quot;11931&quot;&gt;&lt;property id=&quot;20148&quot; value=&quot;5&quot;/&gt;&lt;property id=&quot;20300&quot; value=&quot;Slide 30 - &amp;quot;Multi-Source Reporting Roadmap&amp;quot;&quot;/&gt;&lt;property id=&quot;20307&quot; value=&quot;995&quot;/&gt;&lt;/object&gt;&lt;object type=&quot;3&quot; unique_id=&quot;11932&quot;&gt;&lt;property id=&quot;20148&quot; value=&quot;5&quot;/&gt;&lt;property id=&quot;20300&quot; value=&quot;Slide 31 - &amp;quot;Unified Reporting Roadmap&amp;quot;&quot;/&gt;&lt;property id=&quot;20307&quot; value=&quot;996&quot;/&gt;&lt;/object&gt;&lt;object type=&quot;3&quot; unique_id=&quot;11933&quot;&gt;&lt;property id=&quot;20148&quot; value=&quot;5&quot;/&gt;&lt;property id=&quot;20300&quot; value=&quot;Slide 32&quot;/&gt;&lt;property id=&quot;20307&quot; value=&quot;1017&quot;/&gt;&lt;/object&gt;&lt;object type=&quot;3&quot; unique_id=&quot;11934&quot;&gt;&lt;property id=&quot;20148&quot; value=&quot;5&quot;/&gt;&lt;property id=&quot;20300&quot; value=&quot;Slide 33 - &amp;quot;Avaya Aura® Workforce Optimization Roadmap&amp;quot;&quot;/&gt;&lt;property id=&quot;20307&quot; value=&quot;991&quot;/&gt;&lt;/object&gt;&lt;object type=&quot;3&quot; unique_id=&quot;11935&quot;&gt;&lt;property id=&quot;20148&quot; value=&quot;5&quot;/&gt;&lt;property id=&quot;20300&quot; value=&quot;Slide 34 - &amp;quot;Avaya Customer Experience Framework&amp;quot;&quot;/&gt;&lt;property id=&quot;20307&quot; value=&quot;982&quot;/&gt;&lt;/object&gt;&lt;object type=&quot;3&quot; unique_id=&quot;11936&quot;&gt;&lt;property id=&quot;20148&quot; value=&quot;5&quot;/&gt;&lt;property id=&quot;20300&quot; value=&quot;Slide 35 - &amp;quot;Avaya Contact Center Control Manager Roadmap&amp;quot;&quot;/&gt;&lt;property id=&quot;20307&quot; value=&quot;1022&quot;/&gt;&lt;/object&gt;&lt;object type=&quot;3&quot; unique_id=&quot;11937&quot;&gt;&lt;property id=&quot;20148&quot; value=&quot;5&quot;/&gt;&lt;property id=&quot;20300&quot; value=&quot;Slide 36&quot;/&gt;&lt;property id=&quot;20307&quot; value=&quot;1023&quot;/&gt;&lt;/object&gt;&lt;object type=&quot;3&quot; unique_id=&quot;11938&quot;&gt;&lt;property id=&quot;20148&quot; value=&quot;5&quot;/&gt;&lt;property id=&quot;20300&quot; value=&quot;Slide 37 - &amp;quot;Avaya Contact Center as a Service Roadmap&amp;quot;&quot;/&gt;&lt;property id=&quot;20307&quot; value=&quot;1024&quot;/&gt;&lt;/object&gt;&lt;object type=&quot;3&quot; unique_id=&quot;11939&quot;&gt;&lt;property id=&quot;20148&quot; value=&quot;5&quot;/&gt;&lt;property id=&quot;20300&quot; value=&quot;Slide 38 - &amp;quot;Avaya Customer Experience Virtualized Environment &amp;quot;&quot;/&gt;&lt;property id=&quot;20307&quot; value=&quot;1025&quot;/&gt;&lt;/object&gt;&lt;object type=&quot;3&quot; unique_id=&quot;11940&quot;&gt;&lt;property id=&quot;20148&quot; value=&quot;5&quot;/&gt;&lt;property id=&quot;20300&quot; value=&quot;Slide 39 - &amp;quot;Avaya Customer Experience Virtualized Environment: Use Cases&amp;quot;&quot;/&gt;&lt;property id=&quot;20307&quot; value=&quot;1026&quot;/&gt;&lt;/object&gt;&lt;object type=&quot;3&quot; unique_id=&quot;11941&quot;&gt;&lt;property id=&quot;20148&quot; value=&quot;5&quot;/&gt;&lt;property id=&quot;20300&quot; value=&quot;Slide 40 - &amp;quot;Avaya Contact Center Applications and  VMware Support – Phase 1&amp;quot;&quot;/&gt;&lt;property id=&quot;20307&quot; value=&quot;1027&quot;/&gt;&lt;/object&gt;&lt;object type=&quot;3&quot; unique_id=&quot;11942&quot;&gt;&lt;property id=&quot;20148&quot; value=&quot;5&quot;/&gt;&lt;property id=&quot;20300&quot; value=&quot;Slide 41 - &amp;quot;Thank you&amp;quot;&quot;/&gt;&lt;property id=&quot;20307&quot; value=&quot;989&quot;/&gt;&lt;/object&gt;&lt;object type=&quot;3&quot; unique_id=&quot;11943&quot;&gt;&lt;property id=&quot;20148&quot; value=&quot;5&quot;/&gt;&lt;property id=&quot;20300&quot; value=&quot;Slide 42&quot;/&gt;&lt;property id=&quot;20307&quot; value=&quot;990&quot;/&gt;&lt;/object&gt;&lt;object type=&quot;3&quot; unique_id=&quot;587491&quot;&gt;&lt;property id=&quot;20148&quot; value=&quot;5&quot;/&gt;&lt;property id=&quot;20300&quot; value=&quot;Slide 27 - &amp;quot;Avaya Interaction Center Roadmap&amp;quot;&quot;/&gt;&lt;property id=&quot;20307&quot; value=&quot;1034&quot;/&gt;&lt;/object&gt;&lt;object type=&quot;3&quot; unique_id=&quot;587714&quot;&gt;&lt;property id=&quot;20148&quot; value=&quot;5&quot;/&gt;&lt;property id=&quot;20300&quot; value=&quot;Slide 26 - &amp;quot;Avaya Aura Contact Center Roadmap&amp;quot;&quot;/&gt;&lt;property id=&quot;20307&quot; value=&quot;1035&quot;/&gt;&lt;/object&gt;&lt;/object&gt;&lt;object type=&quot;8&quot; unique_id=&quot;10716&quot;&gt;&lt;/object&gt;&lt;/object&gt;&lt;/database&gt;"/>
  <p:tag name="SECTOMILLISECCONVERTED" val="1"/>
</p:tagLst>
</file>

<file path=ppt/theme/theme1.xml><?xml version="1.0" encoding="utf-8"?>
<a:theme xmlns:a="http://schemas.openxmlformats.org/drawingml/2006/main" name="AV_ Red _Template_PPT_2007_NP">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70FC3F216F0429E86C26529755FBE" ma:contentTypeVersion="0" ma:contentTypeDescription="Create a new document." ma:contentTypeScope="" ma:versionID="5424277850ca95afcc2687ce112d3e5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846E2-1672-4158-BDEB-4AF8300CDB05}">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C7898713-AEFA-414B-8FA6-889DCBB2C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59A6BA9-82AD-487F-8964-E12CA1DAD6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3112</Words>
  <Application>Microsoft Office PowerPoint</Application>
  <PresentationFormat>On-screen Show (4:3)</PresentationFormat>
  <Paragraphs>369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AV_ Red _Template_PPT_2007_NP</vt:lpstr>
      <vt:lpstr>与时俱进，开放共赢  Avaya Contact Center Roadmap</vt:lpstr>
      <vt:lpstr>客户的需求在变</vt:lpstr>
      <vt:lpstr>Avaya 在改变</vt:lpstr>
      <vt:lpstr>Avaya的成功离不开Aura CM生态环境中的各位合作伙伴</vt:lpstr>
      <vt:lpstr>今天, 我们有了第二个优质应用平台</vt:lpstr>
      <vt:lpstr>Experience Portal… 不仅是IVR</vt:lpstr>
      <vt:lpstr>PowerPoint Presentation</vt:lpstr>
      <vt:lpstr>Customer Successes – 不仅有交行</vt:lpstr>
      <vt:lpstr>明天，我们怎样与时俱进</vt:lpstr>
      <vt:lpstr>一套SDK包含如下所有功能</vt:lpstr>
      <vt:lpstr> CE: SDK+部署平台</vt:lpstr>
      <vt:lpstr>四大类CE应用 in CE 2.0</vt:lpstr>
      <vt:lpstr>CC - Focused CE 3.0（GA target 3Q CY14) </vt:lpstr>
      <vt:lpstr>Avaya Collaboration Designer Snap-in</vt:lpstr>
      <vt:lpstr>Avaya WebRTC Snap-in</vt:lpstr>
      <vt:lpstr>Context Store Snap-in Roadmap </vt:lpstr>
      <vt:lpstr>CC 产品定位</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2011-06-01T17:53:15Z</dcterms:created>
  <dcterms:modified xsi:type="dcterms:W3CDTF">2014-05-30T10:25:20Z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0x010100D0B70FC3F216F0429E86C26529755FBE</vt:lpwstr>
  </property>
</Properties>
</file>